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3.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4.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rts/chart4.xml" ContentType="application/vnd.openxmlformats-officedocument.drawingml.chart+xml"/>
  <Override PartName="/ppt/notesSlides/notesSlide12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ags/tag5.xml" ContentType="application/vnd.openxmlformats-officedocument.presentationml.tags+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1"/>
    <p:sldMasterId id="2147485640" r:id="rId2"/>
    <p:sldMasterId id="2147483804" r:id="rId3"/>
    <p:sldMasterId id="2147483828" r:id="rId4"/>
    <p:sldMasterId id="2147483842" r:id="rId5"/>
    <p:sldMasterId id="2147483854" r:id="rId6"/>
    <p:sldMasterId id="2147483890" r:id="rId7"/>
    <p:sldMasterId id="2147485653" r:id="rId8"/>
  </p:sldMasterIdLst>
  <p:notesMasterIdLst>
    <p:notesMasterId r:id="rId297"/>
  </p:notesMasterIdLst>
  <p:sldIdLst>
    <p:sldId id="1533" r:id="rId9"/>
    <p:sldId id="714" r:id="rId10"/>
    <p:sldId id="1499" r:id="rId11"/>
    <p:sldId id="716" r:id="rId12"/>
    <p:sldId id="261" r:id="rId13"/>
    <p:sldId id="678" r:id="rId14"/>
    <p:sldId id="268" r:id="rId15"/>
    <p:sldId id="277" r:id="rId16"/>
    <p:sldId id="295" r:id="rId17"/>
    <p:sldId id="560" r:id="rId18"/>
    <p:sldId id="582" r:id="rId19"/>
    <p:sldId id="1151" r:id="rId20"/>
    <p:sldId id="558" r:id="rId21"/>
    <p:sldId id="563" r:id="rId22"/>
    <p:sldId id="706" r:id="rId23"/>
    <p:sldId id="606" r:id="rId24"/>
    <p:sldId id="1354" r:id="rId25"/>
    <p:sldId id="1333" r:id="rId26"/>
    <p:sldId id="1336" r:id="rId27"/>
    <p:sldId id="1337" r:id="rId28"/>
    <p:sldId id="1338" r:id="rId29"/>
    <p:sldId id="1339" r:id="rId30"/>
    <p:sldId id="423" r:id="rId31"/>
    <p:sldId id="1341" r:id="rId32"/>
    <p:sldId id="1342" r:id="rId33"/>
    <p:sldId id="1343" r:id="rId34"/>
    <p:sldId id="445" r:id="rId35"/>
    <p:sldId id="447" r:id="rId36"/>
    <p:sldId id="451" r:id="rId37"/>
    <p:sldId id="1344" r:id="rId38"/>
    <p:sldId id="1376" r:id="rId39"/>
    <p:sldId id="1377" r:id="rId40"/>
    <p:sldId id="1378" r:id="rId41"/>
    <p:sldId id="1379" r:id="rId42"/>
    <p:sldId id="1380" r:id="rId43"/>
    <p:sldId id="1381" r:id="rId44"/>
    <p:sldId id="1382" r:id="rId45"/>
    <p:sldId id="1534" r:id="rId46"/>
    <p:sldId id="826" r:id="rId47"/>
    <p:sldId id="840" r:id="rId48"/>
    <p:sldId id="1120" r:id="rId49"/>
    <p:sldId id="1122" r:id="rId50"/>
    <p:sldId id="334" r:id="rId51"/>
    <p:sldId id="715" r:id="rId52"/>
    <p:sldId id="1319" r:id="rId53"/>
    <p:sldId id="2288" r:id="rId54"/>
    <p:sldId id="1291" r:id="rId55"/>
    <p:sldId id="1292" r:id="rId56"/>
    <p:sldId id="1293" r:id="rId57"/>
    <p:sldId id="1294" r:id="rId58"/>
    <p:sldId id="1295" r:id="rId59"/>
    <p:sldId id="1296" r:id="rId60"/>
    <p:sldId id="1297" r:id="rId61"/>
    <p:sldId id="1298" r:id="rId62"/>
    <p:sldId id="1299" r:id="rId63"/>
    <p:sldId id="1300" r:id="rId64"/>
    <p:sldId id="1301" r:id="rId65"/>
    <p:sldId id="1302" r:id="rId66"/>
    <p:sldId id="1303" r:id="rId67"/>
    <p:sldId id="307" r:id="rId68"/>
    <p:sldId id="1277" r:id="rId69"/>
    <p:sldId id="1278" r:id="rId70"/>
    <p:sldId id="1279" r:id="rId71"/>
    <p:sldId id="1280" r:id="rId72"/>
    <p:sldId id="1281" r:id="rId73"/>
    <p:sldId id="1282" r:id="rId74"/>
    <p:sldId id="1283" r:id="rId75"/>
    <p:sldId id="1284" r:id="rId76"/>
    <p:sldId id="1285" r:id="rId77"/>
    <p:sldId id="1286" r:id="rId78"/>
    <p:sldId id="1287" r:id="rId79"/>
    <p:sldId id="319" r:id="rId80"/>
    <p:sldId id="1304" r:id="rId81"/>
    <p:sldId id="321" r:id="rId82"/>
    <p:sldId id="322" r:id="rId83"/>
    <p:sldId id="323" r:id="rId84"/>
    <p:sldId id="324" r:id="rId85"/>
    <p:sldId id="325" r:id="rId86"/>
    <p:sldId id="326" r:id="rId87"/>
    <p:sldId id="1305" r:id="rId88"/>
    <p:sldId id="328" r:id="rId89"/>
    <p:sldId id="329" r:id="rId90"/>
    <p:sldId id="1306" r:id="rId91"/>
    <p:sldId id="1307" r:id="rId92"/>
    <p:sldId id="332" r:id="rId93"/>
    <p:sldId id="333" r:id="rId94"/>
    <p:sldId id="1308" r:id="rId95"/>
    <p:sldId id="335" r:id="rId96"/>
    <p:sldId id="1309" r:id="rId97"/>
    <p:sldId id="337" r:id="rId98"/>
    <p:sldId id="338" r:id="rId99"/>
    <p:sldId id="339" r:id="rId100"/>
    <p:sldId id="2046" r:id="rId101"/>
    <p:sldId id="1033" r:id="rId102"/>
    <p:sldId id="2047" r:id="rId103"/>
    <p:sldId id="1034" r:id="rId104"/>
    <p:sldId id="2283" r:id="rId105"/>
    <p:sldId id="1036" r:id="rId106"/>
    <p:sldId id="2284" r:id="rId107"/>
    <p:sldId id="2048" r:id="rId108"/>
    <p:sldId id="1037" r:id="rId109"/>
    <p:sldId id="940" r:id="rId110"/>
    <p:sldId id="2049" r:id="rId111"/>
    <p:sldId id="2286" r:id="rId112"/>
    <p:sldId id="1161" r:id="rId113"/>
    <p:sldId id="1153" r:id="rId114"/>
    <p:sldId id="1154" r:id="rId115"/>
    <p:sldId id="1155" r:id="rId116"/>
    <p:sldId id="1156" r:id="rId117"/>
    <p:sldId id="1346" r:id="rId118"/>
    <p:sldId id="1351" r:id="rId119"/>
    <p:sldId id="1356" r:id="rId120"/>
    <p:sldId id="1349" r:id="rId121"/>
    <p:sldId id="1357" r:id="rId122"/>
    <p:sldId id="1358" r:id="rId123"/>
    <p:sldId id="1350" r:id="rId124"/>
    <p:sldId id="1045" r:id="rId125"/>
    <p:sldId id="1052" r:id="rId126"/>
    <p:sldId id="1058" r:id="rId127"/>
    <p:sldId id="1384" r:id="rId128"/>
    <p:sldId id="1136" r:id="rId129"/>
    <p:sldId id="1137" r:id="rId130"/>
    <p:sldId id="1047" r:id="rId131"/>
    <p:sldId id="1385" r:id="rId132"/>
    <p:sldId id="1059" r:id="rId133"/>
    <p:sldId id="1509" r:id="rId134"/>
    <p:sldId id="1513" r:id="rId135"/>
    <p:sldId id="1514" r:id="rId136"/>
    <p:sldId id="1516" r:id="rId137"/>
    <p:sldId id="1515" r:id="rId138"/>
    <p:sldId id="1517" r:id="rId139"/>
    <p:sldId id="1522" r:id="rId140"/>
    <p:sldId id="1519" r:id="rId141"/>
    <p:sldId id="1520" r:id="rId142"/>
    <p:sldId id="1521" r:id="rId143"/>
    <p:sldId id="1524" r:id="rId144"/>
    <p:sldId id="1525" r:id="rId145"/>
    <p:sldId id="2287" r:id="rId146"/>
    <p:sldId id="1535" r:id="rId147"/>
    <p:sldId id="1526" r:id="rId148"/>
    <p:sldId id="1527" r:id="rId149"/>
    <p:sldId id="1528" r:id="rId150"/>
    <p:sldId id="1529" r:id="rId151"/>
    <p:sldId id="1530" r:id="rId152"/>
    <p:sldId id="1512" r:id="rId153"/>
    <p:sldId id="1406" r:id="rId154"/>
    <p:sldId id="1408" r:id="rId155"/>
    <p:sldId id="1061" r:id="rId156"/>
    <p:sldId id="1076" r:id="rId157"/>
    <p:sldId id="1078" r:id="rId158"/>
    <p:sldId id="1103" r:id="rId159"/>
    <p:sldId id="1108" r:id="rId160"/>
    <p:sldId id="1111" r:id="rId161"/>
    <p:sldId id="1414" r:id="rId162"/>
    <p:sldId id="1190" r:id="rId163"/>
    <p:sldId id="1417" r:id="rId164"/>
    <p:sldId id="1143" r:id="rId165"/>
    <p:sldId id="1429" r:id="rId166"/>
    <p:sldId id="860" r:id="rId167"/>
    <p:sldId id="1496" r:id="rId168"/>
    <p:sldId id="1434" r:id="rId169"/>
    <p:sldId id="1322" r:id="rId170"/>
    <p:sldId id="1440" r:id="rId171"/>
    <p:sldId id="1497" r:id="rId172"/>
    <p:sldId id="1127" r:id="rId173"/>
    <p:sldId id="1139" r:id="rId174"/>
    <p:sldId id="1459" r:id="rId175"/>
    <p:sldId id="1462" r:id="rId176"/>
    <p:sldId id="1134" r:id="rId177"/>
    <p:sldId id="1044" r:id="rId178"/>
    <p:sldId id="1054" r:id="rId179"/>
    <p:sldId id="1060" r:id="rId180"/>
    <p:sldId id="1256" r:id="rId181"/>
    <p:sldId id="1536" r:id="rId182"/>
    <p:sldId id="1269" r:id="rId183"/>
    <p:sldId id="1268" r:id="rId184"/>
    <p:sldId id="1267" r:id="rId185"/>
    <p:sldId id="2253" r:id="rId186"/>
    <p:sldId id="2263" r:id="rId187"/>
    <p:sldId id="2264" r:id="rId188"/>
    <p:sldId id="2265" r:id="rId189"/>
    <p:sldId id="2266" r:id="rId190"/>
    <p:sldId id="2267" r:id="rId191"/>
    <p:sldId id="1477" r:id="rId192"/>
    <p:sldId id="1475" r:id="rId193"/>
    <p:sldId id="425" r:id="rId194"/>
    <p:sldId id="1478" r:id="rId195"/>
    <p:sldId id="1488" r:id="rId196"/>
    <p:sldId id="1498" r:id="rId197"/>
    <p:sldId id="1489" r:id="rId198"/>
    <p:sldId id="1487" r:id="rId199"/>
    <p:sldId id="1486" r:id="rId200"/>
    <p:sldId id="1200" r:id="rId201"/>
    <p:sldId id="2270" r:id="rId202"/>
    <p:sldId id="2271" r:id="rId203"/>
    <p:sldId id="2093" r:id="rId204"/>
    <p:sldId id="2277" r:id="rId205"/>
    <p:sldId id="2279" r:id="rId206"/>
    <p:sldId id="2076" r:id="rId207"/>
    <p:sldId id="2055" r:id="rId208"/>
    <p:sldId id="542" r:id="rId209"/>
    <p:sldId id="543" r:id="rId210"/>
    <p:sldId id="544" r:id="rId211"/>
    <p:sldId id="545" r:id="rId212"/>
    <p:sldId id="518" r:id="rId213"/>
    <p:sldId id="991" r:id="rId214"/>
    <p:sldId id="992" r:id="rId215"/>
    <p:sldId id="2056" r:id="rId216"/>
    <p:sldId id="2057" r:id="rId217"/>
    <p:sldId id="492" r:id="rId218"/>
    <p:sldId id="491" r:id="rId219"/>
    <p:sldId id="489" r:id="rId220"/>
    <p:sldId id="2213" r:id="rId221"/>
    <p:sldId id="500" r:id="rId222"/>
    <p:sldId id="2282" r:id="rId223"/>
    <p:sldId id="533" r:id="rId224"/>
    <p:sldId id="2214" r:id="rId225"/>
    <p:sldId id="2058" r:id="rId226"/>
    <p:sldId id="503" r:id="rId227"/>
    <p:sldId id="528" r:id="rId228"/>
    <p:sldId id="2215" r:id="rId229"/>
    <p:sldId id="2216" r:id="rId230"/>
    <p:sldId id="532" r:id="rId231"/>
    <p:sldId id="510" r:id="rId232"/>
    <p:sldId id="511" r:id="rId233"/>
    <p:sldId id="512" r:id="rId234"/>
    <p:sldId id="2280" r:id="rId235"/>
    <p:sldId id="2202" r:id="rId236"/>
    <p:sldId id="2151" r:id="rId237"/>
    <p:sldId id="2246" r:id="rId238"/>
    <p:sldId id="2247" r:id="rId239"/>
    <p:sldId id="2248" r:id="rId240"/>
    <p:sldId id="2249" r:id="rId241"/>
    <p:sldId id="2250" r:id="rId242"/>
    <p:sldId id="2251" r:id="rId243"/>
    <p:sldId id="2252" r:id="rId244"/>
    <p:sldId id="2178" r:id="rId245"/>
    <p:sldId id="2179" r:id="rId246"/>
    <p:sldId id="2217" r:id="rId247"/>
    <p:sldId id="2219" r:id="rId248"/>
    <p:sldId id="2289" r:id="rId249"/>
    <p:sldId id="2290" r:id="rId250"/>
    <p:sldId id="2291" r:id="rId251"/>
    <p:sldId id="2292" r:id="rId252"/>
    <p:sldId id="2293" r:id="rId253"/>
    <p:sldId id="2294" r:id="rId254"/>
    <p:sldId id="2295" r:id="rId255"/>
    <p:sldId id="2296" r:id="rId256"/>
    <p:sldId id="2297" r:id="rId257"/>
    <p:sldId id="2298" r:id="rId258"/>
    <p:sldId id="2299" r:id="rId259"/>
    <p:sldId id="2300" r:id="rId260"/>
    <p:sldId id="2301" r:id="rId261"/>
    <p:sldId id="2302" r:id="rId262"/>
    <p:sldId id="2303" r:id="rId263"/>
    <p:sldId id="2304" r:id="rId264"/>
    <p:sldId id="2305" r:id="rId265"/>
    <p:sldId id="2306" r:id="rId266"/>
    <p:sldId id="2307" r:id="rId267"/>
    <p:sldId id="2308" r:id="rId268"/>
    <p:sldId id="2309" r:id="rId269"/>
    <p:sldId id="2310" r:id="rId270"/>
    <p:sldId id="2311" r:id="rId271"/>
    <p:sldId id="2312" r:id="rId272"/>
    <p:sldId id="2313" r:id="rId273"/>
    <p:sldId id="2314" r:id="rId274"/>
    <p:sldId id="2315" r:id="rId275"/>
    <p:sldId id="2316" r:id="rId276"/>
    <p:sldId id="2317" r:id="rId277"/>
    <p:sldId id="2318" r:id="rId278"/>
    <p:sldId id="2319" r:id="rId279"/>
    <p:sldId id="2320" r:id="rId280"/>
    <p:sldId id="2325" r:id="rId281"/>
    <p:sldId id="2326" r:id="rId282"/>
    <p:sldId id="2336" r:id="rId283"/>
    <p:sldId id="2337" r:id="rId284"/>
    <p:sldId id="1249" r:id="rId285"/>
    <p:sldId id="671" r:id="rId286"/>
    <p:sldId id="673" r:id="rId287"/>
    <p:sldId id="672" r:id="rId288"/>
    <p:sldId id="674" r:id="rId289"/>
    <p:sldId id="1264" r:id="rId290"/>
    <p:sldId id="705" r:id="rId291"/>
    <p:sldId id="1251" r:id="rId292"/>
    <p:sldId id="1245" r:id="rId293"/>
    <p:sldId id="1501" r:id="rId294"/>
    <p:sldId id="2338" r:id="rId295"/>
    <p:sldId id="1259" r:id="rId2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70" autoAdjust="0"/>
    <p:restoredTop sz="86830" autoAdjust="0"/>
  </p:normalViewPr>
  <p:slideViewPr>
    <p:cSldViewPr snapToGrid="0">
      <p:cViewPr varScale="1">
        <p:scale>
          <a:sx n="84" d="100"/>
          <a:sy n="84" d="100"/>
        </p:scale>
        <p:origin x="1267" y="67"/>
      </p:cViewPr>
      <p:guideLst/>
    </p:cSldViewPr>
  </p:slideViewPr>
  <p:notesTextViewPr>
    <p:cViewPr>
      <p:scale>
        <a:sx n="3" d="2"/>
        <a:sy n="3" d="2"/>
      </p:scale>
      <p:origin x="0" y="0"/>
    </p:cViewPr>
  </p:notesTextViewPr>
  <p:sorterViewPr>
    <p:cViewPr>
      <p:scale>
        <a:sx n="90" d="100"/>
        <a:sy n="90" d="100"/>
      </p:scale>
      <p:origin x="0" y="-575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viewProps" Target="viewProps.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slide" Target="slides/slide283.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theme" Target="theme/theme1.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notesMaster" Target="notesMasters/notesMaster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presProps" Target="presProps.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univparis5-my.sharepoint.com/personal/ii16653_etu_parisdescartes_fr/Documents/paperwork/ParGIS_paper/result/tablevscalculat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r>
              <a:rPr lang="en-US"/>
              <a:t>Breakdown of time consumption </a:t>
            </a:r>
          </a:p>
        </c:rich>
      </c:tx>
      <c:overlay val="0"/>
      <c:spPr>
        <a:noFill/>
        <a:ln>
          <a:noFill/>
        </a:ln>
        <a:effectLst/>
      </c:spPr>
      <c:txPr>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endParaRPr lang="en-US"/>
        </a:p>
      </c:txPr>
    </c:title>
    <c:autoTitleDeleted val="0"/>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explosion val="5"/>
          <c:dPt>
            <c:idx val="0"/>
            <c:bubble3D val="0"/>
            <c:explosion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F9-48FF-B533-6C3830A91F11}"/>
              </c:ext>
            </c:extLst>
          </c:dPt>
          <c:dPt>
            <c:idx val="1"/>
            <c:bubble3D val="0"/>
            <c:explosion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F9-48FF-B533-6C3830A91F11}"/>
              </c:ext>
            </c:extLst>
          </c:dPt>
          <c:dPt>
            <c:idx val="2"/>
            <c:bubble3D val="0"/>
            <c:explosion val="0"/>
            <c:spPr>
              <a:solidFill>
                <a:srgbClr val="F23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F9-48FF-B533-6C3830A91F11}"/>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F9-48FF-B533-6C3830A91F11}"/>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F9-48FF-B533-6C3830A91F11}"/>
              </c:ext>
            </c:extLst>
          </c:dPt>
          <c:dLbls>
            <c:dLbl>
              <c:idx val="1"/>
              <c:layout>
                <c:manualLayout>
                  <c:x val="-1.3388996467483439E-2"/>
                  <c:y val="-2.7683891699220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F9-48FF-B533-6C3830A91F11}"/>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F9-48FF-B533-6C3830A91F1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CPU</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FFF9-48FF-B533-6C3830A91F1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9221269143384412"/>
          <c:y val="0.30644481673837504"/>
          <c:w val="0.24732007571882036"/>
          <c:h val="0.3835377887090676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Open Sans" panose="020B0604020202020204"/>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Open Sans" panose="020B06040202020202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9193658439662121E-2"/>
          <c:y val="1.463750028889043E-2"/>
          <c:w val="0.54662553634591171"/>
          <c:h val="0.94037139753634247"/>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spPr>
            <a:ln>
              <a:noFill/>
            </a:ln>
          </c:spPr>
          <c:explosion val="5"/>
          <c:dPt>
            <c:idx val="0"/>
            <c:bubble3D val="0"/>
            <c:explosion val="0"/>
            <c:spPr>
              <a:noFill/>
              <a:ln>
                <a:noFill/>
              </a:ln>
              <a:effectLst/>
            </c:spPr>
            <c:extLst>
              <c:ext xmlns:c16="http://schemas.microsoft.com/office/drawing/2014/chart" uri="{C3380CC4-5D6E-409C-BE32-E72D297353CC}">
                <c16:uniqueId val="{00000001-3A91-4FCB-803F-A15966E76922}"/>
              </c:ext>
            </c:extLst>
          </c:dPt>
          <c:dPt>
            <c:idx val="1"/>
            <c:bubble3D val="0"/>
            <c:explosion val="0"/>
            <c:spPr>
              <a:noFill/>
              <a:ln>
                <a:noFill/>
              </a:ln>
              <a:effectLst/>
            </c:spPr>
            <c:extLst>
              <c:ext xmlns:c16="http://schemas.microsoft.com/office/drawing/2014/chart" uri="{C3380CC4-5D6E-409C-BE32-E72D297353CC}">
                <c16:uniqueId val="{00000003-3A91-4FCB-803F-A15966E76922}"/>
              </c:ext>
            </c:extLst>
          </c:dPt>
          <c:dPt>
            <c:idx val="2"/>
            <c:bubble3D val="0"/>
            <c:explosion val="12"/>
            <c:spPr>
              <a:solidFill>
                <a:srgbClr val="F23C00"/>
              </a:solidFill>
              <a:ln>
                <a:noFill/>
              </a:ln>
              <a:effectLst>
                <a:glow rad="101600">
                  <a:schemeClr val="accent2">
                    <a:satMod val="175000"/>
                    <a:alpha val="40000"/>
                  </a:schemeClr>
                </a:glow>
                <a:outerShdw blurRad="63500" dir="7800000" sx="103000" sy="103000" algn="ctr" rotWithShape="0">
                  <a:prstClr val="black">
                    <a:alpha val="35000"/>
                  </a:prstClr>
                </a:outerShdw>
                <a:softEdge rad="0"/>
              </a:effectLst>
              <a:scene3d>
                <a:camera prst="orthographicFront"/>
                <a:lightRig rig="chilly" dir="t"/>
              </a:scene3d>
              <a:sp3d>
                <a:bevelT h="50800"/>
                <a:bevelB w="0"/>
              </a:sp3d>
            </c:spPr>
            <c:extLst>
              <c:ext xmlns:c16="http://schemas.microsoft.com/office/drawing/2014/chart" uri="{C3380CC4-5D6E-409C-BE32-E72D297353CC}">
                <c16:uniqueId val="{00000005-3A91-4FCB-803F-A15966E76922}"/>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A91-4FCB-803F-A15966E76922}"/>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A91-4FCB-803F-A15966E76922}"/>
              </c:ext>
            </c:extLst>
          </c:dPt>
          <c:dLbls>
            <c:dLbl>
              <c:idx val="0"/>
              <c:delete val="1"/>
              <c:extLst>
                <c:ext xmlns:c15="http://schemas.microsoft.com/office/drawing/2012/chart" uri="{CE6537A1-D6FC-4f65-9D91-7224C49458BB}"/>
                <c:ext xmlns:c16="http://schemas.microsoft.com/office/drawing/2014/chart" uri="{C3380CC4-5D6E-409C-BE32-E72D297353CC}">
                  <c16:uniqueId val="{00000001-3A91-4FCB-803F-A15966E76922}"/>
                </c:ext>
              </c:extLst>
            </c:dLbl>
            <c:dLbl>
              <c:idx val="1"/>
              <c:delete val="1"/>
              <c:extLst>
                <c:ext xmlns:c15="http://schemas.microsoft.com/office/drawing/2012/chart" uri="{CE6537A1-D6FC-4f65-9D91-7224C49458BB}"/>
                <c:ext xmlns:c16="http://schemas.microsoft.com/office/drawing/2014/chart" uri="{C3380CC4-5D6E-409C-BE32-E72D297353CC}">
                  <c16:uniqueId val="{00000003-3A91-4FCB-803F-A15966E76922}"/>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A91-4FCB-803F-A15966E76922}"/>
                </c:ext>
              </c:extLst>
            </c:dLbl>
            <c:spPr>
              <a:pattFill prst="pct75">
                <a:fgClr>
                  <a:schemeClr val="dk1">
                    <a:lumMod val="75000"/>
                    <a:lumOff val="25000"/>
                  </a:schemeClr>
                </a:fgClr>
                <a:bgClr>
                  <a:schemeClr val="dk1">
                    <a:lumMod val="65000"/>
                    <a:lumOff val="35000"/>
                  </a:schemeClr>
                </a:bgClr>
              </a:pattFill>
              <a:ln>
                <a:noFill/>
              </a:ln>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logic</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3A91-4FCB-803F-A15966E7692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ln>
              <a:effectLst/>
            </c:spPr>
          </c:marker>
          <c:cat>
            <c:numRef>
              <c:f>Sheet1!$A$2:$A$17</c:f>
              <c:numCache>
                <c:formatCode>General</c:formatCode>
                <c:ptCount val="16"/>
              </c:numCache>
            </c:numRef>
          </c:cat>
          <c:val>
            <c:numRef>
              <c:f>Sheet1!$B$2:$B$17</c:f>
              <c:numCache>
                <c:formatCode>General</c:formatCode>
                <c:ptCount val="16"/>
                <c:pt idx="0">
                  <c:v>4.3</c:v>
                </c:pt>
                <c:pt idx="1">
                  <c:v>4.5</c:v>
                </c:pt>
                <c:pt idx="2">
                  <c:v>3.5</c:v>
                </c:pt>
                <c:pt idx="3">
                  <c:v>4.5</c:v>
                </c:pt>
                <c:pt idx="4">
                  <c:v>3.8</c:v>
                </c:pt>
                <c:pt idx="5">
                  <c:v>4.7</c:v>
                </c:pt>
                <c:pt idx="6">
                  <c:v>4.0999999999999996</c:v>
                </c:pt>
                <c:pt idx="7">
                  <c:v>3.9</c:v>
                </c:pt>
                <c:pt idx="8">
                  <c:v>6.9</c:v>
                </c:pt>
                <c:pt idx="9">
                  <c:v>6.5</c:v>
                </c:pt>
                <c:pt idx="10">
                  <c:v>5.9</c:v>
                </c:pt>
                <c:pt idx="11">
                  <c:v>6.5</c:v>
                </c:pt>
                <c:pt idx="12">
                  <c:v>2.5</c:v>
                </c:pt>
                <c:pt idx="13">
                  <c:v>3.4</c:v>
                </c:pt>
                <c:pt idx="14">
                  <c:v>3.3</c:v>
                </c:pt>
                <c:pt idx="15">
                  <c:v>2</c:v>
                </c:pt>
              </c:numCache>
            </c:numRef>
          </c:val>
          <c:smooth val="0"/>
          <c:extLst>
            <c:ext xmlns:c16="http://schemas.microsoft.com/office/drawing/2014/chart" uri="{C3380CC4-5D6E-409C-BE32-E72D297353CC}">
              <c16:uniqueId val="{00000000-D8BD-48B2-BAFA-CB19508734DC}"/>
            </c:ext>
          </c:extLst>
        </c:ser>
        <c:dLbls>
          <c:showLegendKey val="0"/>
          <c:showVal val="0"/>
          <c:showCatName val="0"/>
          <c:showSerName val="0"/>
          <c:showPercent val="0"/>
          <c:showBubbleSize val="0"/>
        </c:dLbls>
        <c:marker val="1"/>
        <c:smooth val="0"/>
        <c:axId val="96414720"/>
        <c:axId val="96453760"/>
      </c:lineChart>
      <c:catAx>
        <c:axId val="96414720"/>
        <c:scaling>
          <c:orientation val="minMax"/>
        </c:scaling>
        <c:delete val="1"/>
        <c:axPos val="b"/>
        <c:numFmt formatCode="General" sourceLinked="1"/>
        <c:majorTickMark val="none"/>
        <c:minorTickMark val="none"/>
        <c:tickLblPos val="nextTo"/>
        <c:crossAx val="96453760"/>
        <c:crosses val="autoZero"/>
        <c:auto val="1"/>
        <c:lblAlgn val="ctr"/>
        <c:lblOffset val="100"/>
        <c:noMultiLvlLbl val="0"/>
      </c:catAx>
      <c:valAx>
        <c:axId val="96453760"/>
        <c:scaling>
          <c:orientation val="minMax"/>
        </c:scaling>
        <c:delete val="1"/>
        <c:axPos val="l"/>
        <c:numFmt formatCode="General" sourceLinked="1"/>
        <c:majorTickMark val="none"/>
        <c:minorTickMark val="none"/>
        <c:tickLblPos val="nextTo"/>
        <c:crossAx val="96414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SISD</c:v>
                </c:pt>
              </c:strCache>
            </c:strRef>
          </c:tx>
          <c:spPr>
            <a:solidFill>
              <a:schemeClr val="accent1"/>
            </a:solidFill>
            <a:ln>
              <a:noFill/>
            </a:ln>
            <a:effectLst/>
          </c:spPr>
          <c:invertIfNegative val="0"/>
          <c:cat>
            <c:strRef>
              <c:f>Sheet1!$A$2</c:f>
              <c:strCache>
                <c:ptCount val="1"/>
                <c:pt idx="0">
                  <c:v> </c:v>
                </c:pt>
              </c:strCache>
            </c:strRef>
          </c:cat>
          <c:val>
            <c:numRef>
              <c:f>Sheet1!$B$2</c:f>
              <c:numCache>
                <c:formatCode>General</c:formatCode>
                <c:ptCount val="1"/>
                <c:pt idx="0">
                  <c:v>107.5</c:v>
                </c:pt>
              </c:numCache>
            </c:numRef>
          </c:val>
          <c:extLst>
            <c:ext xmlns:c16="http://schemas.microsoft.com/office/drawing/2014/chart" uri="{C3380CC4-5D6E-409C-BE32-E72D297353CC}">
              <c16:uniqueId val="{00000000-37AF-459E-A5C9-2BEDF829D785}"/>
            </c:ext>
          </c:extLst>
        </c:ser>
        <c:ser>
          <c:idx val="1"/>
          <c:order val="1"/>
          <c:tx>
            <c:strRef>
              <c:f>Sheet1!$C$1</c:f>
              <c:strCache>
                <c:ptCount val="1"/>
                <c:pt idx="0">
                  <c:v>SIMD</c:v>
                </c:pt>
              </c:strCache>
            </c:strRef>
          </c:tx>
          <c:spPr>
            <a:solidFill>
              <a:schemeClr val="accent2"/>
            </a:solidFill>
            <a:ln>
              <a:noFill/>
            </a:ln>
            <a:effectLst/>
          </c:spPr>
          <c:invertIfNegative val="0"/>
          <c:cat>
            <c:strRef>
              <c:f>Sheet1!$A$2</c:f>
              <c:strCache>
                <c:ptCount val="1"/>
                <c:pt idx="0">
                  <c:v> </c:v>
                </c:pt>
              </c:strCache>
            </c:strRef>
          </c:cat>
          <c:val>
            <c:numRef>
              <c:f>Sheet1!$C$2</c:f>
              <c:numCache>
                <c:formatCode>General</c:formatCode>
                <c:ptCount val="1"/>
                <c:pt idx="0">
                  <c:v>31.141999999999999</c:v>
                </c:pt>
              </c:numCache>
            </c:numRef>
          </c:val>
          <c:extLst>
            <c:ext xmlns:c16="http://schemas.microsoft.com/office/drawing/2014/chart" uri="{C3380CC4-5D6E-409C-BE32-E72D297353CC}">
              <c16:uniqueId val="{00000001-37AF-459E-A5C9-2BEDF829D785}"/>
            </c:ext>
          </c:extLst>
        </c:ser>
        <c:dLbls>
          <c:showLegendKey val="0"/>
          <c:showVal val="0"/>
          <c:showCatName val="0"/>
          <c:showSerName val="0"/>
          <c:showPercent val="0"/>
          <c:showBubbleSize val="0"/>
        </c:dLbls>
        <c:gapWidth val="219"/>
        <c:overlap val="-27"/>
        <c:axId val="360882704"/>
        <c:axId val="364433136"/>
      </c:barChart>
      <c:catAx>
        <c:axId val="36088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4433136"/>
        <c:crosses val="autoZero"/>
        <c:auto val="1"/>
        <c:lblAlgn val="ctr"/>
        <c:lblOffset val="100"/>
        <c:noMultiLvlLbl val="0"/>
      </c:catAx>
      <c:valAx>
        <c:axId val="36443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1800" dirty="0"/>
                  <a:t>Time (Nanoseconds)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88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34476335619337"/>
          <c:y val="0.1119925634295713"/>
          <c:w val="0.78019695622724583"/>
          <c:h val="0.65955094555488269"/>
        </c:manualLayout>
      </c:layout>
      <c:barChart>
        <c:barDir val="col"/>
        <c:grouping val="clustered"/>
        <c:varyColors val="0"/>
        <c:ser>
          <c:idx val="1"/>
          <c:order val="0"/>
          <c:tx>
            <c:strRef>
              <c:f>Sheet1!$P$131</c:f>
              <c:strCache>
                <c:ptCount val="1"/>
                <c:pt idx="0">
                  <c:v>iSAX breakpoints</c:v>
                </c:pt>
              </c:strCache>
            </c:strRef>
          </c:tx>
          <c:spPr>
            <a:solidFill>
              <a:schemeClr val="bg2">
                <a:lumMod val="25000"/>
              </a:schemeClr>
            </a:solidFill>
            <a:ln>
              <a:noFill/>
            </a:ln>
            <a:effectLst/>
          </c:spPr>
          <c:invertIfNegative val="0"/>
          <c:cat>
            <c:strRef>
              <c:f>Sheet1!$Q$129:$S$129</c:f>
              <c:strCache>
                <c:ptCount val="3"/>
                <c:pt idx="0">
                  <c:v>Seismic</c:v>
                </c:pt>
                <c:pt idx="1">
                  <c:v>SALD</c:v>
                </c:pt>
                <c:pt idx="2">
                  <c:v>Synthetic</c:v>
                </c:pt>
              </c:strCache>
            </c:strRef>
          </c:cat>
          <c:val>
            <c:numRef>
              <c:f>Sheet1!$Q$131:$S$131</c:f>
              <c:numCache>
                <c:formatCode>General</c:formatCode>
                <c:ptCount val="3"/>
                <c:pt idx="0">
                  <c:v>301.45891</c:v>
                </c:pt>
                <c:pt idx="1">
                  <c:v>463.58972999999997</c:v>
                </c:pt>
                <c:pt idx="2">
                  <c:v>318.46285999999998</c:v>
                </c:pt>
              </c:numCache>
            </c:numRef>
          </c:val>
          <c:extLst>
            <c:ext xmlns:c16="http://schemas.microsoft.com/office/drawing/2014/chart" uri="{C3380CC4-5D6E-409C-BE32-E72D297353CC}">
              <c16:uniqueId val="{00000000-2AAD-4105-BB1C-03C0E178F314}"/>
            </c:ext>
          </c:extLst>
        </c:ser>
        <c:ser>
          <c:idx val="0"/>
          <c:order val="1"/>
          <c:tx>
            <c:strRef>
              <c:f>Sheet1!$P$130</c:f>
              <c:strCache>
                <c:ptCount val="1"/>
                <c:pt idx="0">
                  <c:v>BreakPoly breakpoints</c:v>
                </c:pt>
              </c:strCache>
            </c:strRef>
          </c:tx>
          <c:spPr>
            <a:solidFill>
              <a:schemeClr val="bg2">
                <a:lumMod val="90000"/>
              </a:schemeClr>
            </a:solidFill>
            <a:ln>
              <a:noFill/>
            </a:ln>
            <a:effectLst/>
          </c:spPr>
          <c:invertIfNegative val="0"/>
          <c:cat>
            <c:strRef>
              <c:f>Sheet1!$Q$129:$S$129</c:f>
              <c:strCache>
                <c:ptCount val="3"/>
                <c:pt idx="0">
                  <c:v>Seismic</c:v>
                </c:pt>
                <c:pt idx="1">
                  <c:v>SALD</c:v>
                </c:pt>
                <c:pt idx="2">
                  <c:v>Synthetic</c:v>
                </c:pt>
              </c:strCache>
            </c:strRef>
          </c:cat>
          <c:val>
            <c:numRef>
              <c:f>Sheet1!$Q$130:$S$130</c:f>
              <c:numCache>
                <c:formatCode>General</c:formatCode>
                <c:ptCount val="3"/>
                <c:pt idx="0">
                  <c:v>45.933540000000001</c:v>
                </c:pt>
                <c:pt idx="1">
                  <c:v>66.404529999999994</c:v>
                </c:pt>
                <c:pt idx="2">
                  <c:v>32.420929999999998</c:v>
                </c:pt>
              </c:numCache>
            </c:numRef>
          </c:val>
          <c:extLst>
            <c:ext xmlns:c16="http://schemas.microsoft.com/office/drawing/2014/chart" uri="{C3380CC4-5D6E-409C-BE32-E72D297353CC}">
              <c16:uniqueId val="{00000001-2AAD-4105-BB1C-03C0E178F314}"/>
            </c:ext>
          </c:extLst>
        </c:ser>
        <c:dLbls>
          <c:showLegendKey val="0"/>
          <c:showVal val="0"/>
          <c:showCatName val="0"/>
          <c:showSerName val="0"/>
          <c:showPercent val="0"/>
          <c:showBubbleSize val="0"/>
        </c:dLbls>
        <c:gapWidth val="100"/>
        <c:overlap val="-15"/>
        <c:axId val="221720047"/>
        <c:axId val="102770479"/>
      </c:barChart>
      <c:catAx>
        <c:axId val="221720047"/>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Dataset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2770479"/>
        <c:crosses val="autoZero"/>
        <c:auto val="1"/>
        <c:lblAlgn val="ctr"/>
        <c:lblOffset val="100"/>
        <c:noMultiLvlLbl val="0"/>
      </c:catAx>
      <c:valAx>
        <c:axId val="102770479"/>
        <c:scaling>
          <c:orientation val="minMax"/>
          <c:max val="5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Time (Milliseconds)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21720047"/>
        <c:crosses val="autoZero"/>
        <c:crossBetween val="between"/>
      </c:valAx>
      <c:spPr>
        <a:noFill/>
        <a:ln>
          <a:noFill/>
        </a:ln>
        <a:effectLst/>
      </c:spPr>
    </c:plotArea>
    <c:legend>
      <c:legendPos val="b"/>
      <c:layout>
        <c:manualLayout>
          <c:xMode val="edge"/>
          <c:yMode val="edge"/>
          <c:x val="2.0161290322580645E-2"/>
          <c:y val="1.5417906095071449E-2"/>
          <c:w val="0.97983870967741937"/>
          <c:h val="0.1455506763577629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custT="1"/>
      <dgm:spPr>
        <a:solidFill>
          <a:schemeClr val="bg2">
            <a:lumMod val="50000"/>
          </a:schemeClr>
        </a:solidFill>
      </dgm:spPr>
      <dgm:t>
        <a:bodyPr/>
        <a:lstStyle/>
        <a:p>
          <a:r>
            <a:rPr lang="en-US" sz="2000" b="1" dirty="0"/>
            <a:t>select some data series</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custT="1"/>
      <dgm:spPr>
        <a:solidFill>
          <a:schemeClr val="bg2">
            <a:lumMod val="50000"/>
          </a:schemeClr>
        </a:solidFill>
      </dgm:spPr>
      <dgm:t>
        <a:bodyPr/>
        <a:lstStyle/>
        <a:p>
          <a:r>
            <a:rPr lang="en-US" sz="2000" b="1" dirty="0"/>
            <a:t>select values in time interval</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custT="1"/>
      <dgm:spPr>
        <a:solidFill>
          <a:schemeClr val="bg2">
            <a:lumMod val="50000"/>
          </a:schemeClr>
        </a:solidFill>
      </dgm:spPr>
      <dgm:t>
        <a:bodyPr/>
        <a:lstStyle/>
        <a:p>
          <a:r>
            <a:rPr lang="en-US" sz="2000" b="1" dirty="0"/>
            <a:t>select values in some range</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a:solidFill>
          <a:schemeClr val="bg2">
            <a:lumMod val="50000"/>
          </a:schemeClr>
        </a:solidFill>
      </dgm:spPr>
      <dgm:t>
        <a:bodyPr/>
        <a:lstStyle/>
        <a:p>
          <a:r>
            <a:rPr lang="en-US" b="1" dirty="0"/>
            <a:t>combinations of those</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err="1"/>
            <a:t>Simlarity</a:t>
          </a:r>
          <a:r>
            <a:rPr lang="en-US" b="1" dirty="0"/>
            <a:t>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689E3405-C875-4470-A1A8-BF99B2BA122A}" type="presOf" srcId="{DB50CC9B-112D-7B4A-A994-9DE262DCA935}" destId="{4CE7111E-C9AD-BE4C-A8A3-A843D4872283}" srcOrd="0" destOrd="0" presId="urn:microsoft.com/office/officeart/2005/8/layout/radial4"/>
    <dgm:cxn modelId="{EB2F301A-A5CF-44BE-B01B-A1AA7A1BD640}" type="presOf" srcId="{50BC959F-3704-E642-95AD-5319F7E1C002}" destId="{65F666EB-AD1C-A840-924D-3C7D4068A525}" srcOrd="0" destOrd="0" presId="urn:microsoft.com/office/officeart/2005/8/layout/radial4"/>
    <dgm:cxn modelId="{4C710139-D0FD-4C62-844D-2E642BDC0D26}" type="presOf" srcId="{9291AA9D-C8B5-BF42-976F-93A784426659}" destId="{A6AFC48A-9AA9-B341-91C0-CA8004BB62C9}" srcOrd="0" destOrd="0" presId="urn:microsoft.com/office/officeart/2005/8/layout/radial4"/>
    <dgm:cxn modelId="{4BF50541-5255-434C-84A1-5AC9D8776F30}" type="presOf" srcId="{95BCA862-5819-1846-8BB2-01CB09E38040}" destId="{D4E3E76D-3577-0541-A183-0326A814F775}"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1932D05A-A144-4372-B975-1D90FF9D526E}" type="presOf" srcId="{631935F8-2944-8946-A33D-AC05ED4352E6}" destId="{2A1F7280-28D8-7E44-8BD5-2AABD500A539}" srcOrd="0" destOrd="0" presId="urn:microsoft.com/office/officeart/2005/8/layout/radial4"/>
    <dgm:cxn modelId="{E4F45A87-C693-45A1-B38D-3F6C7DF24940}"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9ABC50A4-2B40-4929-A6C4-73694A6E3936}" type="presOf" srcId="{73CF4B02-6D3C-ED4A-9999-2575A7A54407}" destId="{E798F2F1-1FA1-0147-B4FE-6644AAAB089B}" srcOrd="0" destOrd="0" presId="urn:microsoft.com/office/officeart/2005/8/layout/radial4"/>
    <dgm:cxn modelId="{7682F3CC-DE34-448B-AA0E-FC16F4EC9230}" type="presOf" srcId="{449F643F-2408-0041-93EE-AF641BDCB849}" destId="{BFAF19C8-D4C2-4E4C-8703-A764FED5823C}"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70353EFA-3901-4AD5-8F42-DA7716D17884}" type="presOf" srcId="{2B3B1016-534F-514B-9C36-7677201162D1}" destId="{D4ACCB97-73A1-134A-A10A-CE36D403E12D}" srcOrd="0" destOrd="0" presId="urn:microsoft.com/office/officeart/2005/8/layout/radial4"/>
    <dgm:cxn modelId="{AA38EEFE-F889-4140-B168-6E16E630145F}" type="presOf" srcId="{5D7B737F-718B-8344-994A-FAED4F60E7E6}" destId="{614A3198-B683-AE42-8855-A08FAD7416DE}" srcOrd="0" destOrd="0" presId="urn:microsoft.com/office/officeart/2005/8/layout/radial4"/>
    <dgm:cxn modelId="{79510536-BEA1-4E29-9D74-9C8752F06A8C}" type="presParOf" srcId="{D4E3E76D-3577-0541-A183-0326A814F775}" destId="{D4ACCB97-73A1-134A-A10A-CE36D403E12D}" srcOrd="0" destOrd="0" presId="urn:microsoft.com/office/officeart/2005/8/layout/radial4"/>
    <dgm:cxn modelId="{9DD585AC-C4A8-47E2-A6C8-19EA20B4852A}" type="presParOf" srcId="{D4E3E76D-3577-0541-A183-0326A814F775}" destId="{614A3198-B683-AE42-8855-A08FAD7416DE}" srcOrd="1" destOrd="0" presId="urn:microsoft.com/office/officeart/2005/8/layout/radial4"/>
    <dgm:cxn modelId="{5F23DCE9-5312-4984-9204-389F102DAF24}" type="presParOf" srcId="{D4E3E76D-3577-0541-A183-0326A814F775}" destId="{35B1ED56-562B-6D45-ABF3-9A04D3A5C1D1}" srcOrd="2" destOrd="0" presId="urn:microsoft.com/office/officeart/2005/8/layout/radial4"/>
    <dgm:cxn modelId="{3B8FEBEB-28DE-4420-9FFC-F4973B07F7D4}" type="presParOf" srcId="{D4E3E76D-3577-0541-A183-0326A814F775}" destId="{4CE7111E-C9AD-BE4C-A8A3-A843D4872283}" srcOrd="3" destOrd="0" presId="urn:microsoft.com/office/officeart/2005/8/layout/radial4"/>
    <dgm:cxn modelId="{49ABDF96-D4B8-44B8-BE76-138B1D0CD1A2}" type="presParOf" srcId="{D4E3E76D-3577-0541-A183-0326A814F775}" destId="{65F666EB-AD1C-A840-924D-3C7D4068A525}" srcOrd="4" destOrd="0" presId="urn:microsoft.com/office/officeart/2005/8/layout/radial4"/>
    <dgm:cxn modelId="{23024983-112C-44C2-9080-CDE0B61E333F}" type="presParOf" srcId="{D4E3E76D-3577-0541-A183-0326A814F775}" destId="{BFAF19C8-D4C2-4E4C-8703-A764FED5823C}" srcOrd="5" destOrd="0" presId="urn:microsoft.com/office/officeart/2005/8/layout/radial4"/>
    <dgm:cxn modelId="{111C9348-A619-46B5-9210-1BDBFA8A3256}" type="presParOf" srcId="{D4E3E76D-3577-0541-A183-0326A814F775}" destId="{2A1F7280-28D8-7E44-8BD5-2AABD500A539}" srcOrd="6" destOrd="0" presId="urn:microsoft.com/office/officeart/2005/8/layout/radial4"/>
    <dgm:cxn modelId="{16370DC0-0B05-4349-8DDF-7FE1998E5D3E}" type="presParOf" srcId="{D4E3E76D-3577-0541-A183-0326A814F775}" destId="{A6AFC48A-9AA9-B341-91C0-CA8004BB62C9}" srcOrd="7" destOrd="0" presId="urn:microsoft.com/office/officeart/2005/8/layout/radial4"/>
    <dgm:cxn modelId="{56C83919-BC2E-4F92-B354-22FC2038ABD2}"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a:t>Similarity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A71DB703-7495-47A6-8763-439B668C5487}" type="presOf" srcId="{2B3B1016-534F-514B-9C36-7677201162D1}" destId="{D4ACCB97-73A1-134A-A10A-CE36D403E12D}" srcOrd="0" destOrd="0" presId="urn:microsoft.com/office/officeart/2005/8/layout/radial4"/>
    <dgm:cxn modelId="{82D06111-ED44-4ECC-B7FC-CFD418E0896B}" type="presOf" srcId="{631935F8-2944-8946-A33D-AC05ED4352E6}" destId="{2A1F7280-28D8-7E44-8BD5-2AABD500A539}" srcOrd="0" destOrd="0" presId="urn:microsoft.com/office/officeart/2005/8/layout/radial4"/>
    <dgm:cxn modelId="{EC1C3721-532F-48B4-9848-8B60226F1281}" type="presOf" srcId="{449F643F-2408-0041-93EE-AF641BDCB849}" destId="{BFAF19C8-D4C2-4E4C-8703-A764FED5823C}" srcOrd="0" destOrd="0" presId="urn:microsoft.com/office/officeart/2005/8/layout/radial4"/>
    <dgm:cxn modelId="{98090526-CABE-4CF6-9F82-6DED8CF7FACC}" type="presOf" srcId="{5D7B737F-718B-8344-994A-FAED4F60E7E6}" destId="{614A3198-B683-AE42-8855-A08FAD7416DE}" srcOrd="0" destOrd="0" presId="urn:microsoft.com/office/officeart/2005/8/layout/radial4"/>
    <dgm:cxn modelId="{685DF928-4F7C-4612-AE97-8AD506E26A94}" type="presOf" srcId="{DB50CC9B-112D-7B4A-A994-9DE262DCA935}" destId="{4CE7111E-C9AD-BE4C-A8A3-A843D4872283}" srcOrd="0" destOrd="0" presId="urn:microsoft.com/office/officeart/2005/8/layout/radial4"/>
    <dgm:cxn modelId="{BA713D54-0819-433F-86EA-A1B4A22010C4}" type="presOf" srcId="{73CF4B02-6D3C-ED4A-9999-2575A7A54407}" destId="{E798F2F1-1FA1-0147-B4FE-6644AAAB089B}"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9F331B7B-9A8B-475E-84B8-129F40E56259}"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D4CD13B1-0FBE-44A7-8A9E-FEADE17A7065}" type="presOf" srcId="{95BCA862-5819-1846-8BB2-01CB09E38040}" destId="{D4E3E76D-3577-0541-A183-0326A814F775}" srcOrd="0" destOrd="0" presId="urn:microsoft.com/office/officeart/2005/8/layout/radial4"/>
    <dgm:cxn modelId="{64A38DDB-5EDC-477A-A06E-0696E6AC9B3D}" type="presOf" srcId="{9291AA9D-C8B5-BF42-976F-93A784426659}" destId="{A6AFC48A-9AA9-B341-91C0-CA8004BB62C9}"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0EFA87E6-1911-443B-95C6-111DC0DC6FF8}" type="presOf" srcId="{50BC959F-3704-E642-95AD-5319F7E1C002}" destId="{65F666EB-AD1C-A840-924D-3C7D4068A525}"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AF4C7DF1-23EA-4E91-A305-C59B5624B9F0}" type="presParOf" srcId="{D4E3E76D-3577-0541-A183-0326A814F775}" destId="{D4ACCB97-73A1-134A-A10A-CE36D403E12D}" srcOrd="0" destOrd="0" presId="urn:microsoft.com/office/officeart/2005/8/layout/radial4"/>
    <dgm:cxn modelId="{08A16781-A7F5-402F-AB69-C8376AAF2F68}" type="presParOf" srcId="{D4E3E76D-3577-0541-A183-0326A814F775}" destId="{614A3198-B683-AE42-8855-A08FAD7416DE}" srcOrd="1" destOrd="0" presId="urn:microsoft.com/office/officeart/2005/8/layout/radial4"/>
    <dgm:cxn modelId="{F8E0EFDA-DE85-442D-9A23-49F219BD317E}" type="presParOf" srcId="{D4E3E76D-3577-0541-A183-0326A814F775}" destId="{35B1ED56-562B-6D45-ABF3-9A04D3A5C1D1}" srcOrd="2" destOrd="0" presId="urn:microsoft.com/office/officeart/2005/8/layout/radial4"/>
    <dgm:cxn modelId="{FC03487B-6543-4A42-B05F-AA877E6D04F8}" type="presParOf" srcId="{D4E3E76D-3577-0541-A183-0326A814F775}" destId="{4CE7111E-C9AD-BE4C-A8A3-A843D4872283}" srcOrd="3" destOrd="0" presId="urn:microsoft.com/office/officeart/2005/8/layout/radial4"/>
    <dgm:cxn modelId="{71F68BB6-997A-4BE8-9D7B-823E5696963E}" type="presParOf" srcId="{D4E3E76D-3577-0541-A183-0326A814F775}" destId="{65F666EB-AD1C-A840-924D-3C7D4068A525}" srcOrd="4" destOrd="0" presId="urn:microsoft.com/office/officeart/2005/8/layout/radial4"/>
    <dgm:cxn modelId="{864C34E6-A573-4BF8-B927-844347384068}" type="presParOf" srcId="{D4E3E76D-3577-0541-A183-0326A814F775}" destId="{BFAF19C8-D4C2-4E4C-8703-A764FED5823C}" srcOrd="5" destOrd="0" presId="urn:microsoft.com/office/officeart/2005/8/layout/radial4"/>
    <dgm:cxn modelId="{82461F68-75B9-4E42-9E6E-45806D0EB084}" type="presParOf" srcId="{D4E3E76D-3577-0541-A183-0326A814F775}" destId="{2A1F7280-28D8-7E44-8BD5-2AABD500A539}" srcOrd="6" destOrd="0" presId="urn:microsoft.com/office/officeart/2005/8/layout/radial4"/>
    <dgm:cxn modelId="{9E20E3D2-EBF5-4541-8F24-B08A53C3D21D}" type="presParOf" srcId="{D4E3E76D-3577-0541-A183-0326A814F775}" destId="{A6AFC48A-9AA9-B341-91C0-CA8004BB62C9}" srcOrd="7" destOrd="0" presId="urn:microsoft.com/office/officeart/2005/8/layout/radial4"/>
    <dgm:cxn modelId="{9F3519E7-D90D-4C9A-9E75-D84266229304}"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98713921-70D8-44C5-A06B-A9AEDD6C6FD8}" type="presOf" srcId="{73CF4B02-6D3C-ED4A-9999-2575A7A54407}" destId="{E798F2F1-1FA1-0147-B4FE-6644AAAB089B}" srcOrd="0" destOrd="0" presId="urn:microsoft.com/office/officeart/2005/8/layout/radial4"/>
    <dgm:cxn modelId="{DA118636-D4CD-4246-8DFC-9B4368CFD5C7}" type="presOf" srcId="{631935F8-2944-8946-A33D-AC05ED4352E6}" destId="{2A1F7280-28D8-7E44-8BD5-2AABD500A539}" srcOrd="0" destOrd="0" presId="urn:microsoft.com/office/officeart/2005/8/layout/radial4"/>
    <dgm:cxn modelId="{3187E33F-5B04-4403-9CAE-92E46D887430}" type="presOf" srcId="{5D7B737F-718B-8344-994A-FAED4F60E7E6}" destId="{614A3198-B683-AE42-8855-A08FAD7416DE}" srcOrd="0" destOrd="0" presId="urn:microsoft.com/office/officeart/2005/8/layout/radial4"/>
    <dgm:cxn modelId="{42D3C851-BD52-4ACA-AD0E-2E28856B84C7}" type="presOf" srcId="{95BCA862-5819-1846-8BB2-01CB09E38040}" destId="{D4E3E76D-3577-0541-A183-0326A814F775}" srcOrd="0" destOrd="0" presId="urn:microsoft.com/office/officeart/2005/8/layout/radial4"/>
    <dgm:cxn modelId="{F5A52158-C791-4D3C-BA19-60F6B0364F52}" type="presOf" srcId="{449F643F-2408-0041-93EE-AF641BDCB849}" destId="{BFAF19C8-D4C2-4E4C-8703-A764FED5823C}"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732F8087-6818-EF44-99C8-46CD9CC6AB04}" srcId="{95BCA862-5819-1846-8BB2-01CB09E38040}" destId="{2B3B1016-534F-514B-9C36-7677201162D1}" srcOrd="0" destOrd="0" parTransId="{E7C280B1-938A-1B4A-BE62-8517833E0756}" sibTransId="{753134C3-3B63-1446-82A7-4288ED774CB6}"/>
    <dgm:cxn modelId="{C87DB494-16EC-495B-B8B9-7D4D7C4E23DB}" type="presOf" srcId="{9291AA9D-C8B5-BF42-976F-93A784426659}" destId="{A6AFC48A-9AA9-B341-91C0-CA8004BB62C9}" srcOrd="0" destOrd="0" presId="urn:microsoft.com/office/officeart/2005/8/layout/radial4"/>
    <dgm:cxn modelId="{08DC72A8-D728-4546-A2BA-5A31EC4AE97E}" type="presOf" srcId="{2B3B1016-534F-514B-9C36-7677201162D1}" destId="{D4ACCB97-73A1-134A-A10A-CE36D403E12D}" srcOrd="0" destOrd="0" presId="urn:microsoft.com/office/officeart/2005/8/layout/radial4"/>
    <dgm:cxn modelId="{A551C2C9-88C0-4131-A03B-46B3A0AA095A}"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59BD20EB-19ED-445B-AFB6-0CF62FE668BB}" type="presOf" srcId="{BEACF051-5273-0D4D-ABA4-A0457E151A49}" destId="{35B1ED56-562B-6D45-ABF3-9A04D3A5C1D1}" srcOrd="0" destOrd="0" presId="urn:microsoft.com/office/officeart/2005/8/layout/radial4"/>
    <dgm:cxn modelId="{942BF1EF-90F0-448D-8926-6AC2716F94CD}" type="presOf" srcId="{DB50CC9B-112D-7B4A-A994-9DE262DCA935}" destId="{4CE7111E-C9AD-BE4C-A8A3-A843D4872283}"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D051696B-8E84-44E1-AEE5-4DADFCE5CC95}" type="presParOf" srcId="{D4E3E76D-3577-0541-A183-0326A814F775}" destId="{D4ACCB97-73A1-134A-A10A-CE36D403E12D}" srcOrd="0" destOrd="0" presId="urn:microsoft.com/office/officeart/2005/8/layout/radial4"/>
    <dgm:cxn modelId="{8EC3E2F9-0215-4F68-B70B-8B122023D576}" type="presParOf" srcId="{D4E3E76D-3577-0541-A183-0326A814F775}" destId="{614A3198-B683-AE42-8855-A08FAD7416DE}" srcOrd="1" destOrd="0" presId="urn:microsoft.com/office/officeart/2005/8/layout/radial4"/>
    <dgm:cxn modelId="{35B3EEF2-111B-454D-8732-FAE83D27EA6E}" type="presParOf" srcId="{D4E3E76D-3577-0541-A183-0326A814F775}" destId="{35B1ED56-562B-6D45-ABF3-9A04D3A5C1D1}" srcOrd="2" destOrd="0" presId="urn:microsoft.com/office/officeart/2005/8/layout/radial4"/>
    <dgm:cxn modelId="{A9EE6DA1-6239-4C8C-AA98-1570CA549262}" type="presParOf" srcId="{D4E3E76D-3577-0541-A183-0326A814F775}" destId="{4CE7111E-C9AD-BE4C-A8A3-A843D4872283}" srcOrd="3" destOrd="0" presId="urn:microsoft.com/office/officeart/2005/8/layout/radial4"/>
    <dgm:cxn modelId="{B49ADBE8-A21B-4005-8A8A-DE2C93BDA552}" type="presParOf" srcId="{D4E3E76D-3577-0541-A183-0326A814F775}" destId="{65F666EB-AD1C-A840-924D-3C7D4068A525}" srcOrd="4" destOrd="0" presId="urn:microsoft.com/office/officeart/2005/8/layout/radial4"/>
    <dgm:cxn modelId="{922D773B-6268-48A4-8A62-000BF38AF586}" type="presParOf" srcId="{D4E3E76D-3577-0541-A183-0326A814F775}" destId="{BFAF19C8-D4C2-4E4C-8703-A764FED5823C}" srcOrd="5" destOrd="0" presId="urn:microsoft.com/office/officeart/2005/8/layout/radial4"/>
    <dgm:cxn modelId="{97D99600-7CE5-48DD-8DFC-20985D256740}" type="presParOf" srcId="{D4E3E76D-3577-0541-A183-0326A814F775}" destId="{2A1F7280-28D8-7E44-8BD5-2AABD500A539}" srcOrd="6" destOrd="0" presId="urn:microsoft.com/office/officeart/2005/8/layout/radial4"/>
    <dgm:cxn modelId="{0ABDD78A-937C-4969-BBC8-77EBDE34E71B}" type="presParOf" srcId="{D4E3E76D-3577-0541-A183-0326A814F775}" destId="{A6AFC48A-9AA9-B341-91C0-CA8004BB62C9}" srcOrd="7" destOrd="0" presId="urn:microsoft.com/office/officeart/2005/8/layout/radial4"/>
    <dgm:cxn modelId="{80AE01C3-32CF-4B2D-809F-4FC53427BB99}"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75ED9717-BDE8-42C8-BF4C-4B32B6A604CD}" type="presOf" srcId="{449F643F-2408-0041-93EE-AF641BDCB849}" destId="{BFAF19C8-D4C2-4E4C-8703-A764FED5823C}" srcOrd="0" destOrd="0" presId="urn:microsoft.com/office/officeart/2005/8/layout/radial4"/>
    <dgm:cxn modelId="{EE03DA36-9B2C-4388-AA57-5B46400E2533}" type="presOf" srcId="{95BCA862-5819-1846-8BB2-01CB09E38040}" destId="{D4E3E76D-3577-0541-A183-0326A814F775}" srcOrd="0" destOrd="0" presId="urn:microsoft.com/office/officeart/2005/8/layout/radial4"/>
    <dgm:cxn modelId="{DEFE2B3B-AB8B-4F85-B983-0847E87643BB}" type="presOf" srcId="{73CF4B02-6D3C-ED4A-9999-2575A7A54407}" destId="{E798F2F1-1FA1-0147-B4FE-6644AAAB089B}" srcOrd="0" destOrd="0" presId="urn:microsoft.com/office/officeart/2005/8/layout/radial4"/>
    <dgm:cxn modelId="{11404966-FF0A-4D6B-9F2F-E61D1C982BCB}" type="presOf" srcId="{DB50CC9B-112D-7B4A-A994-9DE262DCA935}" destId="{4CE7111E-C9AD-BE4C-A8A3-A843D4872283}"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E8B8667C-FD36-4798-B0D0-DD26C6FB5C49}" type="presOf" srcId="{BEACF051-5273-0D4D-ABA4-A0457E151A49}" destId="{35B1ED56-562B-6D45-ABF3-9A04D3A5C1D1}" srcOrd="0" destOrd="0" presId="urn:microsoft.com/office/officeart/2005/8/layout/radial4"/>
    <dgm:cxn modelId="{A234CF80-66D9-47D1-9EB5-DFC5FACE4C6F}" type="presOf" srcId="{2B3B1016-534F-514B-9C36-7677201162D1}" destId="{D4ACCB97-73A1-134A-A10A-CE36D403E12D}"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7DEFC2BE-99A5-452A-B9A5-BE06659B78B3}"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47D195EC-3F31-43BE-8F74-E0E62C948A9D}" type="presOf" srcId="{5D7B737F-718B-8344-994A-FAED4F60E7E6}" destId="{614A3198-B683-AE42-8855-A08FAD7416DE}" srcOrd="0" destOrd="0" presId="urn:microsoft.com/office/officeart/2005/8/layout/radial4"/>
    <dgm:cxn modelId="{046429ED-F05C-4A72-B5F9-0C310E662B1C}" type="presOf" srcId="{9291AA9D-C8B5-BF42-976F-93A784426659}" destId="{A6AFC48A-9AA9-B341-91C0-CA8004BB62C9}"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B73B58F9-32DC-4F61-84B5-74526FE9FCF3}" type="presOf" srcId="{631935F8-2944-8946-A33D-AC05ED4352E6}" destId="{2A1F7280-28D8-7E44-8BD5-2AABD500A539}" srcOrd="0" destOrd="0" presId="urn:microsoft.com/office/officeart/2005/8/layout/radial4"/>
    <dgm:cxn modelId="{913B979D-1AEF-4EEF-85FF-0F6AD16491AB}" type="presParOf" srcId="{D4E3E76D-3577-0541-A183-0326A814F775}" destId="{D4ACCB97-73A1-134A-A10A-CE36D403E12D}" srcOrd="0" destOrd="0" presId="urn:microsoft.com/office/officeart/2005/8/layout/radial4"/>
    <dgm:cxn modelId="{19440CC8-0B34-4D43-8078-3BF4037D2E05}" type="presParOf" srcId="{D4E3E76D-3577-0541-A183-0326A814F775}" destId="{614A3198-B683-AE42-8855-A08FAD7416DE}" srcOrd="1" destOrd="0" presId="urn:microsoft.com/office/officeart/2005/8/layout/radial4"/>
    <dgm:cxn modelId="{C90CCB48-E1ED-4454-AC9B-D8ECF040A489}" type="presParOf" srcId="{D4E3E76D-3577-0541-A183-0326A814F775}" destId="{35B1ED56-562B-6D45-ABF3-9A04D3A5C1D1}" srcOrd="2" destOrd="0" presId="urn:microsoft.com/office/officeart/2005/8/layout/radial4"/>
    <dgm:cxn modelId="{F1306457-54DB-424B-8B83-8B0896D995CD}" type="presParOf" srcId="{D4E3E76D-3577-0541-A183-0326A814F775}" destId="{4CE7111E-C9AD-BE4C-A8A3-A843D4872283}" srcOrd="3" destOrd="0" presId="urn:microsoft.com/office/officeart/2005/8/layout/radial4"/>
    <dgm:cxn modelId="{656CCF25-1858-4DD6-92B5-9708519774E3}" type="presParOf" srcId="{D4E3E76D-3577-0541-A183-0326A814F775}" destId="{65F666EB-AD1C-A840-924D-3C7D4068A525}" srcOrd="4" destOrd="0" presId="urn:microsoft.com/office/officeart/2005/8/layout/radial4"/>
    <dgm:cxn modelId="{43171790-960A-4328-86D3-6ECFDC882194}" type="presParOf" srcId="{D4E3E76D-3577-0541-A183-0326A814F775}" destId="{BFAF19C8-D4C2-4E4C-8703-A764FED5823C}" srcOrd="5" destOrd="0" presId="urn:microsoft.com/office/officeart/2005/8/layout/radial4"/>
    <dgm:cxn modelId="{570D623C-D229-4166-9101-1A1956F07A2B}" type="presParOf" srcId="{D4E3E76D-3577-0541-A183-0326A814F775}" destId="{2A1F7280-28D8-7E44-8BD5-2AABD500A539}" srcOrd="6" destOrd="0" presId="urn:microsoft.com/office/officeart/2005/8/layout/radial4"/>
    <dgm:cxn modelId="{45EDD6BE-DAC6-467C-91E7-23F6EC78BCFC}" type="presParOf" srcId="{D4E3E76D-3577-0541-A183-0326A814F775}" destId="{A6AFC48A-9AA9-B341-91C0-CA8004BB62C9}" srcOrd="7" destOrd="0" presId="urn:microsoft.com/office/officeart/2005/8/layout/radial4"/>
    <dgm:cxn modelId="{CB6E90BD-23CB-4809-AB23-0BE4555F04B7}"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err="1"/>
            <a:t>Simlarity</a:t>
          </a:r>
          <a:r>
            <a:rPr lang="en-US" sz="2200" b="1" kern="1200" dirty="0"/>
            <a:t>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some data series</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time interval</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some range</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combinations of those</a:t>
          </a:r>
        </a:p>
      </dsp:txBody>
      <dsp:txXfrm>
        <a:off x="5495862" y="2165819"/>
        <a:ext cx="1793075" cy="1416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AE4DC-60CA-46CD-A395-73EED19F381F}" type="datetimeFigureOut">
              <a:rPr lang="en-CA" smtClean="0"/>
              <a:t>2022-06-30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863C5-5C9C-4FB0-9E69-8E6A5E7F1798}" type="slidenum">
              <a:rPr lang="en-CA" smtClean="0"/>
              <a:t>‹#›</a:t>
            </a:fld>
            <a:endParaRPr lang="en-CA"/>
          </a:p>
        </p:txBody>
      </p:sp>
    </p:spTree>
    <p:extLst>
      <p:ext uri="{BB962C8B-B14F-4D97-AF65-F5344CB8AC3E}">
        <p14:creationId xmlns:p14="http://schemas.microsoft.com/office/powerpoint/2010/main" val="161635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a:t>
            </a:fld>
            <a:endParaRPr lang="en-CA"/>
          </a:p>
        </p:txBody>
      </p:sp>
    </p:spTree>
    <p:extLst>
      <p:ext uri="{BB962C8B-B14F-4D97-AF65-F5344CB8AC3E}">
        <p14:creationId xmlns:p14="http://schemas.microsoft.com/office/powerpoint/2010/main" val="329938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81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BTSR-Tree is a hybrid index that efficiently supports similarity search on geolocated data series by combining the spatial proximity and data series similarity. It is an extension of the R-Tree index, where each node is augmented with time series bounds called Minimum Bounding Time Series (or MBTS), following the same logic as the R-Tree’s MBRs.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4929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BTSR-Tree groups similar data series using k-means clustering to produce tighter bounds and eliminate dead space, thus performing more efficient pruning.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a:r>
            <a:r>
              <a:rPr lang="en-US" baseline="0" dirty="0"/>
              <a:t>e queries are calculated by traversing the tree and pruning the subtrees that do not contain any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done by lower bounding the instances that are contained in each node both in spatial and time series domain.]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1970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allows for fast computation of hybrid queries, such as </a:t>
            </a:r>
            <a:r>
              <a:rPr lang="en-US" sz="1200" i="1" dirty="0">
                <a:sym typeface="Gill Sans" pitchFamily="-84" charset="0"/>
              </a:rPr>
              <a:t>“Retrieve all the data series within a given spatial range that are similar to a given data 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ym typeface="Gill Sans" pitchFamily="-8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ym typeface="Gill Sans" pitchFamily="-84" charset="0"/>
              </a:rPr>
              <a:t>[by a pre-specified distance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ym typeface="Gill Sans" pitchFamily="-8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4485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Hybrid Similarity Join (HSJ) is a technique that uses the BTSR-Tree index in order to support </a:t>
            </a:r>
            <a:r>
              <a:rPr lang="en-US" dirty="0"/>
              <a:t>the computation of queries, such as “</a:t>
            </a:r>
            <a:r>
              <a:rPr lang="en-US" i="1" dirty="0"/>
              <a:t>Given two geolocated data series datasets, </a:t>
            </a:r>
            <a:r>
              <a:rPr lang="en-US" sz="1200" i="1" dirty="0">
                <a:sym typeface="Gill Sans" pitchFamily="-84" charset="0"/>
              </a:rPr>
              <a:t>retrieve all spatially close pairs of geolocated data series that are also similar</a:t>
            </a:r>
            <a:r>
              <a:rPr lang="en-US" dirty="0"/>
              <a:t>.</a:t>
            </a:r>
            <a:r>
              <a:rPr lang="en-US" baseline="0" dirty="0"/>
              <a:t> The authors provide a centralized implementations for HSJ, as well as a distributed one.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2615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VisExp</a:t>
            </a:r>
            <a:r>
              <a:rPr lang="en-US" dirty="0"/>
              <a:t> introduced two visualization methods for geolocated data series that allow for interactive visual exploration of such datasets, using the BTSR-Tree, and a geolocated variant of the </a:t>
            </a:r>
            <a:r>
              <a:rPr lang="en-US" dirty="0" err="1"/>
              <a:t>iSAX</a:t>
            </a:r>
            <a:r>
              <a:rPr lang="en-US" dirty="0"/>
              <a:t> index,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3703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…which adds to each node an MBR of its children’s locations.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789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an example of the BTSR-Tree-based visualization. When the user zooms the map in the red rectangle, the system identifies and presents the data series patterns that are contained in it. </a:t>
            </a:r>
            <a:r>
              <a:rPr lang="en-US" sz="1200" kern="1200" dirty="0">
                <a:solidFill>
                  <a:schemeClr val="tx1"/>
                </a:solidFill>
                <a:effectLst/>
                <a:latin typeface="Arial" charset="0"/>
                <a:ea typeface="+mn-ea"/>
                <a:cs typeface="+mn-cs"/>
              </a:rPr>
              <a:t>To avoid cluttering the map, it only displays the number of data series per identified pattern and their respective centroids. Individual data series are depicted only at a greater zoom level.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0112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example of the geo-</a:t>
            </a:r>
            <a:r>
              <a:rPr lang="en-US" dirty="0" err="1"/>
              <a:t>iSAX</a:t>
            </a:r>
            <a:r>
              <a:rPr lang="en-US" dirty="0"/>
              <a:t>-based visualization. The user draws a rectangle on the data series visualization panel at the bottom of the image, and the system issues a timebox query. </a:t>
            </a:r>
          </a:p>
          <a:p>
            <a:r>
              <a:rPr lang="en-US" dirty="0"/>
              <a:t>Then, it retrieves the MBRs that contain values within the drawn rectangle, it groups them and outputs the corresponding MBRs on the map.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5243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spaTScope</a:t>
            </a:r>
            <a:r>
              <a:rPr lang="en-US" dirty="0"/>
              <a:t> is an interactive demo application of the BTSR-Tree-based geolocated data series visual exploration method.</a:t>
            </a: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8305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user can interactively </a:t>
            </a:r>
            <a:r>
              <a:rPr lang="en-US" dirty="0">
                <a:sym typeface="Gill Sans" pitchFamily="-84" charset="0"/>
              </a:rPr>
              <a:t>zoom-in/out, pan the map and receive summaries of geolocated data series and corresponding MBRs.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96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669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Twin subsequences is another interesting type of similarity queries, where we want to find subsequences, for which the </a:t>
            </a:r>
            <a:r>
              <a:rPr lang="en-US" dirty="0">
                <a:sym typeface="Gill Sans" pitchFamily="-84" charset="0"/>
              </a:rPr>
              <a:t>largest value difference across all timestamps i</a:t>
            </a:r>
            <a:r>
              <a:rPr lang="en-US" dirty="0"/>
              <a:t>s less than a given threshold epsilon.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Gill Sans" pitchFamily="-84" charset="0"/>
              </a:rPr>
              <a:t>This is called the Chebyshev distance between the two subsequences.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Chebyshev represents a very useful distance in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shows example results for the two red queries, in Electrocardiography (ECG) data on top and E</a:t>
            </a:r>
            <a:r>
              <a:rPr lang="en-GB" sz="1200" b="0" i="0" u="none" strike="noStrike" kern="1200" dirty="0" err="1">
                <a:solidFill>
                  <a:schemeClr val="tx1"/>
                </a:solidFill>
                <a:effectLst/>
                <a:latin typeface="+mn-lt"/>
                <a:ea typeface="+mn-ea"/>
                <a:cs typeface="+mn-cs"/>
              </a:rPr>
              <a:t>lectrooculography</a:t>
            </a:r>
            <a:r>
              <a:rPr lang="en-US" dirty="0"/>
              <a:t> (EOG) data at the bottom, when using Chebyshev distance on the left, and Euclidean on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see that the Chebyshev distance can help maintain some useful similarity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4708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SL/CP algorithms were designed to </a:t>
            </a:r>
            <a:r>
              <a:rPr lang="en-US" dirty="0">
                <a:sym typeface="Gill Sans" pitchFamily="-84" charset="0"/>
              </a:rPr>
              <a:t>discover </a:t>
            </a:r>
            <a:r>
              <a:rPr lang="en-US" i="1" dirty="0">
                <a:sym typeface="Gill Sans" pitchFamily="-84" charset="0"/>
              </a:rPr>
              <a:t>all</a:t>
            </a:r>
            <a:r>
              <a:rPr lang="en-US" dirty="0">
                <a:sym typeface="Gill Sans" pitchFamily="-84" charset="0"/>
              </a:rPr>
              <a:t> possible pairs and groups of aligned twin subsequences of length at least delta.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4090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Gill Sans" pitchFamily="-84" charset="0"/>
              </a:rPr>
              <a:t>Since discovering such pairs and groups requires rather exhaustive computations, these algorithms </a:t>
            </a:r>
            <a:r>
              <a:rPr lang="en-US" dirty="0"/>
              <a:t>prune the search space by discretizing values, and using checkpoints that essentially partition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Gill Sans" pitchFamily="-8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SBTR-Tree extends the twin subsequence search problem on geolocated data series. It is an extension of the BTSR-Tree that is built on segmented data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SBTSR-Tree allows the computation of hybrid queries such as: “</a:t>
            </a:r>
            <a:r>
              <a:rPr lang="en-US" i="1" dirty="0"/>
              <a:t>Given an input series, a value threshold epsilon and a minimum subsequence duration delta, </a:t>
            </a:r>
            <a:r>
              <a:rPr lang="en-US" sz="1200" i="1" kern="1200" baseline="0" dirty="0">
                <a:solidFill>
                  <a:schemeClr val="tx1"/>
                </a:solidFill>
                <a:effectLst/>
                <a:latin typeface="+mn-lt"/>
                <a:ea typeface="+mn-ea"/>
                <a:cs typeface="+mn-cs"/>
              </a:rPr>
              <a:t>retrieve all series within the given radius that are locally similar to the query”. </a:t>
            </a:r>
          </a:p>
          <a:p>
            <a:r>
              <a:rPr lang="en-US" sz="1200" i="0" kern="1200" baseline="0" dirty="0">
                <a:solidFill>
                  <a:schemeClr val="tx1"/>
                </a:solidFill>
                <a:effectLst/>
                <a:latin typeface="+mn-lt"/>
                <a:ea typeface="+mn-ea"/>
                <a:cs typeface="+mn-cs"/>
              </a:rPr>
              <a:t>The example in this figure shows that for the query </a:t>
            </a:r>
            <a:r>
              <a:rPr lang="en-US" sz="1200" i="0" kern="1200" baseline="0" dirty="0" err="1">
                <a:solidFill>
                  <a:schemeClr val="tx1"/>
                </a:solidFill>
                <a:effectLst/>
                <a:latin typeface="+mn-lt"/>
                <a:ea typeface="+mn-ea"/>
                <a:cs typeface="+mn-cs"/>
              </a:rPr>
              <a:t>Tq</a:t>
            </a:r>
            <a:r>
              <a:rPr lang="en-US" sz="1200" i="0" kern="1200" baseline="0" dirty="0">
                <a:solidFill>
                  <a:schemeClr val="tx1"/>
                </a:solidFill>
                <a:effectLst/>
                <a:latin typeface="+mn-lt"/>
                <a:ea typeface="+mn-ea"/>
                <a:cs typeface="+mn-cs"/>
              </a:rPr>
              <a:t> in the center, we retrieve the answers that are spatially within the red circle, and that in addition have a subsequence of length delta that is similar to the corresponding subsequence of the query series </a:t>
            </a:r>
            <a:r>
              <a:rPr lang="en-US" sz="1200" i="0" kern="1200" baseline="0" dirty="0" err="1">
                <a:solidFill>
                  <a:schemeClr val="tx1"/>
                </a:solidFill>
                <a:effectLst/>
                <a:latin typeface="+mn-lt"/>
                <a:ea typeface="+mn-ea"/>
                <a:cs typeface="+mn-cs"/>
              </a:rPr>
              <a:t>Tq</a:t>
            </a:r>
            <a:r>
              <a:rPr lang="en-US" sz="1200" i="0" kern="1200" baseline="0" dirty="0">
                <a:solidFill>
                  <a:schemeClr val="tx1"/>
                </a:solidFill>
                <a:effectLst/>
                <a:latin typeface="+mn-lt"/>
                <a:ea typeface="+mn-ea"/>
                <a:cs typeface="+mn-cs"/>
              </a:rPr>
              <a:t>.</a:t>
            </a:r>
          </a:p>
          <a:p>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a:t>
            </a:r>
            <a:r>
              <a:rPr lang="en-US" dirty="0"/>
              <a:t>It employs bit-vectors to mark the continuity of the same series across segments.</a:t>
            </a:r>
            <a:r>
              <a:rPr lang="en-US" sz="120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defRPr/>
            </a:pPr>
            <a:r>
              <a:rPr lang="en-US" dirty="0"/>
              <a:t>TS-Index is a </a:t>
            </a:r>
            <a:r>
              <a:rPr lang="en-US" b="0" dirty="0">
                <a:sym typeface="Gill Sans" pitchFamily="-84" charset="0"/>
              </a:rPr>
              <a:t>tree-based </a:t>
            </a:r>
            <a:r>
              <a:rPr lang="en-US" dirty="0">
                <a:sym typeface="Gill Sans" pitchFamily="-84" charset="0"/>
              </a:rPr>
              <a:t>index that is </a:t>
            </a:r>
            <a:r>
              <a:rPr lang="en-US" b="0" dirty="0">
                <a:sym typeface="Gill Sans" pitchFamily="-84" charset="0"/>
              </a:rPr>
              <a:t>optimized </a:t>
            </a:r>
            <a:r>
              <a:rPr lang="en-US" dirty="0">
                <a:sym typeface="Gill Sans" pitchFamily="-84" charset="0"/>
              </a:rPr>
              <a:t>for twin subsequence queries. </a:t>
            </a:r>
          </a:p>
          <a:p>
            <a:pPr lvl="0">
              <a:defRPr/>
            </a:pPr>
            <a:r>
              <a:rPr lang="en-US" dirty="0">
                <a:sym typeface="Gill Sans" pitchFamily="-84" charset="0"/>
              </a:rPr>
              <a:t>It uses </a:t>
            </a:r>
            <a:r>
              <a:rPr lang="en-US" b="0" dirty="0">
                <a:sym typeface="Gill Sans" pitchFamily="-84" charset="0"/>
              </a:rPr>
              <a:t>bounds </a:t>
            </a:r>
            <a:r>
              <a:rPr lang="en-US" dirty="0">
                <a:sym typeface="Gill Sans" pitchFamily="-84" charset="0"/>
              </a:rPr>
              <a:t>to prune the search space. </a:t>
            </a:r>
          </a:p>
          <a:p>
            <a:pPr lvl="0">
              <a:defRPr/>
            </a:pPr>
            <a:r>
              <a:rPr lang="en-US" dirty="0">
                <a:sym typeface="Gill Sans" pitchFamily="-84" charset="0"/>
              </a:rPr>
              <a:t>Given a long series and a query subsequence, the TS-Index finds the subsequences for which the Chebyshev distance is less than a given threshold epsilon.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TS-Index is k-</a:t>
            </a:r>
            <a:r>
              <a:rPr lang="en-US" dirty="0" err="1"/>
              <a:t>ary</a:t>
            </a:r>
            <a:r>
              <a:rPr lang="en-US" dirty="0"/>
              <a:t> balanced index, built on the [per-point] minimum and maximum envelopes (MBTS) of all </a:t>
            </a:r>
            <a:r>
              <a:rPr lang="en-US" i="0" dirty="0"/>
              <a:t>possible </a:t>
            </a:r>
            <a:r>
              <a:rPr lang="en-US" dirty="0"/>
              <a:t>subsequences of </a:t>
            </a:r>
            <a:r>
              <a:rPr lang="en-US" i="0" dirty="0"/>
              <a:t>the input time series.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TS-Index algorithm was later optimized to reduce the memory footprint by using the Piecewise Aggregate Approximation summarization for the envelopes of each node of the index node, and to reduce index building times by enabling bulk-loading in a way similar to Coconut: the index is built bottom-up after sorting and grouping the subsequences using a z-order space filling curve.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4682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can see that 60% of time is CPU time. We concentrate on how to reduce that.</a:t>
            </a:r>
            <a:endParaRPr lang="en-US" dirty="0"/>
          </a:p>
        </p:txBody>
      </p:sp>
    </p:spTree>
    <p:extLst>
      <p:ext uri="{BB962C8B-B14F-4D97-AF65-F5344CB8AC3E}">
        <p14:creationId xmlns:p14="http://schemas.microsoft.com/office/powerpoint/2010/main" val="363317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…hard, especially when this NN is in a dense area of the space</a:t>
            </a:r>
            <a:endParaRPr dirty="0"/>
          </a:p>
        </p:txBody>
      </p:sp>
    </p:spTree>
    <p:extLst>
      <p:ext uri="{BB962C8B-B14F-4D97-AF65-F5344CB8AC3E}">
        <p14:creationId xmlns:p14="http://schemas.microsoft.com/office/powerpoint/2010/main" val="39764513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ParIS</a:t>
            </a:r>
            <a:r>
              <a:rPr lang="en-US" dirty="0"/>
              <a:t> results in query answering up to 3 orders of magnitude faster than single core solutions, which has interesting implications for complex analytics tasks,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5601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using the same hardware and data, </a:t>
            </a:r>
            <a:r>
              <a:rPr lang="en-US" dirty="0" err="1"/>
              <a:t>ParIS</a:t>
            </a:r>
            <a:r>
              <a:rPr lang="en-US" dirty="0"/>
              <a:t> is 18x faster than ADS+ on this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73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means that classification time for 100K objects goes from several days down to a few hours, all while using the same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3730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coordinate worker switch the pointer of the double buffer to do the next round. </a:t>
            </a:r>
          </a:p>
          <a:p>
            <a:endParaRPr lang="en-US" dirty="0"/>
          </a:p>
        </p:txBody>
      </p:sp>
    </p:spTree>
    <p:extLst>
      <p:ext uri="{BB962C8B-B14F-4D97-AF65-F5344CB8AC3E}">
        <p14:creationId xmlns:p14="http://schemas.microsoft.com/office/powerpoint/2010/main" val="13409843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Builds the corresponding index subtree. So, root subtrees are built in parallel. The leaves of each subtree is flushed to the disk at the end of the tree construction process</a:t>
            </a:r>
          </a:p>
        </p:txBody>
      </p:sp>
    </p:spTree>
    <p:extLst>
      <p:ext uri="{BB962C8B-B14F-4D97-AF65-F5344CB8AC3E}">
        <p14:creationId xmlns:p14="http://schemas.microsoft.com/office/powerpoint/2010/main" val="42069842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main thread create several lower bound distance calculation worker to calculate the lower bound distance and add the lower bound distance position pair into the candidate list when the lower bound distance is lower than BSF</a:t>
            </a:r>
          </a:p>
        </p:txBody>
      </p:sp>
    </p:spTree>
    <p:extLst>
      <p:ext uri="{BB962C8B-B14F-4D97-AF65-F5344CB8AC3E}">
        <p14:creationId xmlns:p14="http://schemas.microsoft.com/office/powerpoint/2010/main" val="9110727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final result</a:t>
            </a:r>
          </a:p>
        </p:txBody>
      </p:sp>
    </p:spTree>
    <p:extLst>
      <p:ext uri="{BB962C8B-B14F-4D97-AF65-F5344CB8AC3E}">
        <p14:creationId xmlns:p14="http://schemas.microsoft.com/office/powerpoint/2010/main" val="23648074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 lower bound distance calculation is 3.4x faster than </a:t>
            </a:r>
            <a:r>
              <a:rPr lang="en-US"/>
              <a:t>SISD version.</a:t>
            </a:r>
            <a:endParaRPr lang="en-US" dirty="0"/>
          </a:p>
          <a:p>
            <a:endParaRPr lang="en-US" dirty="0"/>
          </a:p>
          <a:p>
            <a:endParaRPr lang="en-US" dirty="0"/>
          </a:p>
        </p:txBody>
      </p:sp>
    </p:spTree>
    <p:extLst>
      <p:ext uri="{BB962C8B-B14F-4D97-AF65-F5344CB8AC3E}">
        <p14:creationId xmlns:p14="http://schemas.microsoft.com/office/powerpoint/2010/main" val="18013886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worker reads the required data from disk, calculates the real distance and if necessary, updates the shared BSF variable. </a:t>
            </a:r>
          </a:p>
        </p:txBody>
      </p:sp>
    </p:spTree>
    <p:extLst>
      <p:ext uri="{BB962C8B-B14F-4D97-AF65-F5344CB8AC3E}">
        <p14:creationId xmlns:p14="http://schemas.microsoft.com/office/powerpoint/2010/main" val="27668951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MESSI is an extension of </a:t>
            </a:r>
            <a:r>
              <a:rPr lang="en-US" dirty="0" err="1"/>
              <a:t>ParIS</a:t>
            </a:r>
            <a:r>
              <a:rPr lang="en-US" dirty="0"/>
              <a:t> for memory-resident data. </a:t>
            </a:r>
          </a:p>
          <a:p>
            <a:r>
              <a:rPr lang="en-US" dirty="0"/>
              <a:t>This index takes advantage of the fact that random accesses in main memory are fast, so it uses tree traversals more aggressively than </a:t>
            </a:r>
            <a:r>
              <a:rPr lang="en-US" dirty="0" err="1"/>
              <a:t>ParIS</a:t>
            </a:r>
            <a:r>
              <a:rPr lang="en-US" dirty="0"/>
              <a:t> for its query answering algorithm.</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8955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see how MESSI answers queries.</a:t>
            </a:r>
          </a:p>
        </p:txBody>
      </p:sp>
    </p:spTree>
    <p:extLst>
      <p:ext uri="{BB962C8B-B14F-4D97-AF65-F5344CB8AC3E}">
        <p14:creationId xmlns:p14="http://schemas.microsoft.com/office/powerpoint/2010/main" val="6562635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get the BSF value</a:t>
            </a:r>
            <a:endParaRPr lang="en-US" dirty="0"/>
          </a:p>
        </p:txBody>
      </p:sp>
    </p:spTree>
    <p:extLst>
      <p:ext uri="{BB962C8B-B14F-4D97-AF65-F5344CB8AC3E}">
        <p14:creationId xmlns:p14="http://schemas.microsoft.com/office/powerpoint/2010/main" val="14124919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leaves of the subtrees that cannot be pruned are placed into a fixed number of minimum priority queues, using the lower bound distance between the raw values of the query series and</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iSAX</a:t>
            </a:r>
            <a:r>
              <a:rPr lang="en-US" sz="1200" b="0" i="0" u="none" strike="noStrike" kern="1200" baseline="0" dirty="0">
                <a:solidFill>
                  <a:schemeClr val="tx1"/>
                </a:solidFill>
                <a:latin typeface="+mn-lt"/>
                <a:ea typeface="+mn-ea"/>
                <a:cs typeface="+mn-cs"/>
              </a:rPr>
              <a:t> summary of the leaf node, in order to be further examined. Each thread inserts elements in the priority queues in a round-robin fashion so that load balancing is achieved. This results in all queues containing about the same number of elements. </a:t>
            </a:r>
            <a:endParaRPr lang="en-US" dirty="0"/>
          </a:p>
        </p:txBody>
      </p:sp>
    </p:spTree>
    <p:extLst>
      <p:ext uri="{BB962C8B-B14F-4D97-AF65-F5344CB8AC3E}">
        <p14:creationId xmlns:p14="http://schemas.microsoft.com/office/powerpoint/2010/main" val="4262927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end of the calculation, the value of Best-So-Far is returned as the nearest neighbor answer.</a:t>
            </a:r>
            <a:endParaRPr lang="en-US" dirty="0"/>
          </a:p>
        </p:txBody>
      </p:sp>
    </p:spTree>
    <p:extLst>
      <p:ext uri="{BB962C8B-B14F-4D97-AF65-F5344CB8AC3E}">
        <p14:creationId xmlns:p14="http://schemas.microsoft.com/office/powerpoint/2010/main" val="36616113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SING is an extension of MESSI that also takes advantage of GPU processors for similarity search query answering of memory-resident data.</a:t>
            </a:r>
          </a:p>
          <a:p>
            <a:r>
              <a:rPr lang="en-US" dirty="0"/>
              <a:t>SING achieves interactive query answering times for exact similarity search over 100GB sequence collections, taking a mere 32msec per query.</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question is: can we use GPUs to accelerate data series similarity search?</a:t>
            </a:r>
          </a:p>
        </p:txBody>
      </p:sp>
    </p:spTree>
    <p:extLst>
      <p:ext uri="{BB962C8B-B14F-4D97-AF65-F5344CB8AC3E}">
        <p14:creationId xmlns:p14="http://schemas.microsoft.com/office/powerpoint/2010/main" val="26306113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question is: can we use GPUs to accelerate data series similarity search?</a:t>
            </a:r>
          </a:p>
        </p:txBody>
      </p:sp>
    </p:spTree>
    <p:extLst>
      <p:ext uri="{BB962C8B-B14F-4D97-AF65-F5344CB8AC3E}">
        <p14:creationId xmlns:p14="http://schemas.microsoft.com/office/powerpoint/2010/main" val="26306113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store the distance in an array</a:t>
            </a:r>
          </a:p>
        </p:txBody>
      </p:sp>
    </p:spTree>
    <p:extLst>
      <p:ext uri="{BB962C8B-B14F-4D97-AF65-F5344CB8AC3E}">
        <p14:creationId xmlns:p14="http://schemas.microsoft.com/office/powerpoint/2010/main" val="1782219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Priviously</a:t>
            </a:r>
            <a:r>
              <a:rPr lang="en-US" dirty="0"/>
              <a:t> we calculate the breakpoint from the segment by searching table.</a:t>
            </a:r>
          </a:p>
          <a:p>
            <a:endParaRPr lang="en-US" dirty="0"/>
          </a:p>
          <a:p>
            <a:endParaRPr lang="en-US" dirty="0"/>
          </a:p>
        </p:txBody>
      </p:sp>
    </p:spTree>
    <p:extLst>
      <p:ext uri="{BB962C8B-B14F-4D97-AF65-F5344CB8AC3E}">
        <p14:creationId xmlns:p14="http://schemas.microsoft.com/office/powerpoint/2010/main" val="41667034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SING follows a different approach for performing each lower bound distance</a:t>
            </a:r>
          </a:p>
          <a:p>
            <a:r>
              <a:rPr lang="en-US" sz="1200" b="0" i="0" u="none" strike="noStrike" kern="1200" baseline="0" dirty="0">
                <a:solidFill>
                  <a:schemeClr val="tx1"/>
                </a:solidFill>
                <a:latin typeface="+mn-lt"/>
                <a:ea typeface="+mn-ea"/>
                <a:cs typeface="+mn-cs"/>
              </a:rPr>
              <a:t>calculation. the GPU directly calculates the break point values of</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iSAX</a:t>
            </a:r>
            <a:r>
              <a:rPr lang="en-US" sz="1200" b="0" i="0" u="none" strike="noStrike" kern="1200" baseline="0" dirty="0">
                <a:solidFill>
                  <a:schemeClr val="tx1"/>
                </a:solidFill>
                <a:latin typeface="+mn-lt"/>
                <a:ea typeface="+mn-ea"/>
                <a:cs typeface="+mn-cs"/>
              </a:rPr>
              <a:t> symbols using a function. It will </a:t>
            </a:r>
            <a:r>
              <a:rPr lang="en-US" sz="1200" b="0" i="0" u="none" strike="noStrike" kern="1200" baseline="0" dirty="0" err="1">
                <a:solidFill>
                  <a:schemeClr val="tx1"/>
                </a:solidFill>
                <a:latin typeface="+mn-lt"/>
                <a:ea typeface="+mn-ea"/>
                <a:cs typeface="+mn-cs"/>
              </a:rPr>
              <a:t>eascapre</a:t>
            </a:r>
            <a:r>
              <a:rPr lang="en-US" sz="1200" b="0" i="0" u="none" strike="noStrike" kern="1200" baseline="0" dirty="0">
                <a:solidFill>
                  <a:schemeClr val="tx1"/>
                </a:solidFill>
                <a:latin typeface="+mn-lt"/>
                <a:ea typeface="+mn-ea"/>
                <a:cs typeface="+mn-cs"/>
              </a:rPr>
              <a:t> from the huge </a:t>
            </a:r>
            <a:r>
              <a:rPr lang="en-US" sz="1200" b="0" i="0" u="none" strike="noStrike" kern="1200" baseline="0" dirty="0" err="1">
                <a:solidFill>
                  <a:schemeClr val="tx1"/>
                </a:solidFill>
                <a:latin typeface="+mn-lt"/>
                <a:ea typeface="+mn-ea"/>
                <a:cs typeface="+mn-cs"/>
              </a:rPr>
              <a:t>sigiser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overheald</a:t>
            </a:r>
            <a:r>
              <a:rPr lang="en-US" sz="1200" b="0" i="0" u="none" strike="noStrike" kern="1200" baseline="0" dirty="0">
                <a:solidFill>
                  <a:schemeClr val="tx1"/>
                </a:solidFill>
                <a:latin typeface="+mn-lt"/>
                <a:ea typeface="+mn-ea"/>
                <a:cs typeface="+mn-cs"/>
              </a:rPr>
              <a:t> keep the parser locally.</a:t>
            </a:r>
            <a:endParaRPr lang="en-US" dirty="0"/>
          </a:p>
        </p:txBody>
      </p:sp>
    </p:spTree>
    <p:extLst>
      <p:ext uri="{BB962C8B-B14F-4D97-AF65-F5344CB8AC3E}">
        <p14:creationId xmlns:p14="http://schemas.microsoft.com/office/powerpoint/2010/main" val="404496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9154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Breakpoly</a:t>
            </a:r>
            <a:r>
              <a:rPr lang="en-US" sz="1200" b="0" i="0" u="none" strike="noStrike" kern="1200" baseline="0" dirty="0">
                <a:solidFill>
                  <a:schemeClr val="tx1"/>
                </a:solidFill>
                <a:latin typeface="+mn-lt"/>
                <a:ea typeface="+mn-ea"/>
                <a:cs typeface="+mn-cs"/>
              </a:rPr>
              <a:t> approach is 9.8x faster than dictionary approach.</a:t>
            </a:r>
            <a:endParaRPr lang="en-US" dirty="0"/>
          </a:p>
        </p:txBody>
      </p:sp>
    </p:spTree>
    <p:extLst>
      <p:ext uri="{BB962C8B-B14F-4D97-AF65-F5344CB8AC3E}">
        <p14:creationId xmlns:p14="http://schemas.microsoft.com/office/powerpoint/2010/main" val="28344563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update BSF if necessary, finally, </a:t>
            </a:r>
            <a:r>
              <a:rPr lang="en-US" dirty="0" err="1"/>
              <a:t>ouput</a:t>
            </a:r>
            <a:r>
              <a:rPr lang="en-US" dirty="0"/>
              <a:t> the answer.</a:t>
            </a:r>
          </a:p>
        </p:txBody>
      </p:sp>
    </p:spTree>
    <p:extLst>
      <p:ext uri="{BB962C8B-B14F-4D97-AF65-F5344CB8AC3E}">
        <p14:creationId xmlns:p14="http://schemas.microsoft.com/office/powerpoint/2010/main" val="3283579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distribution and parallelization, </a:t>
            </a:r>
            <a:r>
              <a:rPr lang="en-US" dirty="0" err="1"/>
              <a:t>DPiSAX</a:t>
            </a:r>
            <a:r>
              <a:rPr lang="en-US" dirty="0"/>
              <a:t> is an extension of  isax2+ that operates on the Spark distributed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2189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DpiSAX</a:t>
            </a:r>
            <a:r>
              <a:rPr lang="en-US" dirty="0"/>
              <a:t> uses the </a:t>
            </a:r>
            <a:r>
              <a:rPr lang="en-US" dirty="0" err="1"/>
              <a:t>isax</a:t>
            </a:r>
            <a:r>
              <a:rPr lang="en-US" dirty="0"/>
              <a:t> summarization to effectively balance the workload of each node in the Spark cluster, before actually building the index.</a:t>
            </a:r>
          </a:p>
          <a:p>
            <a:endParaRPr lang="en-US" dirty="0"/>
          </a:p>
          <a:p>
            <a:r>
              <a:rPr lang="en-US" dirty="0">
                <a:effectLst/>
                <a:latin typeface="Arial" panose="020B0604020202020204" pitchFamily="34" charset="0"/>
              </a:rPr>
              <a:t>Partitioning. </a:t>
            </a:r>
          </a:p>
          <a:p>
            <a:r>
              <a:rPr lang="en-US" dirty="0">
                <a:effectLst/>
                <a:latin typeface="Arial" panose="020B0604020202020204" pitchFamily="34" charset="0"/>
              </a:rPr>
              <a:t>The first stage is done as follows. Given a desired number of partitions P and a time series dataset D, the algorithm takes a sample S of size L time series from D using stratified sampling, and emits its </a:t>
            </a:r>
            <a:r>
              <a:rPr lang="en-US" dirty="0" err="1">
                <a:effectLst/>
                <a:latin typeface="Arial" panose="020B0604020202020204" pitchFamily="34" charset="0"/>
              </a:rPr>
              <a:t>iSAX</a:t>
            </a:r>
            <a:r>
              <a:rPr lang="en-US" dirty="0">
                <a:effectLst/>
                <a:latin typeface="Arial" panose="020B0604020202020204" pitchFamily="34" charset="0"/>
              </a:rPr>
              <a:t> words SWs={</a:t>
            </a:r>
            <a:r>
              <a:rPr lang="en-US" dirty="0" err="1">
                <a:effectLst/>
                <a:latin typeface="Arial" panose="020B0604020202020204" pitchFamily="34" charset="0"/>
              </a:rPr>
              <a:t>iSAX</a:t>
            </a:r>
            <a:r>
              <a:rPr lang="en-US" dirty="0">
                <a:effectLst/>
                <a:latin typeface="Arial" panose="020B0604020202020204" pitchFamily="34" charset="0"/>
              </a:rPr>
              <a:t>(</a:t>
            </a:r>
            <a:r>
              <a:rPr lang="en-US" dirty="0" err="1">
                <a:effectLst/>
                <a:latin typeface="Arial" panose="020B0604020202020204" pitchFamily="34" charset="0"/>
              </a:rPr>
              <a:t>tsi</a:t>
            </a:r>
            <a:r>
              <a:rPr lang="en-US" dirty="0">
                <a:effectLst/>
                <a:latin typeface="Arial" panose="020B0604020202020204" pitchFamily="34" charset="0"/>
              </a:rPr>
              <a:t>),</a:t>
            </a:r>
            <a:r>
              <a:rPr lang="en-US" dirty="0" err="1">
                <a:effectLst/>
                <a:latin typeface="Arial" panose="020B0604020202020204" pitchFamily="34" charset="0"/>
              </a:rPr>
              <a:t>i</a:t>
            </a:r>
            <a:r>
              <a:rPr lang="en-US" dirty="0">
                <a:effectLst/>
                <a:latin typeface="Arial" panose="020B0604020202020204" pitchFamily="34" charset="0"/>
              </a:rPr>
              <a:t>= 1,...,L}, initially assigned to a single partition. At each iteration, </a:t>
            </a:r>
            <a:r>
              <a:rPr lang="en-US" dirty="0" err="1">
                <a:effectLst/>
                <a:latin typeface="Arial" panose="020B0604020202020204" pitchFamily="34" charset="0"/>
              </a:rPr>
              <a:t>DPiSAX</a:t>
            </a:r>
            <a:r>
              <a:rPr lang="en-US" dirty="0">
                <a:effectLst/>
                <a:latin typeface="Arial" panose="020B0604020202020204" pitchFamily="34" charset="0"/>
              </a:rPr>
              <a:t> divides the sample by splitting the biggest partition into two sub-partitions, until the number of partitions reaches P, using the same splitting policy, as defined for </a:t>
            </a:r>
            <a:r>
              <a:rPr lang="en-US" dirty="0" err="1">
                <a:effectLst/>
                <a:latin typeface="Arial" panose="020B0604020202020204" pitchFamily="34" charset="0"/>
              </a:rPr>
              <a:t>iSAX</a:t>
            </a:r>
            <a:r>
              <a:rPr lang="en-US" dirty="0">
                <a:effectLst/>
                <a:latin typeface="Arial" panose="020B0604020202020204" pitchFamily="34" charset="0"/>
              </a:rPr>
              <a:t> tree index construction. As a result, the binary tree is converted to a partition table, where each leaf-node represents a partition, described with its </a:t>
            </a:r>
            <a:r>
              <a:rPr lang="en-US" dirty="0" err="1">
                <a:effectLst/>
                <a:latin typeface="Arial" panose="020B0604020202020204" pitchFamily="34" charset="0"/>
              </a:rPr>
              <a:t>iSAX</a:t>
            </a:r>
            <a:r>
              <a:rPr lang="en-US" dirty="0">
                <a:effectLst/>
                <a:latin typeface="Arial" panose="020B0604020202020204" pitchFamily="34" charset="0"/>
              </a:rPr>
              <a:t> word, and will become a root node of each sub-tree of the distributed index.–Parallel sub-index creation. On the next stage, the input dataset D, is mapped to </a:t>
            </a:r>
            <a:r>
              <a:rPr lang="en-US" dirty="0" err="1">
                <a:effectLst/>
                <a:latin typeface="Arial" panose="020B0604020202020204" pitchFamily="34" charset="0"/>
              </a:rPr>
              <a:t>iSAX</a:t>
            </a:r>
            <a:r>
              <a:rPr lang="en-US" dirty="0">
                <a:effectLst/>
                <a:latin typeface="Arial" panose="020B0604020202020204" pitchFamily="34" charset="0"/>
              </a:rPr>
              <a:t> representation DWs={</a:t>
            </a:r>
            <a:r>
              <a:rPr lang="en-US" dirty="0" err="1">
                <a:effectLst/>
                <a:latin typeface="Arial" panose="020B0604020202020204" pitchFamily="34" charset="0"/>
              </a:rPr>
              <a:t>iSAX</a:t>
            </a:r>
            <a:r>
              <a:rPr lang="en-US" dirty="0">
                <a:effectLst/>
                <a:latin typeface="Arial" panose="020B0604020202020204" pitchFamily="34" charset="0"/>
              </a:rPr>
              <a:t>(</a:t>
            </a:r>
            <a:r>
              <a:rPr lang="en-US" dirty="0" err="1">
                <a:effectLst/>
                <a:latin typeface="Arial" panose="020B0604020202020204" pitchFamily="34" charset="0"/>
              </a:rPr>
              <a:t>tsi</a:t>
            </a:r>
            <a:r>
              <a:rPr lang="en-US" dirty="0">
                <a:effectLst/>
                <a:latin typeface="Arial" panose="020B0604020202020204" pitchFamily="34" charset="0"/>
              </a:rPr>
              <a:t>),</a:t>
            </a:r>
            <a:r>
              <a:rPr lang="en-US" dirty="0" err="1">
                <a:effectLst/>
                <a:latin typeface="Arial" panose="020B0604020202020204" pitchFamily="34" charset="0"/>
              </a:rPr>
              <a:t>i</a:t>
            </a:r>
            <a:r>
              <a:rPr lang="en-US" dirty="0">
                <a:effectLst/>
                <a:latin typeface="Arial" panose="020B0604020202020204" pitchFamily="34" charset="0"/>
              </a:rPr>
              <a:t>= 1,...,N}with the highest possible cardinalities of each symbol. Then, the database partitions are dis-tributed among the available workers. Each worker builds locally its </a:t>
            </a:r>
            <a:r>
              <a:rPr lang="en-US" dirty="0" err="1">
                <a:effectLst/>
                <a:latin typeface="Arial" panose="020B0604020202020204" pitchFamily="34" charset="0"/>
              </a:rPr>
              <a:t>iSAX</a:t>
            </a:r>
            <a:r>
              <a:rPr lang="en-US" dirty="0">
                <a:effectLst/>
                <a:latin typeface="Arial" panose="020B0604020202020204" pitchFamily="34" charset="0"/>
              </a:rPr>
              <a:t> index sub-tree on the given partition of time series and stores it on HDFS in JSON format. Alongside, each leaf node (terminal node) is stored to HDFS as a file with corresponding time series ids and their </a:t>
            </a:r>
            <a:r>
              <a:rPr lang="en-US" dirty="0" err="1">
                <a:effectLst/>
                <a:latin typeface="Arial" panose="020B0604020202020204" pitchFamily="34" charset="0"/>
              </a:rPr>
              <a:t>iSAX</a:t>
            </a:r>
            <a:r>
              <a:rPr lang="en-US" dirty="0">
                <a:effectLst/>
                <a:latin typeface="Arial" panose="020B0604020202020204" pitchFamily="34" charset="0"/>
              </a:rPr>
              <a:t> representations.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8222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batch query answering 2 orders of magnitude faster than centralized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045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inherits design</a:t>
            </a:r>
          </a:p>
          <a:p>
            <a:r>
              <a:rPr lang="en-US" dirty="0"/>
              <a:t>Dashed line inherits some of the design </a:t>
            </a:r>
            <a:r>
              <a:rPr lang="en-US" dirty="0" err="1"/>
              <a:t>feaures</a:t>
            </a:r>
            <a:endParaRPr lang="en-US" dirty="0"/>
          </a:p>
          <a:p>
            <a:r>
              <a:rPr lang="en-US" dirty="0"/>
              <a:t>Star denotes extension that supports approximate answers with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173</a:t>
            </a:fld>
            <a:endParaRPr lang="en-US"/>
          </a:p>
        </p:txBody>
      </p:sp>
    </p:spTree>
    <p:extLst>
      <p:ext uri="{BB962C8B-B14F-4D97-AF65-F5344CB8AC3E}">
        <p14:creationId xmlns:p14="http://schemas.microsoft.com/office/powerpoint/2010/main" val="16403304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inherits design</a:t>
            </a:r>
          </a:p>
          <a:p>
            <a:r>
              <a:rPr lang="en-US" dirty="0"/>
              <a:t>Dashed line inherits some of the design </a:t>
            </a:r>
            <a:r>
              <a:rPr lang="en-US" dirty="0" err="1"/>
              <a:t>feaures</a:t>
            </a:r>
            <a:endParaRPr lang="en-US" dirty="0"/>
          </a:p>
          <a:p>
            <a:r>
              <a:rPr lang="en-US" dirty="0"/>
              <a:t>Star denotes extension that supports approximate answers with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174</a:t>
            </a:fld>
            <a:endParaRPr lang="en-US"/>
          </a:p>
        </p:txBody>
      </p:sp>
    </p:spTree>
    <p:extLst>
      <p:ext uri="{BB962C8B-B14F-4D97-AF65-F5344CB8AC3E}">
        <p14:creationId xmlns:p14="http://schemas.microsoft.com/office/powerpoint/2010/main" val="3632517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inherits design</a:t>
            </a:r>
          </a:p>
          <a:p>
            <a:r>
              <a:rPr lang="en-US" dirty="0"/>
              <a:t>Dashed line inherits some of the design </a:t>
            </a:r>
            <a:r>
              <a:rPr lang="en-US" dirty="0" err="1"/>
              <a:t>feaures</a:t>
            </a:r>
            <a:endParaRPr lang="en-US" dirty="0"/>
          </a:p>
          <a:p>
            <a:r>
              <a:rPr lang="en-US" dirty="0"/>
              <a:t>Star denotes extension that supports approximate answers with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175</a:t>
            </a:fld>
            <a:endParaRPr lang="en-US"/>
          </a:p>
        </p:txBody>
      </p:sp>
    </p:spTree>
    <p:extLst>
      <p:ext uri="{BB962C8B-B14F-4D97-AF65-F5344CB8AC3E}">
        <p14:creationId xmlns:p14="http://schemas.microsoft.com/office/powerpoint/2010/main" val="24459059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inherits design</a:t>
            </a:r>
          </a:p>
          <a:p>
            <a:r>
              <a:rPr lang="en-US" dirty="0"/>
              <a:t>Dashed line inherits some of the design </a:t>
            </a:r>
            <a:r>
              <a:rPr lang="en-US" dirty="0" err="1"/>
              <a:t>feaures</a:t>
            </a:r>
            <a:endParaRPr lang="en-US" dirty="0"/>
          </a:p>
          <a:p>
            <a:r>
              <a:rPr lang="en-US" dirty="0"/>
              <a:t>Star denotes extension that supports approximate answers with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176</a:t>
            </a:fld>
            <a:endParaRPr lang="en-US"/>
          </a:p>
        </p:txBody>
      </p:sp>
    </p:spTree>
    <p:extLst>
      <p:ext uri="{BB962C8B-B14F-4D97-AF65-F5344CB8AC3E}">
        <p14:creationId xmlns:p14="http://schemas.microsoft.com/office/powerpoint/2010/main" val="11212039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line inherits design</a:t>
            </a:r>
          </a:p>
          <a:p>
            <a:r>
              <a:rPr lang="en-US" dirty="0"/>
              <a:t>Dashed line inherits some of the design </a:t>
            </a:r>
            <a:r>
              <a:rPr lang="en-US" dirty="0" err="1"/>
              <a:t>feaures</a:t>
            </a:r>
            <a:endParaRPr lang="en-US" dirty="0"/>
          </a:p>
          <a:p>
            <a:r>
              <a:rPr lang="en-US" dirty="0"/>
              <a:t>Star denotes extension that supports approximate answers with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177</a:t>
            </a:fld>
            <a:endParaRPr lang="en-US"/>
          </a:p>
        </p:txBody>
      </p:sp>
    </p:spTree>
    <p:extLst>
      <p:ext uri="{BB962C8B-B14F-4D97-AF65-F5344CB8AC3E}">
        <p14:creationId xmlns:p14="http://schemas.microsoft.com/office/powerpoint/2010/main" val="356636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6211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6051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743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75958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Hercules is a binary tree index based on the EAPCA summarization (like </a:t>
            </a:r>
            <a:r>
              <a:rPr lang="en-US" dirty="0" err="1"/>
              <a:t>DSTree</a:t>
            </a:r>
            <a:r>
              <a:rPr lang="en-US" dirty="0"/>
              <a:t>) that leads to good clustering of series in the leaves, and it also uses the </a:t>
            </a:r>
            <a:r>
              <a:rPr lang="en-US" dirty="0" err="1"/>
              <a:t>iSAX</a:t>
            </a:r>
            <a:r>
              <a:rPr lang="en-US" dirty="0"/>
              <a:t> summarization within the leaves, which is the summarization with the best tightness of lower bound.</a:t>
            </a:r>
          </a:p>
          <a:p>
            <a:r>
              <a:rPr lang="en-US" dirty="0"/>
              <a:t>Moreover, contrary to other state-of-the-art indices, Hercules stores all leaves in a single file on disk, in the order of an in-order traversal of the leaves.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4007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5183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query answering, the combination of EAPCA and </a:t>
            </a:r>
            <a:r>
              <a:rPr lang="en-US" dirty="0" err="1"/>
              <a:t>iSAX</a:t>
            </a:r>
            <a:r>
              <a:rPr lang="en-US" dirty="0"/>
              <a:t> summaries leads to improved pruning power. </a:t>
            </a:r>
          </a:p>
          <a:p>
            <a:r>
              <a:rPr lang="en-US" dirty="0"/>
              <a:t>In the case of very hard queries, where the pruning ratio is relatively small, Hercules falls back to an efficient skip-sequential search inside the single file that materializes all leaves.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8778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33341113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Hydra1: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196</a:t>
            </a:fld>
            <a:endParaRPr lang="en-CA"/>
          </a:p>
        </p:txBody>
      </p:sp>
    </p:spTree>
    <p:extLst>
      <p:ext uri="{BB962C8B-B14F-4D97-AF65-F5344CB8AC3E}">
        <p14:creationId xmlns:p14="http://schemas.microsoft.com/office/powerpoint/2010/main" val="9371867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Hydra1: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198</a:t>
            </a:fld>
            <a:endParaRPr lang="en-CA"/>
          </a:p>
        </p:txBody>
      </p:sp>
    </p:spTree>
    <p:extLst>
      <p:ext uri="{BB962C8B-B14F-4D97-AF65-F5344CB8AC3E}">
        <p14:creationId xmlns:p14="http://schemas.microsoft.com/office/powerpoint/2010/main" val="10238582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200</a:t>
            </a:fld>
            <a:endParaRPr lang="en-US">
              <a:solidFill>
                <a:prstClr val="black"/>
              </a:solidFill>
            </a:endParaRPr>
          </a:p>
        </p:txBody>
      </p:sp>
    </p:spTree>
    <p:extLst>
      <p:ext uri="{BB962C8B-B14F-4D97-AF65-F5344CB8AC3E}">
        <p14:creationId xmlns:p14="http://schemas.microsoft.com/office/powerpoint/2010/main" val="3515649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radius of the pink ribbon serves as a stopping condition. Once an algorithm thinks that it has found a point within the pink hypersphere, it stops with the probabilistic guarantee delta that this point is an epsilon-approximate neighbor</a:t>
            </a:r>
            <a:endParaRPr dirty="0"/>
          </a:p>
        </p:txBody>
      </p:sp>
    </p:spTree>
    <p:extLst>
      <p:ext uri="{BB962C8B-B14F-4D97-AF65-F5344CB8AC3E}">
        <p14:creationId xmlns:p14="http://schemas.microsoft.com/office/powerpoint/2010/main" val="123448495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When do we talk about extensions??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206</a:t>
            </a:fld>
            <a:endParaRPr lang="en-CA"/>
          </a:p>
        </p:txBody>
      </p:sp>
    </p:spTree>
    <p:extLst>
      <p:ext uri="{BB962C8B-B14F-4D97-AF65-F5344CB8AC3E}">
        <p14:creationId xmlns:p14="http://schemas.microsoft.com/office/powerpoint/2010/main" val="293342710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en-CA" dirty="0"/>
              <a:t>Hydra2: 8:30 mins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226</a:t>
            </a:fld>
            <a:endParaRPr lang="en-CA"/>
          </a:p>
        </p:txBody>
      </p:sp>
    </p:spTree>
    <p:extLst>
      <p:ext uri="{BB962C8B-B14F-4D97-AF65-F5344CB8AC3E}">
        <p14:creationId xmlns:p14="http://schemas.microsoft.com/office/powerpoint/2010/main" val="398279928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GRAIL is a generic framework, which can learn data series representations that preserve a user-defined comparison function, </a:t>
            </a:r>
            <a:r>
              <a:rPr lang="en-US" dirty="0" err="1"/>
              <a:t>eg</a:t>
            </a:r>
            <a:r>
              <a:rPr lang="en-US" dirty="0"/>
              <a:t>, Euclidean or DTW distance.</a:t>
            </a:r>
          </a:p>
          <a:p>
            <a:r>
              <a:rPr lang="en-US" dirty="0"/>
              <a:t>GRAIL works as follows.</a:t>
            </a:r>
          </a:p>
          <a:p>
            <a:r>
              <a:rPr lang="en-US" dirty="0"/>
              <a:t>For a given comparison function, it </a:t>
            </a:r>
            <a:r>
              <a:rPr lang="en-US" sz="1200" dirty="0">
                <a:effectLst/>
                <a:latin typeface="Arial" panose="020B0604020202020204" pitchFamily="34" charset="0"/>
              </a:rPr>
              <a:t>extracts landmark series using clustering, it optimizes necessary parameters, and finally it exploits approximations for kernel methods to construct representations by expressing each series as a combination of the landmark </a:t>
            </a:r>
            <a:r>
              <a:rPr lang="en-US" sz="1200" dirty="0">
                <a:latin typeface="Arial" panose="020B0604020202020204" pitchFamily="34" charset="0"/>
              </a:rPr>
              <a:t>s</a:t>
            </a:r>
            <a:r>
              <a:rPr lang="en-US" sz="1200" dirty="0">
                <a:effectLst/>
                <a:latin typeface="Arial" panose="020B0604020202020204" pitchFamily="34" charset="0"/>
              </a:rPr>
              <a:t>eries.</a:t>
            </a:r>
            <a:endParaRPr lang="en-US" dirty="0"/>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230</a:t>
            </a:fld>
            <a:endParaRPr lang="en-CA"/>
          </a:p>
        </p:txBody>
      </p:sp>
    </p:spTree>
    <p:extLst>
      <p:ext uri="{BB962C8B-B14F-4D97-AF65-F5344CB8AC3E}">
        <p14:creationId xmlns:p14="http://schemas.microsoft.com/office/powerpoint/2010/main" val="31139607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use the learned representations to perform tasks, such as similarity search, classification, clustering, and others, with accuracy equal or better than other state-of-the-art methods.</a:t>
            </a:r>
          </a:p>
        </p:txBody>
      </p:sp>
      <p:sp>
        <p:nvSpPr>
          <p:cNvPr id="4" name="Slide Number Placeholder 3"/>
          <p:cNvSpPr>
            <a:spLocks noGrp="1"/>
          </p:cNvSpPr>
          <p:nvPr>
            <p:ph type="sldNum" sz="quarter" idx="5"/>
          </p:nvPr>
        </p:nvSpPr>
        <p:spPr/>
        <p:txBody>
          <a:bodyPr/>
          <a:lstStyle/>
          <a:p>
            <a:fld id="{902863C5-5C9C-4FB0-9E69-8E6A5E7F1798}" type="slidenum">
              <a:rPr lang="en-CA" smtClean="0"/>
              <a:t>231</a:t>
            </a:fld>
            <a:endParaRPr lang="en-CA"/>
          </a:p>
        </p:txBody>
      </p:sp>
    </p:spTree>
    <p:extLst>
      <p:ext uri="{BB962C8B-B14F-4D97-AF65-F5344CB8AC3E}">
        <p14:creationId xmlns:p14="http://schemas.microsoft.com/office/powerpoint/2010/main" val="10553004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SEAnet</a:t>
            </a:r>
            <a:r>
              <a:rPr lang="en-US" dirty="0"/>
              <a:t> is a recently proposed autoencoder architecture that learns deep embedding approximations of data series and high-d vectors, which can then be used for efficient similarity search.</a:t>
            </a:r>
          </a:p>
        </p:txBody>
      </p:sp>
      <p:sp>
        <p:nvSpPr>
          <p:cNvPr id="4" name="Slide Number Placeholder 3"/>
          <p:cNvSpPr>
            <a:spLocks noGrp="1"/>
          </p:cNvSpPr>
          <p:nvPr>
            <p:ph type="sldNum" sz="quarter" idx="5"/>
          </p:nvPr>
        </p:nvSpPr>
        <p:spPr/>
        <p:txBody>
          <a:bodyPr/>
          <a:lstStyle/>
          <a:p>
            <a:fld id="{902863C5-5C9C-4FB0-9E69-8E6A5E7F1798}" type="slidenum">
              <a:rPr lang="en-CA" smtClean="0"/>
              <a:t>232</a:t>
            </a:fld>
            <a:endParaRPr lang="en-CA"/>
          </a:p>
        </p:txBody>
      </p:sp>
    </p:spTree>
    <p:extLst>
      <p:ext uri="{BB962C8B-B14F-4D97-AF65-F5344CB8AC3E}">
        <p14:creationId xmlns:p14="http://schemas.microsoft.com/office/powerpoint/2010/main" val="17443294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instead of using the PAA representation in order to produce </a:t>
            </a:r>
            <a:r>
              <a:rPr lang="en-US" dirty="0" err="1"/>
              <a:t>iSAX</a:t>
            </a:r>
            <a:r>
              <a:rPr lang="en-US" dirty="0"/>
              <a:t> summaries that we can then index,</a:t>
            </a:r>
          </a:p>
        </p:txBody>
      </p:sp>
      <p:sp>
        <p:nvSpPr>
          <p:cNvPr id="4" name="Slide Number Placeholder 3"/>
          <p:cNvSpPr>
            <a:spLocks noGrp="1"/>
          </p:cNvSpPr>
          <p:nvPr>
            <p:ph type="sldNum" sz="quarter" idx="5"/>
          </p:nvPr>
        </p:nvSpPr>
        <p:spPr/>
        <p:txBody>
          <a:bodyPr/>
          <a:lstStyle/>
          <a:p>
            <a:fld id="{902863C5-5C9C-4FB0-9E69-8E6A5E7F1798}" type="slidenum">
              <a:rPr lang="en-CA" smtClean="0"/>
              <a:t>233</a:t>
            </a:fld>
            <a:endParaRPr lang="en-CA"/>
          </a:p>
        </p:txBody>
      </p:sp>
    </p:spTree>
    <p:extLst>
      <p:ext uri="{BB962C8B-B14F-4D97-AF65-F5344CB8AC3E}">
        <p14:creationId xmlns:p14="http://schemas.microsoft.com/office/powerpoint/2010/main" val="5154445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produce Deep Embedding Approximations using the </a:t>
            </a:r>
            <a:r>
              <a:rPr lang="en-US" dirty="0" err="1"/>
              <a:t>SEAnet</a:t>
            </a:r>
            <a:r>
              <a:rPr lang="en-US" dirty="0"/>
              <a:t> architecture, which can then be symbolized using </a:t>
            </a:r>
            <a:r>
              <a:rPr lang="en-US" dirty="0" err="1"/>
              <a:t>iSAX</a:t>
            </a:r>
            <a:r>
              <a:rPr lang="en-US" dirty="0"/>
              <a:t>, indexed, and queried.</a:t>
            </a:r>
          </a:p>
        </p:txBody>
      </p:sp>
      <p:sp>
        <p:nvSpPr>
          <p:cNvPr id="4" name="Slide Number Placeholder 3"/>
          <p:cNvSpPr>
            <a:spLocks noGrp="1"/>
          </p:cNvSpPr>
          <p:nvPr>
            <p:ph type="sldNum" sz="quarter" idx="5"/>
          </p:nvPr>
        </p:nvSpPr>
        <p:spPr/>
        <p:txBody>
          <a:bodyPr/>
          <a:lstStyle/>
          <a:p>
            <a:fld id="{902863C5-5C9C-4FB0-9E69-8E6A5E7F1798}" type="slidenum">
              <a:rPr lang="en-CA" smtClean="0"/>
              <a:t>234</a:t>
            </a:fld>
            <a:endParaRPr lang="en-CA"/>
          </a:p>
        </p:txBody>
      </p:sp>
    </p:spTree>
    <p:extLst>
      <p:ext uri="{BB962C8B-B14F-4D97-AF65-F5344CB8AC3E}">
        <p14:creationId xmlns:p14="http://schemas.microsoft.com/office/powerpoint/2010/main" val="42106320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SEAnet</a:t>
            </a:r>
            <a:r>
              <a:rPr lang="en-US" dirty="0"/>
              <a:t> is an exponentially dilated </a:t>
            </a:r>
            <a:r>
              <a:rPr lang="en-US" dirty="0" err="1"/>
              <a:t>ResNet</a:t>
            </a:r>
            <a:r>
              <a:rPr lang="en-US" dirty="0"/>
              <a:t> architecture with a Sum of Squares regularization.</a:t>
            </a:r>
          </a:p>
          <a:p>
            <a:r>
              <a:rPr lang="en-US" dirty="0"/>
              <a:t>It minimizes the reconstruction error, as well as the difference between the distance of two vectors in the embedded space and the distance in the original space.</a:t>
            </a:r>
          </a:p>
        </p:txBody>
      </p:sp>
      <p:sp>
        <p:nvSpPr>
          <p:cNvPr id="4" name="Slide Number Placeholder 3"/>
          <p:cNvSpPr>
            <a:spLocks noGrp="1"/>
          </p:cNvSpPr>
          <p:nvPr>
            <p:ph type="sldNum" sz="quarter" idx="5"/>
          </p:nvPr>
        </p:nvSpPr>
        <p:spPr/>
        <p:txBody>
          <a:bodyPr/>
          <a:lstStyle/>
          <a:p>
            <a:fld id="{902863C5-5C9C-4FB0-9E69-8E6A5E7F1798}" type="slidenum">
              <a:rPr lang="en-CA" smtClean="0"/>
              <a:t>235</a:t>
            </a:fld>
            <a:endParaRPr lang="en-CA"/>
          </a:p>
        </p:txBody>
      </p:sp>
    </p:spTree>
    <p:extLst>
      <p:ext uri="{BB962C8B-B14F-4D97-AF65-F5344CB8AC3E}">
        <p14:creationId xmlns:p14="http://schemas.microsoft.com/office/powerpoint/2010/main" val="1266596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summarized spaces that better preserve the neighborhoods of each vector, and therefore lead to more accurate results for approximate similarity search than traditional techniques.</a:t>
            </a:r>
          </a:p>
        </p:txBody>
      </p:sp>
      <p:sp>
        <p:nvSpPr>
          <p:cNvPr id="4" name="Slide Number Placeholder 3"/>
          <p:cNvSpPr>
            <a:spLocks noGrp="1"/>
          </p:cNvSpPr>
          <p:nvPr>
            <p:ph type="sldNum" sz="quarter" idx="5"/>
          </p:nvPr>
        </p:nvSpPr>
        <p:spPr/>
        <p:txBody>
          <a:bodyPr/>
          <a:lstStyle/>
          <a:p>
            <a:fld id="{902863C5-5C9C-4FB0-9E69-8E6A5E7F1798}" type="slidenum">
              <a:rPr lang="en-CA" smtClean="0"/>
              <a:t>236</a:t>
            </a:fld>
            <a:endParaRPr lang="en-CA"/>
          </a:p>
        </p:txBody>
      </p:sp>
    </p:spTree>
    <p:extLst>
      <p:ext uri="{BB962C8B-B14F-4D97-AF65-F5344CB8AC3E}">
        <p14:creationId xmlns:p14="http://schemas.microsoft.com/office/powerpoint/2010/main" val="422886557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In addition to representation learning, AI techniques can be exploited in the context of search and indexing. Sequence similarity search is notoriously hard, since sequence datasets can TBs/PBs of size and 100s-1000s of dimensions . </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237</a:t>
            </a:fld>
            <a:endParaRPr lang="en-CA"/>
          </a:p>
        </p:txBody>
      </p:sp>
    </p:spTree>
    <p:extLst>
      <p:ext uri="{BB962C8B-B14F-4D97-AF65-F5344CB8AC3E}">
        <p14:creationId xmlns:p14="http://schemas.microsoft.com/office/powerpoint/2010/main" val="2831020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8A407-5962-476F-B7B9-36C083C749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78201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fr-MA" dirty="0"/>
            </a:br>
            <a:endParaRPr lang="fr-MA" dirty="0"/>
          </a:p>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238</a:t>
            </a:fld>
            <a:endParaRPr lang="en-CA"/>
          </a:p>
        </p:txBody>
      </p:sp>
    </p:spTree>
    <p:extLst>
      <p:ext uri="{BB962C8B-B14F-4D97-AF65-F5344CB8AC3E}">
        <p14:creationId xmlns:p14="http://schemas.microsoft.com/office/powerpoint/2010/main" val="156441760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239</a:t>
            </a:fld>
            <a:endParaRPr lang="en-CA"/>
          </a:p>
        </p:txBody>
      </p:sp>
    </p:spTree>
    <p:extLst>
      <p:ext uri="{BB962C8B-B14F-4D97-AF65-F5344CB8AC3E}">
        <p14:creationId xmlns:p14="http://schemas.microsoft.com/office/powerpoint/2010/main" val="14774830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The topic of scalable similarity search for sequences continues attracting a lot of attention from academia and industry alike. We identified some of the interesting and challenging open problems that still need to be addressed.</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241</a:t>
            </a:fld>
            <a:endParaRPr lang="en-CA"/>
          </a:p>
        </p:txBody>
      </p:sp>
    </p:spTree>
    <p:extLst>
      <p:ext uri="{BB962C8B-B14F-4D97-AF65-F5344CB8AC3E}">
        <p14:creationId xmlns:p14="http://schemas.microsoft.com/office/powerpoint/2010/main" val="169902109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Given the sheer volume of sequences produced on a daily basis, with collections reaching TBs of data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2197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It has become of paramount important to develop data management systems that support sequences natively</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244</a:t>
            </a:fld>
            <a:endParaRPr lang="en-CA"/>
          </a:p>
        </p:txBody>
      </p:sp>
    </p:spTree>
    <p:extLst>
      <p:ext uri="{BB962C8B-B14F-4D97-AF65-F5344CB8AC3E}">
        <p14:creationId xmlns:p14="http://schemas.microsoft.com/office/powerpoint/2010/main" val="31010378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Such systems should enable …</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245</a:t>
            </a:fld>
            <a:endParaRPr lang="en-CA"/>
          </a:p>
        </p:txBody>
      </p:sp>
    </p:spTree>
    <p:extLst>
      <p:ext uri="{BB962C8B-B14F-4D97-AF65-F5344CB8AC3E}">
        <p14:creationId xmlns:p14="http://schemas.microsoft.com/office/powerpoint/2010/main" val="18149172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will have</a:t>
            </a:r>
            <a:r>
              <a:rPr lang="en-US" baseline="0" dirty="0"/>
              <a:t> the same effect that relational databases had</a:t>
            </a:r>
          </a:p>
          <a:p>
            <a:r>
              <a:rPr lang="en-US" baseline="0" dirty="0"/>
              <a:t>it will be used as a black box, and will enable a wide variety of applications for non-expert end-users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7955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 an architecture of this system should contain support a data model and query language for sequences, summarization techniques,  different access methods, a query optimizer to select the best access method depending for a given query, support distributed big data frameworks such as Spark and </a:t>
            </a:r>
            <a:r>
              <a:rPr lang="en-CA" dirty="0" err="1"/>
              <a:t>Flink</a:t>
            </a:r>
            <a:r>
              <a:rPr lang="en-CA" dirty="0"/>
              <a:t>.</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247</a:t>
            </a:fld>
            <a:endParaRPr lang="en-CA"/>
          </a:p>
        </p:txBody>
      </p:sp>
    </p:spTree>
    <p:extLst>
      <p:ext uri="{BB962C8B-B14F-4D97-AF65-F5344CB8AC3E}">
        <p14:creationId xmlns:p14="http://schemas.microsoft.com/office/powerpoint/2010/main" val="19186400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 recent study has shown that there were no single exact similarity search approach that won across different hardware platforms, query workloads and datasets. So developing cost models and optimization techniques for sequences are interesting research directions.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248</a:t>
            </a:fld>
            <a:endParaRPr lang="en-CA"/>
          </a:p>
        </p:txBody>
      </p:sp>
    </p:spTree>
    <p:extLst>
      <p:ext uri="{BB962C8B-B14F-4D97-AF65-F5344CB8AC3E}">
        <p14:creationId xmlns:p14="http://schemas.microsoft.com/office/powerpoint/2010/main" val="274291791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C72435-C792-4A85-9BE3-3002FF7C36C8}"/>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85F89-FEC4-44F1-8B70-DCA574078FFB}"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25" name="Rectangle 1">
            <a:extLst>
              <a:ext uri="{FF2B5EF4-FFF2-40B4-BE49-F238E27FC236}">
                <a16:creationId xmlns:a16="http://schemas.microsoft.com/office/drawing/2014/main" id="{1EC28B04-D855-4FBA-9B39-7DF6EB142C1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7718233A-96C4-4BDD-A223-F932FCAB5F9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One step in that direction is </a:t>
            </a:r>
            <a:r>
              <a:rPr lang="en-US" altLang="en-US" dirty="0" err="1"/>
              <a:t>BestNeighbor</a:t>
            </a:r>
            <a:r>
              <a:rPr lang="en-US" altLang="en-US" dirty="0"/>
              <a:t> which chooses the indexing method optimal for a given dataset.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F04DA-0FA1-44C0-B09C-DAC706B9DD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6786" name="Rectangle 2"/>
          <p:cNvSpPr>
            <a:spLocks noGrp="1" noRot="1" noChangeAspect="1" noChangeArrowheads="1" noTextEdit="1"/>
          </p:cNvSpPr>
          <p:nvPr>
            <p:ph type="sldImg"/>
          </p:nvPr>
        </p:nvSpPr>
        <p:spPr>
          <a:xfrm>
            <a:off x="1144588" y="685800"/>
            <a:ext cx="4572000" cy="3429000"/>
          </a:xfrm>
          <a:ln/>
        </p:spPr>
      </p:sp>
      <p:sp>
        <p:nvSpPr>
          <p:cNvPr id="246787"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29021582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In addition to sequence management systems, developing benchmarks can help the community identify strong baselines, and better assess newly proposed techniques.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250</a:t>
            </a:fld>
            <a:endParaRPr lang="en-CA"/>
          </a:p>
        </p:txBody>
      </p:sp>
    </p:spTree>
    <p:extLst>
      <p:ext uri="{BB962C8B-B14F-4D97-AF65-F5344CB8AC3E}">
        <p14:creationId xmlns:p14="http://schemas.microsoft.com/office/powerpoint/2010/main" val="22999555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Previous studies evaluated indexing methods using random queries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251</a:t>
            </a:fld>
            <a:endParaRPr lang="en-CA"/>
          </a:p>
        </p:txBody>
      </p:sp>
    </p:spTree>
    <p:extLst>
      <p:ext uri="{BB962C8B-B14F-4D97-AF65-F5344CB8AC3E}">
        <p14:creationId xmlns:p14="http://schemas.microsoft.com/office/powerpoint/2010/main" val="372006527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With or without noise</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252</a:t>
            </a:fld>
            <a:endParaRPr lang="en-CA"/>
          </a:p>
        </p:txBody>
      </p:sp>
    </p:spTree>
    <p:extLst>
      <p:ext uri="{BB962C8B-B14F-4D97-AF65-F5344CB8AC3E}">
        <p14:creationId xmlns:p14="http://schemas.microsoft.com/office/powerpoint/2010/main" val="9436989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Problem with random queries is that we have no control over their characteristics…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253</a:t>
            </a:fld>
            <a:endParaRPr lang="en-CA"/>
          </a:p>
        </p:txBody>
      </p:sp>
    </p:spTree>
    <p:extLst>
      <p:ext uri="{BB962C8B-B14F-4D97-AF65-F5344CB8AC3E}">
        <p14:creationId xmlns:p14="http://schemas.microsoft.com/office/powerpoint/2010/main" val="22509140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9800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63643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The work proposed in this area is theoretically sound and resulted in the development of an NN query workload generator that can produce queries of varying levels of difficulty. But, a remaining open question is how to produce such queries for very large datasets.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0306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Another promising research direction is how to support analytics in an interactive fashion.</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262</a:t>
            </a:fld>
            <a:endParaRPr lang="en-CA"/>
          </a:p>
        </p:txBody>
      </p:sp>
    </p:spTree>
    <p:extLst>
      <p:ext uri="{BB962C8B-B14F-4D97-AF65-F5344CB8AC3E}">
        <p14:creationId xmlns:p14="http://schemas.microsoft.com/office/powerpoint/2010/main" val="39393250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It is interesting to report Intermediate results for the user because they are typically found long before the final answer is returned. Let’s see some numbers for real 100GB datasets, In this plot, the gray bars indicate the average time required for an algorithm to finish answering 100 exact queries on real datasets from three different domains: seismology, neuroscience and deep neural embeddings.</a:t>
            </a:r>
          </a:p>
          <a:p>
            <a:pPr rtl="0">
              <a:spcBef>
                <a:spcPts val="0"/>
              </a:spcBef>
              <a:spcAft>
                <a:spcPts val="0"/>
              </a:spcAft>
            </a:pPr>
            <a:r>
              <a:rPr lang="en-US" sz="1200" b="0" i="0" u="none" strike="noStrike" dirty="0">
                <a:solidFill>
                  <a:srgbClr val="000000"/>
                </a:solidFill>
                <a:effectLst/>
                <a:latin typeface="Arial" panose="020B0604020202020204" pitchFamily="34" charset="0"/>
              </a:rPr>
              <a:t>The blue bars indicate the average time it takes the algorithm to find the 1NN final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We can observe that the algorithm spends a small fraction of its execution time finding the answer and most of time determining when to finish.</a:t>
            </a:r>
            <a:endParaRPr lang="fr-MA" dirty="0"/>
          </a:p>
          <a:p>
            <a:pPr rtl="0">
              <a:spcBef>
                <a:spcPts val="0"/>
              </a:spcBef>
              <a:spcAft>
                <a:spcPts val="0"/>
              </a:spcAft>
            </a:pPr>
            <a:endParaRPr lang="en-US" b="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We can observe that the algorithm spends a small fraction of its execution time finding the answer and most of time determining when to finish.</a:t>
            </a:r>
            <a:endParaRPr lang="fr-MA" dirty="0"/>
          </a:p>
          <a:p>
            <a:br>
              <a:rPr lang="en-US" dirty="0"/>
            </a:br>
            <a:endParaRPr lang="fr-MA" dirty="0"/>
          </a:p>
          <a:p>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264</a:t>
            </a:fld>
            <a:endParaRPr lang="en-CA"/>
          </a:p>
        </p:txBody>
      </p:sp>
    </p:spTree>
    <p:extLst>
      <p:ext uri="{BB962C8B-B14F-4D97-AF65-F5344CB8AC3E}">
        <p14:creationId xmlns:p14="http://schemas.microsoft.com/office/powerpoint/2010/main" val="341470584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The figure at the right presents the approximate results of the (iSAX2+) index for four example queries on a 100GB  data series collection with seismic data. We show the evolution of the approximation error as a percentage of the exact 1-NN distance. We observe that the algorithm provides approximate answers within a few milliseconds, and those answers gradually converge to the exact answer, which is the distance of the query from the 1-NN. </a:t>
            </a:r>
          </a:p>
          <a:p>
            <a:pPr rtl="0">
              <a:spcBef>
                <a:spcPts val="0"/>
              </a:spcBef>
              <a:spcAft>
                <a:spcPts val="0"/>
              </a:spcAft>
            </a:pPr>
            <a:r>
              <a:rPr lang="en-US" sz="1200" b="0" i="0" u="none" strike="noStrike" dirty="0">
                <a:solidFill>
                  <a:srgbClr val="000000"/>
                </a:solidFill>
                <a:effectLst/>
                <a:latin typeface="Arial" panose="020B0604020202020204" pitchFamily="34" charset="0"/>
              </a:rPr>
              <a:t>Interestingly, the 1-NN is often found in less than 1 sec (e.g., see yellow line)</a:t>
            </a:r>
            <a:endParaRPr lang="en-US"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but it takes the search algorithm much longer to verify that there is no better answer and terminate. </a:t>
            </a:r>
            <a:endParaRPr lang="en-US" b="0" dirty="0">
              <a:effectLst/>
            </a:endParaRPr>
          </a:p>
          <a:p>
            <a:endParaRPr lang="fr-MA" dirty="0"/>
          </a:p>
          <a:p>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265</a:t>
            </a:fld>
            <a:endParaRPr lang="en-CA"/>
          </a:p>
        </p:txBody>
      </p:sp>
    </p:spTree>
    <p:extLst>
      <p:ext uri="{BB962C8B-B14F-4D97-AF65-F5344CB8AC3E}">
        <p14:creationId xmlns:p14="http://schemas.microsoft.com/office/powerpoint/2010/main" val="2692996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23D07-D8F4-4244-B422-4E8941DCEE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686709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 recent work has leveraged these insights to propose some techniques that return progressive answers with quality guarantees.</a:t>
            </a:r>
          </a:p>
          <a:p>
            <a:pPr marL="0" marR="0" lvl="0" indent="0" algn="l" defTabSz="914400" rtl="0" eaLnBrk="1" fontAlgn="auto" latinLnBrk="0" hangingPunct="1">
              <a:lnSpc>
                <a:spcPct val="100000"/>
              </a:lnSpc>
              <a:spcBef>
                <a:spcPts val="0"/>
              </a:spcBef>
              <a:spcAft>
                <a:spcPts val="0"/>
              </a:spcAft>
              <a:buClrTx/>
              <a:buSzTx/>
              <a:buFontTx/>
              <a:buNone/>
              <a:tabLst/>
              <a:defRPr/>
            </a:pPr>
            <a:r>
              <a:rPr lang="fr-MA" sz="1200" b="0" i="0" u="none" strike="noStrike" dirty="0">
                <a:solidFill>
                  <a:srgbClr val="000000"/>
                </a:solidFill>
                <a:effectLst/>
                <a:latin typeface="Arial" panose="020B0604020202020204" pitchFamily="34" charset="0"/>
              </a:rPr>
              <a:t>A user </a:t>
            </a:r>
            <a:r>
              <a:rPr lang="fr-MA" sz="1200" b="0" i="0" u="none" strike="noStrike" dirty="0" err="1">
                <a:solidFill>
                  <a:srgbClr val="000000"/>
                </a:solidFill>
                <a:effectLst/>
                <a:latin typeface="Arial" panose="020B0604020202020204" pitchFamily="34" charset="0"/>
              </a:rPr>
              <a:t>launches</a:t>
            </a:r>
            <a:r>
              <a:rPr lang="fr-MA" sz="1200" b="0" i="0" u="none" strike="noStrike" dirty="0">
                <a:solidFill>
                  <a:srgbClr val="000000"/>
                </a:solidFill>
                <a:effectLst/>
                <a:latin typeface="Arial" panose="020B0604020202020204" pitchFamily="34" charset="0"/>
              </a:rPr>
              <a:t> a </a:t>
            </a:r>
            <a:r>
              <a:rPr lang="fr-MA" sz="1200" b="0" i="0" u="none" strike="noStrike" dirty="0" err="1">
                <a:solidFill>
                  <a:srgbClr val="000000"/>
                </a:solidFill>
                <a:effectLst/>
                <a:latin typeface="Arial" panose="020B0604020202020204" pitchFamily="34" charset="0"/>
              </a:rPr>
              <a:t>query</a:t>
            </a:r>
            <a:r>
              <a:rPr lang="fr-MA" sz="1200" b="0" i="0" u="none" strike="noStrike" dirty="0">
                <a:solidFill>
                  <a:srgbClr val="000000"/>
                </a:solidFill>
                <a:effectLst/>
                <a:latin typeface="Arial" panose="020B0604020202020204" pitchFamily="34" charset="0"/>
              </a:rPr>
              <a:t> Q</a:t>
            </a:r>
            <a:endParaRPr lang="fr-MA" b="0" dirty="0">
              <a:effectLst/>
            </a:endParaRPr>
          </a:p>
          <a:p>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266</a:t>
            </a:fld>
            <a:endParaRPr lang="en-CA"/>
          </a:p>
        </p:txBody>
      </p:sp>
    </p:spTree>
    <p:extLst>
      <p:ext uri="{BB962C8B-B14F-4D97-AF65-F5344CB8AC3E}">
        <p14:creationId xmlns:p14="http://schemas.microsoft.com/office/powerpoint/2010/main" val="396780178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The algorithm returns progressive answers Si. The first answer is returned after 26 msecs.</a:t>
            </a:r>
            <a:endParaRPr lang="en-US" b="0" dirty="0">
              <a:effectLst/>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267</a:t>
            </a:fld>
            <a:endParaRPr lang="en-CA"/>
          </a:p>
        </p:txBody>
      </p:sp>
    </p:spTree>
    <p:extLst>
      <p:ext uri="{BB962C8B-B14F-4D97-AF65-F5344CB8AC3E}">
        <p14:creationId xmlns:p14="http://schemas.microsoft.com/office/powerpoint/2010/main" val="402109391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The second answer S2 is found after 1.1 secs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268</a:t>
            </a:fld>
            <a:endParaRPr lang="en-CA"/>
          </a:p>
        </p:txBody>
      </p:sp>
    </p:spTree>
    <p:extLst>
      <p:ext uri="{BB962C8B-B14F-4D97-AF65-F5344CB8AC3E}">
        <p14:creationId xmlns:p14="http://schemas.microsoft.com/office/powerpoint/2010/main" val="36807875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The third answer S3 is found after 3.8 secs</a:t>
            </a:r>
            <a:endParaRPr lang="en-US" b="0" dirty="0">
              <a:effectLst/>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269</a:t>
            </a:fld>
            <a:endParaRPr lang="en-CA"/>
          </a:p>
        </p:txBody>
      </p:sp>
    </p:spTree>
    <p:extLst>
      <p:ext uri="{BB962C8B-B14F-4D97-AF65-F5344CB8AC3E}">
        <p14:creationId xmlns:p14="http://schemas.microsoft.com/office/powerpoint/2010/main" val="20207106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The same answer S3 is found after 15.7 secs</a:t>
            </a:r>
            <a:endParaRPr lang="en-US" b="0" dirty="0">
              <a:effectLst/>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270</a:t>
            </a:fld>
            <a:endParaRPr lang="en-CA"/>
          </a:p>
        </p:txBody>
      </p:sp>
    </p:spTree>
    <p:extLst>
      <p:ext uri="{BB962C8B-B14F-4D97-AF65-F5344CB8AC3E}">
        <p14:creationId xmlns:p14="http://schemas.microsoft.com/office/powerpoint/2010/main" val="2912350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The final answer is found after 75 secs. Note that the algorithm has found the final answer early on. Therefore, a progressive algorithm should allow the user to decide when to stop the search based on some information about the progressive answer.</a:t>
            </a:r>
            <a:endParaRPr lang="en-US" b="0" dirty="0">
              <a:effectLst/>
            </a:endParaRPr>
          </a:p>
          <a:p>
            <a:pPr rtl="0">
              <a:spcBef>
                <a:spcPts val="0"/>
              </a:spcBef>
              <a:spcAft>
                <a:spcPts val="0"/>
              </a:spcAft>
            </a:pPr>
            <a:endParaRPr lang="en-US" b="0" dirty="0">
              <a:effectLst/>
            </a:endParaRP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271</a:t>
            </a:fld>
            <a:endParaRPr lang="en-CA"/>
          </a:p>
        </p:txBody>
      </p:sp>
    </p:spTree>
    <p:extLst>
      <p:ext uri="{BB962C8B-B14F-4D97-AF65-F5344CB8AC3E}">
        <p14:creationId xmlns:p14="http://schemas.microsoft.com/office/powerpoint/2010/main" val="278737077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read</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272</a:t>
            </a:fld>
            <a:endParaRPr lang="en-CA"/>
          </a:p>
        </p:txBody>
      </p:sp>
    </p:spTree>
    <p:extLst>
      <p:ext uri="{BB962C8B-B14F-4D97-AF65-F5344CB8AC3E}">
        <p14:creationId xmlns:p14="http://schemas.microsoft.com/office/powerpoint/2010/main" val="15605635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Another interesting research direction is to continue to study the relationship between data series and high-d vectors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273</a:t>
            </a:fld>
            <a:endParaRPr lang="en-CA"/>
          </a:p>
        </p:txBody>
      </p:sp>
    </p:spTree>
    <p:extLst>
      <p:ext uri="{BB962C8B-B14F-4D97-AF65-F5344CB8AC3E}">
        <p14:creationId xmlns:p14="http://schemas.microsoft.com/office/powerpoint/2010/main" val="288438597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Are data series similarity search and high-d vector similarity search sides of the same coin. </a:t>
            </a:r>
            <a:endParaRPr lang="fr-FR" dirty="0"/>
          </a:p>
          <a:p>
            <a:r>
              <a:rPr lang="fr-FR" dirty="0" err="1"/>
              <a:t>What</a:t>
            </a:r>
            <a:r>
              <a:rPr lang="fr-FR" dirty="0"/>
              <a:t> </a:t>
            </a:r>
            <a:r>
              <a:rPr lang="fr-FR" dirty="0" err="1"/>
              <a:t>we</a:t>
            </a:r>
            <a:r>
              <a:rPr lang="fr-FR" dirty="0"/>
              <a:t> know </a:t>
            </a:r>
            <a:r>
              <a:rPr lang="fr-FR" dirty="0" err="1"/>
              <a:t>so</a:t>
            </a:r>
            <a:r>
              <a:rPr lang="fr-FR" dirty="0"/>
              <a:t> far </a:t>
            </a:r>
            <a:r>
              <a:rPr lang="fr-FR" dirty="0" err="1"/>
              <a:t>is</a:t>
            </a:r>
            <a:r>
              <a:rPr lang="fr-FR" dirty="0"/>
              <a:t> </a:t>
            </a:r>
            <a:r>
              <a:rPr lang="fr-FR" dirty="0" err="1"/>
              <a:t>that</a:t>
            </a:r>
            <a:r>
              <a:rPr lang="fr-FR" dirty="0"/>
              <a:t> data </a:t>
            </a:r>
            <a:r>
              <a:rPr lang="fr-FR" dirty="0" err="1"/>
              <a:t>series</a:t>
            </a:r>
            <a:r>
              <a:rPr lang="fr-FR" dirty="0"/>
              <a:t> are a </a:t>
            </a:r>
            <a:r>
              <a:rPr lang="fr-FR" dirty="0" err="1"/>
              <a:t>special</a:t>
            </a:r>
            <a:r>
              <a:rPr lang="fr-FR" dirty="0"/>
              <a:t> type of </a:t>
            </a:r>
            <a:r>
              <a:rPr lang="fr-FR" dirty="0" err="1"/>
              <a:t>ordered</a:t>
            </a:r>
            <a:r>
              <a:rPr lang="fr-FR" dirty="0"/>
              <a:t> high-d </a:t>
            </a:r>
            <a:r>
              <a:rPr lang="fr-FR" dirty="0" err="1"/>
              <a:t>vectors</a:t>
            </a:r>
            <a:r>
              <a:rPr lang="fr-FR" dirty="0"/>
              <a:t> </a:t>
            </a:r>
            <a:r>
              <a:rPr lang="fr-FR" dirty="0" err="1"/>
              <a:t>that</a:t>
            </a:r>
            <a:r>
              <a:rPr lang="fr-FR" dirty="0"/>
              <a:t> have </a:t>
            </a:r>
            <a:r>
              <a:rPr lang="fr-FR" dirty="0" err="1"/>
              <a:t>correlated</a:t>
            </a:r>
            <a:r>
              <a:rPr lang="fr-FR" dirty="0"/>
              <a:t> </a:t>
            </a:r>
            <a:r>
              <a:rPr lang="fr-FR" dirty="0" err="1"/>
              <a:t>neighboring</a:t>
            </a:r>
            <a:r>
              <a:rPr lang="fr-FR" dirty="0"/>
              <a:t> dimensions. </a:t>
            </a:r>
          </a:p>
          <a:p>
            <a:r>
              <a:rPr lang="fr-FR" dirty="0"/>
              <a:t>Read the </a:t>
            </a:r>
            <a:r>
              <a:rPr lang="fr-FR" dirty="0" err="1"/>
              <a:t>rest</a:t>
            </a:r>
            <a:endParaRPr lang="fr-FR" dirty="0"/>
          </a:p>
          <a:p>
            <a:endParaRPr lang="fr-FR" dirty="0"/>
          </a:p>
          <a:p>
            <a:r>
              <a:rPr lang="fr-FR" dirty="0"/>
              <a:t>.</a:t>
            </a:r>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274</a:t>
            </a:fld>
            <a:endParaRPr lang="en-CA"/>
          </a:p>
        </p:txBody>
      </p:sp>
    </p:spTree>
    <p:extLst>
      <p:ext uri="{BB962C8B-B14F-4D97-AF65-F5344CB8AC3E}">
        <p14:creationId xmlns:p14="http://schemas.microsoft.com/office/powerpoint/2010/main" val="218395365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already discussed that data series indexes were shown to perform very well on deep network embeddings</a:t>
            </a:r>
            <a:endParaRPr lang="fr-FR" dirty="0"/>
          </a:p>
          <a:p>
            <a:r>
              <a:rPr lang="fr-FR" dirty="0"/>
              <a:t>It </a:t>
            </a:r>
            <a:r>
              <a:rPr lang="fr-FR" dirty="0" err="1"/>
              <a:t>would</a:t>
            </a:r>
            <a:r>
              <a:rPr lang="fr-FR" dirty="0"/>
              <a:t> </a:t>
            </a:r>
            <a:r>
              <a:rPr lang="fr-FR" dirty="0" err="1"/>
              <a:t>also</a:t>
            </a:r>
            <a:r>
              <a:rPr lang="fr-FR" dirty="0"/>
              <a:t> </a:t>
            </a:r>
            <a:r>
              <a:rPr lang="fr-FR" dirty="0" err="1"/>
              <a:t>be</a:t>
            </a:r>
            <a:r>
              <a:rPr lang="fr-FR" dirty="0"/>
              <a:t> </a:t>
            </a:r>
            <a:r>
              <a:rPr lang="fr-FR" dirty="0" err="1"/>
              <a:t>interesting</a:t>
            </a:r>
            <a:r>
              <a:rPr lang="fr-FR" dirty="0"/>
              <a:t> to </a:t>
            </a:r>
            <a:r>
              <a:rPr lang="fr-FR" dirty="0" err="1"/>
              <a:t>study</a:t>
            </a:r>
            <a:r>
              <a:rPr lang="fr-FR" dirty="0"/>
              <a:t> how </a:t>
            </a:r>
            <a:r>
              <a:rPr lang="fr-FR" dirty="0" err="1"/>
              <a:t>deep</a:t>
            </a:r>
            <a:r>
              <a:rPr lang="fr-FR" dirty="0"/>
              <a:t> </a:t>
            </a:r>
            <a:r>
              <a:rPr lang="fr-FR" dirty="0" err="1"/>
              <a:t>learning</a:t>
            </a:r>
            <a:r>
              <a:rPr lang="fr-FR" dirty="0"/>
              <a:t> can </a:t>
            </a:r>
            <a:r>
              <a:rPr lang="fr-FR" dirty="0" err="1"/>
              <a:t>be</a:t>
            </a:r>
            <a:r>
              <a:rPr lang="fr-FR" dirty="0"/>
              <a:t> </a:t>
            </a:r>
            <a:r>
              <a:rPr lang="fr-FR" dirty="0" err="1"/>
              <a:t>exploited</a:t>
            </a:r>
            <a:r>
              <a:rPr lang="fr-FR" dirty="0"/>
              <a:t> to </a:t>
            </a:r>
            <a:r>
              <a:rPr lang="fr-FR" dirty="0" err="1"/>
              <a:t>summarize</a:t>
            </a:r>
            <a:r>
              <a:rPr lang="fr-FR" dirty="0"/>
              <a:t> data </a:t>
            </a:r>
            <a:r>
              <a:rPr lang="fr-FR" dirty="0" err="1"/>
              <a:t>series</a:t>
            </a:r>
            <a:r>
              <a:rPr lang="fr-FR" dirty="0"/>
              <a:t>, design new </a:t>
            </a:r>
            <a:r>
              <a:rPr lang="fr-FR" dirty="0" err="1"/>
              <a:t>indexing</a:t>
            </a:r>
            <a:r>
              <a:rPr lang="fr-FR" dirty="0"/>
              <a:t> structures </a:t>
            </a:r>
            <a:r>
              <a:rPr lang="fr-FR" dirty="0" err="1"/>
              <a:t>specialized</a:t>
            </a:r>
            <a:r>
              <a:rPr lang="fr-FR" dirty="0"/>
              <a:t> for </a:t>
            </a:r>
            <a:r>
              <a:rPr lang="fr-FR" dirty="0" err="1"/>
              <a:t>sequences</a:t>
            </a:r>
            <a:r>
              <a:rPr lang="fr-FR" dirty="0"/>
              <a:t> and </a:t>
            </a:r>
            <a:r>
              <a:rPr lang="fr-FR" dirty="0" err="1"/>
              <a:t>perform</a:t>
            </a:r>
            <a:r>
              <a:rPr lang="fr-FR" dirty="0"/>
              <a:t> </a:t>
            </a:r>
            <a:r>
              <a:rPr lang="fr-FR" dirty="0" err="1"/>
              <a:t>query</a:t>
            </a:r>
            <a:r>
              <a:rPr lang="fr-FR" dirty="0"/>
              <a:t> </a:t>
            </a:r>
            <a:r>
              <a:rPr lang="fr-FR" dirty="0" err="1"/>
              <a:t>optimization</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275</a:t>
            </a:fld>
            <a:endParaRPr lang="en-CA"/>
          </a:p>
        </p:txBody>
      </p:sp>
    </p:spTree>
    <p:extLst>
      <p:ext uri="{BB962C8B-B14F-4D97-AF65-F5344CB8AC3E}">
        <p14:creationId xmlns:p14="http://schemas.microsoft.com/office/powerpoint/2010/main" val="369683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2863C5-5C9C-4FB0-9E69-8E6A5E7F1798}" type="slidenum">
              <a:rPr lang="en-CA" smtClean="0"/>
              <a:t>2</a:t>
            </a:fld>
            <a:endParaRPr lang="en-CA"/>
          </a:p>
        </p:txBody>
      </p:sp>
    </p:spTree>
    <p:extLst>
      <p:ext uri="{BB962C8B-B14F-4D97-AF65-F5344CB8AC3E}">
        <p14:creationId xmlns:p14="http://schemas.microsoft.com/office/powerpoint/2010/main" val="330203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We now cover the main classes of similarity search methods for sequences</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45</a:t>
            </a:fld>
            <a:endParaRPr lang="en-CA"/>
          </a:p>
        </p:txBody>
      </p:sp>
    </p:spTree>
    <p:extLst>
      <p:ext uri="{BB962C8B-B14F-4D97-AF65-F5344CB8AC3E}">
        <p14:creationId xmlns:p14="http://schemas.microsoft.com/office/powerpoint/2010/main" val="20336023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Read</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276</a:t>
            </a:fld>
            <a:endParaRPr lang="en-CA"/>
          </a:p>
        </p:txBody>
      </p:sp>
    </p:spTree>
    <p:extLst>
      <p:ext uri="{BB962C8B-B14F-4D97-AF65-F5344CB8AC3E}">
        <p14:creationId xmlns:p14="http://schemas.microsoft.com/office/powerpoint/2010/main" val="75453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We will cover first the classes of methods that support exact search.</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46</a:t>
            </a:fld>
            <a:endParaRPr lang="en-CA"/>
          </a:p>
        </p:txBody>
      </p:sp>
    </p:spTree>
    <p:extLst>
      <p:ext uri="{BB962C8B-B14F-4D97-AF65-F5344CB8AC3E}">
        <p14:creationId xmlns:p14="http://schemas.microsoft.com/office/powerpoint/2010/main" val="146215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most straightforward approach consists of performing a brute-force serial scan. Given a disk-based collection of candidate sequences shown inside the grey oval and a query sequence Q, a serial scan will read every single sequence from disk, and calculate its distance to the query and returning the candidate with the smallest distance.</a:t>
            </a:r>
            <a:endParaRPr dirty="0"/>
          </a:p>
        </p:txBody>
      </p:sp>
      <p:sp>
        <p:nvSpPr>
          <p:cNvPr id="770" name="Google Shape;7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137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 variable called </a:t>
            </a:r>
            <a:r>
              <a:rPr lang="en-CA" dirty="0" err="1"/>
              <a:t>bsf</a:t>
            </a:r>
            <a:r>
              <a:rPr lang="en-CA" dirty="0"/>
              <a:t>, which stands for best-so-far is initialized to +inf.</a:t>
            </a:r>
            <a:endParaRPr dirty="0"/>
          </a:p>
        </p:txBody>
      </p:sp>
      <p:sp>
        <p:nvSpPr>
          <p:cNvPr id="872" name="Google Shape;8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97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first candidate is read from disk and its distance to the query is calculated. The </a:t>
            </a:r>
            <a:r>
              <a:rPr lang="en-CA" dirty="0" err="1"/>
              <a:t>bsf</a:t>
            </a:r>
            <a:r>
              <a:rPr lang="en-CA" dirty="0"/>
              <a:t> is updated with this distance since it is certainly smaller than +inf.</a:t>
            </a:r>
            <a:endParaRPr dirty="0"/>
          </a:p>
        </p:txBody>
      </p:sp>
      <p:sp>
        <p:nvSpPr>
          <p:cNvPr id="975" name="Google Shape;97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9730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second candidate is read from disk and its distance to the query is calculated. The </a:t>
            </a:r>
            <a:r>
              <a:rPr lang="en-CA" dirty="0" err="1"/>
              <a:t>bsf</a:t>
            </a:r>
            <a:r>
              <a:rPr lang="en-CA" dirty="0"/>
              <a:t> is only updated when a better candidate is found, which is not the case here.</a:t>
            </a:r>
            <a:endParaRPr dirty="0"/>
          </a:p>
        </p:txBody>
      </p:sp>
      <p:sp>
        <p:nvSpPr>
          <p:cNvPr id="1080" name="Google Shape;10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8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candidate </a:t>
            </a:r>
            <a:r>
              <a:rPr lang="en-CA" dirty="0" err="1"/>
              <a:t>C_x</a:t>
            </a:r>
            <a:r>
              <a:rPr lang="en-CA" dirty="0"/>
              <a:t> is the exact nearest neighbor, so its distance updates the </a:t>
            </a:r>
            <a:r>
              <a:rPr lang="en-CA" dirty="0" err="1"/>
              <a:t>bsf</a:t>
            </a:r>
            <a:r>
              <a:rPr lang="en-CA" dirty="0"/>
              <a:t>. However, search does not terminate here because we are interested in finding the exact nearest neighbor, and the algorithm does not know if a better candidate can still be found.</a:t>
            </a:r>
            <a:endParaRPr dirty="0"/>
          </a:p>
        </p:txBody>
      </p:sp>
      <p:sp>
        <p:nvSpPr>
          <p:cNvPr id="1185" name="Google Shape;118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48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it processes the full dataset</a:t>
            </a:r>
            <a:endParaRPr dirty="0"/>
          </a:p>
        </p:txBody>
      </p:sp>
      <p:sp>
        <p:nvSpPr>
          <p:cNvPr id="1290" name="Google Shape;129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Returning </a:t>
            </a:r>
            <a:r>
              <a:rPr lang="en-CA" dirty="0" err="1"/>
              <a:t>C_x</a:t>
            </a:r>
            <a:r>
              <a:rPr lang="en-CA" dirty="0"/>
              <a:t> as the exact nearest neighbor. </a:t>
            </a:r>
            <a:endParaRPr dirty="0"/>
          </a:p>
        </p:txBody>
      </p:sp>
      <p:sp>
        <p:nvSpPr>
          <p:cNvPr id="1395" name="Google Shape;139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43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As you can see, such an approach can be extremely slow particularly when dealing with massive collections because every single candidate has to be read and processed.</a:t>
            </a:r>
            <a:endParaRPr dirty="0"/>
          </a:p>
        </p:txBody>
      </p:sp>
      <p:sp>
        <p:nvSpPr>
          <p:cNvPr id="1481" name="Google Shape;148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24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radial</a:t>
            </a:r>
            <a:r>
              <a:rPr lang="en-US" sz="1200" b="1" kern="1200" baseline="0" dirty="0">
                <a:solidFill>
                  <a:schemeClr val="tx1"/>
                </a:solidFill>
                <a:latin typeface="+mn-lt"/>
                <a:ea typeface="+mn-ea"/>
                <a:cs typeface="+mn-cs"/>
              </a:rPr>
              <a:t> profiles of chemical </a:t>
            </a:r>
            <a:r>
              <a:rPr lang="en-US" sz="1200" b="1" kern="1200" baseline="0" dirty="0" err="1">
                <a:solidFill>
                  <a:schemeClr val="tx1"/>
                </a:solidFill>
                <a:latin typeface="+mn-lt"/>
                <a:ea typeface="+mn-ea"/>
                <a:cs typeface="+mn-cs"/>
              </a:rPr>
              <a:t>combounds</a:t>
            </a:r>
            <a:r>
              <a:rPr lang="en-US" sz="1200" b="1" kern="1200" baseline="0" dirty="0">
                <a:solidFill>
                  <a:schemeClr val="tx1"/>
                </a:solidFill>
                <a:latin typeface="+mn-lt"/>
                <a:ea typeface="+mn-ea"/>
                <a:cs typeface="+mn-cs"/>
              </a:rPr>
              <a:t> emissions</a:t>
            </a:r>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pl-PL" sz="1200" b="1" kern="1200" dirty="0">
                <a:solidFill>
                  <a:schemeClr val="tx1"/>
                </a:solidFill>
                <a:latin typeface="+mn-lt"/>
                <a:ea typeface="+mn-ea"/>
                <a:cs typeface="+mn-cs"/>
              </a:rPr>
              <a:t>THE PdBI ARCSECOND WHIRLPOOL SURVEY (PAWS). I. A CLOUD-SCALE/MULTI-WAVELENGTH VIEW OF THE INTERSTELLAR MEDIUM IN A GRAND-DESIGN SPIRAL GALAXY</a:t>
            </a:r>
          </a:p>
          <a:p>
            <a:r>
              <a:rPr lang="nl-NL" sz="1200" b="0" kern="1200" dirty="0">
                <a:solidFill>
                  <a:schemeClr val="tx1"/>
                </a:solidFill>
                <a:latin typeface="+mn-lt"/>
                <a:ea typeface="+mn-ea"/>
                <a:cs typeface="+mn-cs"/>
              </a:rPr>
              <a:t>Eva Schinnerer1, Sharon E. Meidt1, Jérôme Pety2,3, Annie Hughes1, Dario Colombo1, Santiago García-Burillo4, Karl F. Schuster2, Gaëlle Dumas2, Clare L. Dobbs5, Adam K. Leroy6, Carsten Kramer7, Todd A. Thompson8,9, and Michael W. Regan10</a:t>
            </a:r>
            <a:endParaRPr lang="en-US" dirty="0"/>
          </a:p>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pPr/>
              <a:t>8</a:t>
            </a:fld>
            <a:endParaRPr lang="en-US"/>
          </a:p>
        </p:txBody>
      </p:sp>
    </p:spTree>
    <p:extLst>
      <p:ext uri="{BB962C8B-B14F-4D97-AF65-F5344CB8AC3E}">
        <p14:creationId xmlns:p14="http://schemas.microsoft.com/office/powerpoint/2010/main" val="317453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That is why, alternative classes of methods were proposed. The first one is based on a skip-sequential scan. Such techniques aim at reducing the number of candidates that are read and processed. </a:t>
            </a:r>
            <a:endParaRPr dirty="0"/>
          </a:p>
        </p:txBody>
      </p:sp>
      <p:sp>
        <p:nvSpPr>
          <p:cNvPr id="1569" name="Google Shape;156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First, the dataset is summarized such that the summaries can fit in memory. We show the summaries as green points in the small grey oval. </a:t>
            </a:r>
            <a:endParaRPr dirty="0"/>
          </a:p>
        </p:txBody>
      </p:sp>
      <p:sp>
        <p:nvSpPr>
          <p:cNvPr id="1655" name="Google Shape;165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In line with the ideas proposed in the GEMINI framework, to guarantee correctness of exact similarity search, the summarization chosen has to support the lower-bounding property, which guarantees that the distance of any two points in the high-dimensional space is guaranteed to be greater than or equal to the distance between their summaries in the lower-dimensional space. We refer to candidates with C and their summaries as C’. The variable </a:t>
            </a:r>
            <a:r>
              <a:rPr lang="en-CA" dirty="0" err="1"/>
              <a:t>bsf</a:t>
            </a:r>
            <a:r>
              <a:rPr lang="en-CA" dirty="0"/>
              <a:t> will keep track of the distance to the best-so-far answer and the second variable stores the current lower-bounding distance calculated.</a:t>
            </a:r>
          </a:p>
        </p:txBody>
      </p:sp>
      <p:sp>
        <p:nvSpPr>
          <p:cNvPr id="1755" name="Google Shape;1755;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We calculate the distance between the summary of Q and the summary of C1. </a:t>
            </a:r>
            <a:endParaRPr dirty="0"/>
          </a:p>
        </p:txBody>
      </p:sp>
      <p:sp>
        <p:nvSpPr>
          <p:cNvPr id="1857" name="Google Shape;18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lb-</a:t>
            </a:r>
            <a:r>
              <a:rPr lang="en-CA" dirty="0" err="1"/>
              <a:t>dist</a:t>
            </a:r>
            <a:r>
              <a:rPr lang="en-CA" dirty="0"/>
              <a:t> is not greater than +inf, so C1 cannot be pruned</a:t>
            </a:r>
            <a:endParaRPr dirty="0"/>
          </a:p>
        </p:txBody>
      </p:sp>
      <p:sp>
        <p:nvSpPr>
          <p:cNvPr id="1962" name="Google Shape;196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It is read from disk and its distance to Q is calculated</a:t>
            </a:r>
            <a:endParaRPr dirty="0"/>
          </a:p>
        </p:txBody>
      </p:sp>
      <p:sp>
        <p:nvSpPr>
          <p:cNvPr id="2067" name="Google Shape;206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And the </a:t>
            </a:r>
            <a:r>
              <a:rPr lang="en-US" dirty="0" err="1"/>
              <a:t>bsf</a:t>
            </a:r>
            <a:r>
              <a:rPr lang="en-US" dirty="0"/>
              <a:t> is updated</a:t>
            </a:r>
          </a:p>
          <a:p>
            <a:pPr marL="0" lvl="0" indent="0" algn="l" rtl="0">
              <a:spcBef>
                <a:spcPts val="0"/>
              </a:spcBef>
              <a:spcAft>
                <a:spcPts val="0"/>
              </a:spcAft>
              <a:buClr>
                <a:schemeClr val="dk1"/>
              </a:buClr>
              <a:buSzPts val="1200"/>
              <a:buFont typeface="Calibri"/>
              <a:buNone/>
            </a:pPr>
            <a:endParaRPr dirty="0"/>
          </a:p>
        </p:txBody>
      </p:sp>
      <p:sp>
        <p:nvSpPr>
          <p:cNvPr id="2175" name="Google Shape;217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second summary is read in-memory,  its distance to Q’ calculated</a:t>
            </a:r>
            <a:endParaRPr dirty="0"/>
          </a:p>
        </p:txBody>
      </p:sp>
      <p:sp>
        <p:nvSpPr>
          <p:cNvPr id="2283" name="Google Shape;228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lb-distance is found to be &gt;= </a:t>
            </a:r>
            <a:r>
              <a:rPr lang="en-CA" dirty="0" err="1"/>
              <a:t>bsf</a:t>
            </a:r>
            <a:r>
              <a:rPr lang="en-CA" dirty="0"/>
              <a:t>, </a:t>
            </a:r>
            <a:endParaRPr dirty="0"/>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According to the lb property, the distance in the high-d space will also be greater than </a:t>
            </a:r>
            <a:r>
              <a:rPr lang="en-CA" dirty="0" err="1"/>
              <a:t>bsf</a:t>
            </a:r>
            <a:endParaRPr dirty="0"/>
          </a:p>
        </p:txBody>
      </p:sp>
      <p:sp>
        <p:nvSpPr>
          <p:cNvPr id="2495" name="Google Shape;249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spectra of ovarian tissues: some healthy (red), some malignant (cancer)</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Mass spectroscopy</a:t>
            </a:r>
          </a:p>
          <a:p>
            <a:r>
              <a:rPr lang="en-US" sz="1200" b="1" kern="1200" dirty="0" err="1">
                <a:solidFill>
                  <a:schemeClr val="tx1"/>
                </a:solidFill>
                <a:latin typeface="+mn-lt"/>
                <a:ea typeface="+mn-ea"/>
                <a:cs typeface="+mn-cs"/>
              </a:rPr>
              <a:t>Mathworks</a:t>
            </a:r>
            <a:r>
              <a:rPr lang="en-US" sz="1200" b="1" kern="1200" dirty="0">
                <a:solidFill>
                  <a:schemeClr val="tx1"/>
                </a:solidFill>
                <a:latin typeface="+mn-lt"/>
                <a:ea typeface="+mn-ea"/>
                <a:cs typeface="+mn-cs"/>
              </a:rPr>
              <a:t> &amp; FDA-NCI Clinical Proteomics Program Databank</a:t>
            </a:r>
          </a:p>
          <a:p>
            <a:r>
              <a:rPr lang="en-US" sz="1200" b="1" kern="1200" dirty="0">
                <a:solidFill>
                  <a:schemeClr val="tx1"/>
                </a:solidFill>
                <a:latin typeface="+mn-lt"/>
                <a:ea typeface="+mn-ea"/>
                <a:cs typeface="+mn-cs"/>
              </a:rPr>
              <a:t>https://jp.mathworks.com/help/bioinfo/examples/batch-processing-of-spectra-using-sequential-and-parallel-computing.html</a:t>
            </a:r>
          </a:p>
          <a:p>
            <a:r>
              <a:rPr lang="en-US" sz="1200" b="1" kern="1200" dirty="0">
                <a:solidFill>
                  <a:schemeClr val="tx1"/>
                </a:solidFill>
                <a:latin typeface="+mn-lt"/>
                <a:ea typeface="+mn-ea"/>
                <a:cs typeface="+mn-cs"/>
              </a:rPr>
              <a:t>https://home.ccr.cancer.gov/ncifdaproteomics/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Infrared spectroscopy: IR light is emitted, and we measure response as a function of the wavelength/frequency (x-axis)</a:t>
            </a:r>
          </a:p>
          <a:p>
            <a:r>
              <a:rPr lang="en-US" sz="1200" b="1" kern="1200" dirty="0">
                <a:solidFill>
                  <a:schemeClr val="tx1"/>
                </a:solidFill>
                <a:latin typeface="+mn-lt"/>
                <a:ea typeface="+mn-ea"/>
                <a:cs typeface="+mn-cs"/>
              </a:rPr>
              <a:t>https://www.ncbi.nlm.nih.gov/pmc/articles/PMC3017039/</a:t>
            </a: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95573-80F6-8C4F-990F-D13810FD1DC7}" type="slidenum">
              <a:rPr lang="en-US" smtClean="0"/>
              <a:pPr/>
              <a:t>9</a:t>
            </a:fld>
            <a:endParaRPr lang="en-US"/>
          </a:p>
        </p:txBody>
      </p:sp>
    </p:spTree>
    <p:extLst>
      <p:ext uri="{BB962C8B-B14F-4D97-AF65-F5344CB8AC3E}">
        <p14:creationId xmlns:p14="http://schemas.microsoft.com/office/powerpoint/2010/main" val="4040485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C2 can be pruned</a:t>
            </a:r>
            <a:endParaRPr dirty="0"/>
          </a:p>
        </p:txBody>
      </p:sp>
      <p:sp>
        <p:nvSpPr>
          <p:cNvPr id="2603" name="Google Shape;26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We proceed similarity checking summaries until we get to </a:t>
            </a:r>
            <a:r>
              <a:rPr lang="en-CA" dirty="0" err="1"/>
              <a:t>C_x</a:t>
            </a:r>
            <a:endParaRPr dirty="0"/>
          </a:p>
        </p:txBody>
      </p:sp>
      <p:sp>
        <p:nvSpPr>
          <p:cNvPr id="2711" name="Google Shape;271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lb-distance is found to be smaller than the </a:t>
            </a:r>
            <a:r>
              <a:rPr lang="en-CA" dirty="0" err="1"/>
              <a:t>bsf</a:t>
            </a:r>
            <a:endParaRPr dirty="0"/>
          </a:p>
        </p:txBody>
      </p:sp>
      <p:sp>
        <p:nvSpPr>
          <p:cNvPr id="2817" name="Google Shape;281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a:t>
            </a:r>
            <a:r>
              <a:rPr lang="en-CA" dirty="0" err="1"/>
              <a:t>C_x</a:t>
            </a:r>
            <a:r>
              <a:rPr lang="en-CA" dirty="0"/>
              <a:t> cannot be pruned, its distance is calculated and the </a:t>
            </a:r>
            <a:r>
              <a:rPr lang="en-CA" dirty="0" err="1"/>
              <a:t>bsf</a:t>
            </a:r>
            <a:r>
              <a:rPr lang="en-CA" dirty="0"/>
              <a:t> is updated</a:t>
            </a:r>
            <a:endParaRPr dirty="0"/>
          </a:p>
        </p:txBody>
      </p:sp>
      <p:sp>
        <p:nvSpPr>
          <p:cNvPr id="2923" name="Google Shape;292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We continue until all summaries have been processed.</a:t>
            </a:r>
            <a:endParaRPr dirty="0"/>
          </a:p>
        </p:txBody>
      </p:sp>
      <p:sp>
        <p:nvSpPr>
          <p:cNvPr id="3030" name="Google Shape;303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And the candidate with the smallest distance to Q is returned.</a:t>
            </a:r>
          </a:p>
          <a:p>
            <a:pPr marL="0" lvl="0" indent="0" algn="l" rtl="0">
              <a:spcBef>
                <a:spcPts val="0"/>
              </a:spcBef>
              <a:spcAft>
                <a:spcPts val="0"/>
              </a:spcAft>
              <a:buClr>
                <a:schemeClr val="dk1"/>
              </a:buClr>
              <a:buSzPts val="1200"/>
              <a:buFont typeface="Calibri"/>
              <a:buNone/>
            </a:pPr>
            <a:r>
              <a:rPr lang="en-CA" dirty="0"/>
              <a:t>Observe that in the case of a serial scan, all candidates in the high-d space are processed and in the case of a skip-sequential scan, all the points in the summarized space are processed. </a:t>
            </a:r>
          </a:p>
        </p:txBody>
      </p:sp>
      <p:sp>
        <p:nvSpPr>
          <p:cNvPr id="3138" name="Google Shape;313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Another class of methods based on trees aims at improving upon this last point by reducing the number of point processed in the summarized space. So, it organizes the summaries in a tree-based data structure, which is not necessarily binary. In the figure to the right, we show internal nodes in green, leaf nodes in blue and subtrees in light blue. Each internal node summarizes the data stored in the subtree rooted at this node and the leaf nodes store the actual sequences. </a:t>
            </a:r>
            <a:endParaRPr dirty="0"/>
          </a:p>
        </p:txBody>
      </p:sp>
      <p:sp>
        <p:nvSpPr>
          <p:cNvPr id="3242" name="Google Shape;324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 </a:t>
            </a:r>
            <a:r>
              <a:rPr lang="en-CA" dirty="0" err="1"/>
              <a:t>bsf</a:t>
            </a:r>
            <a:r>
              <a:rPr lang="en-CA" dirty="0"/>
              <a:t> is initialized to +inf</a:t>
            </a:r>
            <a:endParaRPr dirty="0"/>
          </a:p>
        </p:txBody>
      </p:sp>
      <p:sp>
        <p:nvSpPr>
          <p:cNvPr id="3351" name="Google Shape;335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 first approximate answer is found heuristically by traversing one path in the index tree</a:t>
            </a:r>
            <a:endParaRPr dirty="0"/>
          </a:p>
        </p:txBody>
      </p:sp>
      <p:sp>
        <p:nvSpPr>
          <p:cNvPr id="3461" name="Google Shape;346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and setting </a:t>
            </a:r>
            <a:r>
              <a:rPr lang="en-CA" dirty="0" err="1"/>
              <a:t>bsf</a:t>
            </a:r>
            <a:r>
              <a:rPr lang="en-CA" dirty="0"/>
              <a:t> to the smallest distance between Q and the candidates belonging to the visited leaf.</a:t>
            </a:r>
            <a:endParaRPr dirty="0"/>
          </a:p>
        </p:txBody>
      </p:sp>
      <p:sp>
        <p:nvSpPr>
          <p:cNvPr id="3574" name="Google Shape;357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11</a:t>
            </a:fld>
            <a:endParaRPr lang="en-CA"/>
          </a:p>
        </p:txBody>
      </p:sp>
    </p:spTree>
    <p:extLst>
      <p:ext uri="{BB962C8B-B14F-4D97-AF65-F5344CB8AC3E}">
        <p14:creationId xmlns:p14="http://schemas.microsoft.com/office/powerpoint/2010/main" val="392931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 priority queue is initialized with the root of the tree. Nodes with lower lb-distances to the query have higher priority.</a:t>
            </a:r>
            <a:endParaRPr dirty="0"/>
          </a:p>
        </p:txBody>
      </p:sp>
      <p:sp>
        <p:nvSpPr>
          <p:cNvPr id="3685" name="Google Shape;36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node with the highest priority is dequeued and its lb-</a:t>
            </a:r>
            <a:r>
              <a:rPr lang="en-CA" dirty="0" err="1"/>
              <a:t>disstane</a:t>
            </a:r>
            <a:r>
              <a:rPr lang="en-CA" dirty="0"/>
              <a:t> is compared to </a:t>
            </a:r>
            <a:r>
              <a:rPr lang="en-CA" dirty="0" err="1"/>
              <a:t>bsf</a:t>
            </a:r>
            <a:endParaRPr dirty="0"/>
          </a:p>
        </p:txBody>
      </p:sp>
      <p:sp>
        <p:nvSpPr>
          <p:cNvPr id="3800" name="Google Shape;380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If smaller, then the node cannot be pruned</a:t>
            </a:r>
            <a:endParaRPr dirty="0"/>
          </a:p>
        </p:txBody>
      </p:sp>
      <p:sp>
        <p:nvSpPr>
          <p:cNvPr id="3917" name="Google Shape;3917;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Its children nodes are added to the </a:t>
            </a:r>
            <a:r>
              <a:rPr lang="en-CA" dirty="0" err="1"/>
              <a:t>pqueue</a:t>
            </a:r>
            <a:r>
              <a:rPr lang="en-CA" dirty="0"/>
              <a:t>.</a:t>
            </a:r>
            <a:endParaRPr dirty="0"/>
          </a:p>
        </p:txBody>
      </p:sp>
      <p:sp>
        <p:nvSpPr>
          <p:cNvPr id="4033" name="Google Shape;403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Node 2 is now dequeued</a:t>
            </a:r>
            <a:endParaRPr dirty="0"/>
          </a:p>
        </p:txBody>
      </p:sp>
      <p:sp>
        <p:nvSpPr>
          <p:cNvPr id="4151" name="Google Shape;415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It cannot be pruned</a:t>
            </a:r>
            <a:endParaRPr dirty="0"/>
          </a:p>
        </p:txBody>
      </p:sp>
      <p:sp>
        <p:nvSpPr>
          <p:cNvPr id="4267" name="Google Shape;4267;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its children nodes are added to the </a:t>
            </a:r>
            <a:r>
              <a:rPr lang="en-CA" dirty="0" err="1"/>
              <a:t>pqueue</a:t>
            </a:r>
            <a:endParaRPr dirty="0"/>
          </a:p>
        </p:txBody>
      </p:sp>
      <p:sp>
        <p:nvSpPr>
          <p:cNvPr id="4383" name="Google Shape;438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Node 5 is now dequeued</a:t>
            </a:r>
            <a:endParaRPr dirty="0"/>
          </a:p>
        </p:txBody>
      </p:sp>
      <p:sp>
        <p:nvSpPr>
          <p:cNvPr id="4501" name="Google Shape;450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And cannot be pruned</a:t>
            </a:r>
            <a:endParaRPr dirty="0"/>
          </a:p>
        </p:txBody>
      </p:sp>
      <p:sp>
        <p:nvSpPr>
          <p:cNvPr id="4618" name="Google Shape;461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its children are enqueued</a:t>
            </a:r>
            <a:endParaRPr dirty="0"/>
          </a:p>
        </p:txBody>
      </p:sp>
      <p:sp>
        <p:nvSpPr>
          <p:cNvPr id="4735" name="Google Shape;473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is an abundance of data series distance measures and their effectiveness has been evaluated in two main studies. One dating over a decade ago and a more recent one.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21</a:t>
            </a:fld>
            <a:endParaRPr lang="en-CA"/>
          </a:p>
        </p:txBody>
      </p:sp>
    </p:spTree>
    <p:extLst>
      <p:ext uri="{BB962C8B-B14F-4D97-AF65-F5344CB8AC3E}">
        <p14:creationId xmlns:p14="http://schemas.microsoft.com/office/powerpoint/2010/main" val="3768784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err="1"/>
              <a:t>LeafNode</a:t>
            </a:r>
            <a:r>
              <a:rPr lang="en-CA" dirty="0"/>
              <a:t> 2 is now processed</a:t>
            </a:r>
            <a:endParaRPr dirty="0"/>
          </a:p>
        </p:txBody>
      </p:sp>
      <p:sp>
        <p:nvSpPr>
          <p:cNvPr id="4854" name="Google Shape;485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It cannot be pruned</a:t>
            </a:r>
            <a:endParaRPr dirty="0"/>
          </a:p>
        </p:txBody>
      </p:sp>
      <p:sp>
        <p:nvSpPr>
          <p:cNvPr id="4972" name="Google Shape;497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So all the sequences that belong to it are read from disk and their distances to Q calculated.</a:t>
            </a:r>
            <a:endParaRPr dirty="0"/>
          </a:p>
        </p:txBody>
      </p:sp>
      <p:sp>
        <p:nvSpPr>
          <p:cNvPr id="5090" name="Google Shape;509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The </a:t>
            </a:r>
            <a:r>
              <a:rPr lang="en-CA" dirty="0" err="1"/>
              <a:t>bsf</a:t>
            </a:r>
            <a:r>
              <a:rPr lang="en-CA" dirty="0"/>
              <a:t> is updated with the smallest distance</a:t>
            </a:r>
            <a:endParaRPr dirty="0"/>
          </a:p>
        </p:txBody>
      </p:sp>
      <p:sp>
        <p:nvSpPr>
          <p:cNvPr id="5210" name="Google Shape;521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8"/>
        <p:cNvGrpSpPr/>
        <p:nvPr/>
      </p:nvGrpSpPr>
      <p:grpSpPr>
        <a:xfrm>
          <a:off x="0" y="0"/>
          <a:ext cx="0" cy="0"/>
          <a:chOff x="0" y="0"/>
          <a:chExt cx="0" cy="0"/>
        </a:xfrm>
      </p:grpSpPr>
      <p:sp>
        <p:nvSpPr>
          <p:cNvPr id="5329" name="Google Shape;5329;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Node 4 is processed next</a:t>
            </a:r>
            <a:endParaRPr dirty="0"/>
          </a:p>
        </p:txBody>
      </p:sp>
      <p:sp>
        <p:nvSpPr>
          <p:cNvPr id="5330" name="Google Shape;5330;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Its lb-distance is greater than the </a:t>
            </a:r>
            <a:r>
              <a:rPr lang="en-CA" dirty="0" err="1"/>
              <a:t>bsf</a:t>
            </a:r>
            <a:r>
              <a:rPr lang="en-CA" dirty="0"/>
              <a:t>, so according to the lb property, this node can be pruned</a:t>
            </a:r>
            <a:endParaRPr dirty="0"/>
          </a:p>
        </p:txBody>
      </p:sp>
      <p:sp>
        <p:nvSpPr>
          <p:cNvPr id="5449" name="Google Shape;5449;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In fact, search can terminate even if there are still some elements in the priority queue because all of these elements have an lb-distance that is bigger than the lb-distance of Node 4, and thus are greater than </a:t>
            </a:r>
            <a:r>
              <a:rPr lang="en-CA" dirty="0" err="1"/>
              <a:t>bsf</a:t>
            </a:r>
            <a:r>
              <a:rPr lang="en-CA" dirty="0"/>
              <a:t>.  So they can be safely pruned.</a:t>
            </a:r>
            <a:endParaRPr dirty="0"/>
          </a:p>
        </p:txBody>
      </p:sp>
      <p:sp>
        <p:nvSpPr>
          <p:cNvPr id="5571" name="Google Shape;557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9"/>
        <p:cNvGrpSpPr/>
        <p:nvPr/>
      </p:nvGrpSpPr>
      <p:grpSpPr>
        <a:xfrm>
          <a:off x="0" y="0"/>
          <a:ext cx="0" cy="0"/>
          <a:chOff x="0" y="0"/>
          <a:chExt cx="0" cy="0"/>
        </a:xfrm>
      </p:grpSpPr>
      <p:sp>
        <p:nvSpPr>
          <p:cNvPr id="5690" name="Google Shape;56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CA" dirty="0"/>
              <a:t>And the candidate with the smallest distance to Q is returned.</a:t>
            </a:r>
            <a:endParaRPr dirty="0"/>
          </a:p>
        </p:txBody>
      </p:sp>
      <p:sp>
        <p:nvSpPr>
          <p:cNvPr id="5691" name="Google Shape;5691;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We covered the main classes of methods that support exact similarity search for sequences. We now cover a new set of techniques that support all flavors of search: exact, ng-approximate, e-approximate and de-approximate.</a:t>
            </a:r>
            <a:endParaRPr lang="fr-FR"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93</a:t>
            </a:fld>
            <a:endParaRPr lang="en-CA"/>
          </a:p>
        </p:txBody>
      </p:sp>
    </p:spTree>
    <p:extLst>
      <p:ext uri="{BB962C8B-B14F-4D97-AF65-F5344CB8AC3E}">
        <p14:creationId xmlns:p14="http://schemas.microsoft.com/office/powerpoint/2010/main" val="24882133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These techniques extend existing data series approaches that perform exact search in particular ski-sequential and tree-based indexes.</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45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In the next coming slides, we will describe four popular distance measures: ED, NCC, DTW and LCSS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22</a:t>
            </a:fld>
            <a:endParaRPr lang="en-CA"/>
          </a:p>
        </p:txBody>
      </p:sp>
    </p:spTree>
    <p:extLst>
      <p:ext uri="{BB962C8B-B14F-4D97-AF65-F5344CB8AC3E}">
        <p14:creationId xmlns:p14="http://schemas.microsoft.com/office/powerpoint/2010/main" val="340831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Let’s look briefly at hoe these extensions work. Recall that an e-approximate neighbor is one that is guaranteed to fall in the blue donut, that is its distance to Q is smaller than or equal to (1+e) dx, dx is the distance to the exact neighbor. </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786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 (1+e) term is exploited in the comparison of the lb-distance to the </a:t>
            </a:r>
            <a:r>
              <a:rPr lang="en-CA" dirty="0" err="1"/>
              <a:t>bsf</a:t>
            </a:r>
            <a:r>
              <a:rPr lang="en-CA" dirty="0"/>
              <a:t> to be able to prune more points.</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0933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461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And recall that a d-e-approximate neighbor is one that is e-approximate with guarantee at least delta. The delta is used to find the radius of the pink ribbon. Then this radius is used as a stopping condition. When the algorithm finds a candidate inside the pink ribbon it can safely stop guaranteeing that this neighbor is e-approximate.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showed how extensions support e-approximate and d-e-approximate search for skip-sequential scans. Ng-approximate search consists of adding a parameter that informs the skip-sequential scan about the maximum number of summaries that it can process.</a:t>
            </a:r>
          </a:p>
          <a:p>
            <a:pPr marL="0" lvl="0" indent="0" algn="l" rtl="0">
              <a:spcBef>
                <a:spcPts val="0"/>
              </a:spcBef>
              <a:spcAft>
                <a:spcPts val="0"/>
              </a:spcAft>
              <a:buNone/>
            </a:pP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966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680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We follow the same ideas for indexes.</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72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 1+e factor is used to prune out more nodes</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0815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8c821da32b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And the delta is used to find the stopping condition.</a:t>
            </a:r>
          </a:p>
          <a:p>
            <a:pPr marL="0" lvl="0" indent="0" algn="l" rtl="0">
              <a:spcBef>
                <a:spcPts val="0"/>
              </a:spcBef>
              <a:spcAft>
                <a:spcPts val="0"/>
              </a:spcAft>
              <a:buNone/>
            </a:pPr>
            <a:r>
              <a:rPr lang="en-CA" dirty="0"/>
              <a:t>We showed how extensions support e-approximate and d-e-approximate search for tree-based indexes. Ng-approximate search consists of adding a parameter that informs the index about the maximum number of leaves that it can visit.</a:t>
            </a:r>
            <a:endParaRPr dirty="0"/>
          </a:p>
        </p:txBody>
      </p:sp>
      <p:sp>
        <p:nvSpPr>
          <p:cNvPr id="2811" name="Google Shape;2811;g8c821da32b_0_4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4947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 taxonomy was proposed to classify the different state-of-the-art methods according to the type of search they support and the next section will cover some of them in more detail.</a:t>
            </a:r>
            <a:endParaRPr dirty="0"/>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893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106</a:t>
            </a:fld>
            <a:endParaRPr lang="en-CA"/>
          </a:p>
        </p:txBody>
      </p:sp>
    </p:spTree>
    <p:extLst>
      <p:ext uri="{BB962C8B-B14F-4D97-AF65-F5344CB8AC3E}">
        <p14:creationId xmlns:p14="http://schemas.microsoft.com/office/powerpoint/2010/main" val="60442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And LCSS which improves upon DTW by ignoring outliers.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23</a:t>
            </a:fld>
            <a:endParaRPr lang="en-CA"/>
          </a:p>
        </p:txBody>
      </p:sp>
    </p:spTree>
    <p:extLst>
      <p:ext uri="{BB962C8B-B14F-4D97-AF65-F5344CB8AC3E}">
        <p14:creationId xmlns:p14="http://schemas.microsoft.com/office/powerpoint/2010/main" val="3592120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107</a:t>
            </a:fld>
            <a:endParaRPr lang="en-CA"/>
          </a:p>
        </p:txBody>
      </p:sp>
    </p:spTree>
    <p:extLst>
      <p:ext uri="{BB962C8B-B14F-4D97-AF65-F5344CB8AC3E}">
        <p14:creationId xmlns:p14="http://schemas.microsoft.com/office/powerpoint/2010/main" val="20529438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The symbolic time series representation Symbolic Fourier Approximation (SFA) represents each real-valued time series by a string. SFA is composed of approximation using the Fourier transform and quantization using a technique called Multiple Coefficient Binning (MCB)</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108</a:t>
            </a:fld>
            <a:endParaRPr lang="en-CA"/>
          </a:p>
        </p:txBody>
      </p:sp>
    </p:spTree>
    <p:extLst>
      <p:ext uri="{BB962C8B-B14F-4D97-AF65-F5344CB8AC3E}">
        <p14:creationId xmlns:p14="http://schemas.microsoft.com/office/powerpoint/2010/main" val="3636003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Since symbolic representations are essentially a character string, they can be used with string algorithms and data structures such prefix tries, bag-of-words, Markov models, or string-matching.</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109</a:t>
            </a:fld>
            <a:endParaRPr lang="en-CA"/>
          </a:p>
        </p:txBody>
      </p:sp>
    </p:spTree>
    <p:extLst>
      <p:ext uri="{BB962C8B-B14F-4D97-AF65-F5344CB8AC3E}">
        <p14:creationId xmlns:p14="http://schemas.microsoft.com/office/powerpoint/2010/main" val="41953157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err="1"/>
              <a:t>isax</a:t>
            </a:r>
            <a:r>
              <a:rPr lang="en-CA" dirty="0"/>
              <a:t>-based indexes use the </a:t>
            </a:r>
            <a:r>
              <a:rPr lang="en-CA" dirty="0" err="1"/>
              <a:t>isax</a:t>
            </a:r>
            <a:r>
              <a:rPr lang="en-CA" dirty="0"/>
              <a:t> summarization that we described earlier.</a:t>
            </a:r>
          </a:p>
          <a:p>
            <a:r>
              <a:rPr lang="en-CA" dirty="0"/>
              <a:t>As we mentioned, the </a:t>
            </a:r>
            <a:r>
              <a:rPr lang="en-CA" dirty="0" err="1"/>
              <a:t>isax</a:t>
            </a:r>
            <a:r>
              <a:rPr lang="en-CA" dirty="0"/>
              <a:t> summarization is bitwise, and allows us to represent different segments of the same series with a different number of bits. </a:t>
            </a:r>
          </a:p>
          <a:p>
            <a:r>
              <a:rPr lang="en-CA" dirty="0"/>
              <a:t>This is what enables a small memory footprint, a hierarchical organization of the series in the form of a tree, and fast, bitwise operations for the traversal of this tree index</a:t>
            </a:r>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110</a:t>
            </a:fld>
            <a:endParaRPr lang="en-CA"/>
          </a:p>
        </p:txBody>
      </p:sp>
    </p:spTree>
    <p:extLst>
      <p:ext uri="{BB962C8B-B14F-4D97-AF65-F5344CB8AC3E}">
        <p14:creationId xmlns:p14="http://schemas.microsoft.com/office/powerpoint/2010/main" val="4180364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Calibri" charset="0"/>
              </a:rPr>
              <a:t>This slide shows an example of an </a:t>
            </a:r>
            <a:r>
              <a:rPr lang="en-US" dirty="0" err="1">
                <a:latin typeface="Calibri" charset="0"/>
              </a:rPr>
              <a:t>isax</a:t>
            </a:r>
            <a:r>
              <a:rPr lang="en-US" dirty="0">
                <a:latin typeface="Calibri" charset="0"/>
              </a:rPr>
              <a:t> index. </a:t>
            </a:r>
          </a:p>
          <a:p>
            <a:pPr eaLnBrk="1" hangingPunct="1"/>
            <a:r>
              <a:rPr lang="en-US" dirty="0">
                <a:latin typeface="Calibri" charset="0"/>
              </a:rPr>
              <a:t>Each inner node contains the </a:t>
            </a:r>
            <a:r>
              <a:rPr lang="en-US" dirty="0" err="1">
                <a:latin typeface="Calibri" charset="0"/>
              </a:rPr>
              <a:t>isax</a:t>
            </a:r>
            <a:r>
              <a:rPr lang="en-US" dirty="0">
                <a:latin typeface="Calibri" charset="0"/>
              </a:rPr>
              <a:t> summarization of all series below that subtree. </a:t>
            </a:r>
          </a:p>
          <a:p>
            <a:pPr eaLnBrk="1" hangingPunct="1"/>
            <a:r>
              <a:rPr lang="en-US" dirty="0">
                <a:latin typeface="Calibri" charset="0"/>
              </a:rPr>
              <a:t>Leaf nodes also contain (or point to) the raw data values, so that we can remove false positives during query answering, and get exact, correct answers for similarity search.</a:t>
            </a:r>
          </a:p>
          <a:p>
            <a:pPr eaLnBrk="1" hangingPunct="1"/>
            <a:r>
              <a:rPr lang="en-US" dirty="0">
                <a:latin typeface="Calibri" charset="0"/>
              </a:rPr>
              <a:t>Leaves have a fixed capacity; once this is exceeded, we have to split a leaf in two children, by selecting one of the segments and augmenting by one the number of bits for representing this segment.</a:t>
            </a:r>
          </a:p>
          <a:p>
            <a:pPr eaLnBrk="1" hangingPunct="1"/>
            <a:r>
              <a:rPr lang="en-US" dirty="0">
                <a:latin typeface="Calibri" charset="0"/>
              </a:rPr>
              <a:t>Note also that the root of the index has more than two children: it can have up to 2^w children (if the corresponding series exist in the dataset), where w is the number of segments.</a:t>
            </a:r>
          </a:p>
          <a:p>
            <a:pPr eaLnBrk="1" hangingPunct="1"/>
            <a:r>
              <a:rPr lang="en-US" dirty="0">
                <a:latin typeface="Calibri" charset="0"/>
              </a:rPr>
              <a:t>The </a:t>
            </a:r>
            <a:r>
              <a:rPr lang="en-US" dirty="0" err="1">
                <a:latin typeface="Calibri" charset="0"/>
              </a:rPr>
              <a:t>isax</a:t>
            </a:r>
            <a:r>
              <a:rPr lang="en-US" dirty="0">
                <a:latin typeface="Calibri" charset="0"/>
              </a:rPr>
              <a:t> index is built top-down, and is a non-balanced tree.</a:t>
            </a:r>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116B67-3A68-6144-BABF-E98D72F5E8D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118910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isax2+ index is newer version of the </a:t>
            </a:r>
            <a:r>
              <a:rPr lang="en-US" dirty="0" err="1"/>
              <a:t>isax</a:t>
            </a:r>
            <a:r>
              <a:rPr lang="en-US" dirty="0"/>
              <a:t> index that supports bulk loading.</a:t>
            </a:r>
          </a:p>
          <a:p>
            <a:r>
              <a:rPr lang="en-US" dirty="0"/>
              <a:t>The main ideas are the following:</a:t>
            </a:r>
          </a:p>
          <a:p>
            <a:r>
              <a:rPr lang="en-US" dirty="0"/>
              <a:t>First, it gathers in main memory as many series from the input as possible that will end up in the same leaf, and then issues sequential disk writes to materialize the corresponding leaves.</a:t>
            </a:r>
          </a:p>
          <a:p>
            <a:r>
              <a:rPr lang="en-US" dirty="0"/>
              <a:t>Second, it handles separately the summarizations and the raw data of each series, so that operations are executed faster, using only the necessary data.</a:t>
            </a:r>
          </a:p>
          <a:p>
            <a:r>
              <a:rPr lang="en-US" dirty="0"/>
              <a:t>And third, it applies an optimistic policy, assuming that the first leaf each series gets into will never split. </a:t>
            </a:r>
          </a:p>
          <a:p>
            <a:r>
              <a:rPr lang="en-US" dirty="0"/>
              <a:t>These strategies result in isax2+ building almost an order of magnitude faster than the simple </a:t>
            </a:r>
            <a:r>
              <a:rPr lang="en-US" dirty="0" err="1"/>
              <a:t>isax</a:t>
            </a:r>
            <a:r>
              <a:rPr lang="en-US" dirty="0"/>
              <a:t> index (for large sequence collections).</a:t>
            </a:r>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112</a:t>
            </a:fld>
            <a:endParaRPr lang="en-CA"/>
          </a:p>
        </p:txBody>
      </p:sp>
    </p:spTree>
    <p:extLst>
      <p:ext uri="{BB962C8B-B14F-4D97-AF65-F5344CB8AC3E}">
        <p14:creationId xmlns:p14="http://schemas.microsoft.com/office/powerpoint/2010/main" val="11344334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Data Series index (ADS+), is an adaptive version of isax2+.</a:t>
            </a:r>
          </a:p>
          <a:p>
            <a:r>
              <a:rPr lang="en-US" dirty="0"/>
              <a:t>It represents a novel paradigm for building a data series index, by starting to answer similarity search queries before the entire index has been built, while still guaranteeing correct results.</a:t>
            </a:r>
          </a:p>
          <a:p>
            <a:r>
              <a:rPr lang="en-US" dirty="0"/>
              <a:t>This leads to a significant performance improvement (up to 7x faster) for the time we need to answer the very first query using the index.</a:t>
            </a:r>
          </a:p>
          <a:p>
            <a:r>
              <a:rPr lang="en-US" dirty="0"/>
              <a:t>The main idea is to build a high-level in-memory index using only the </a:t>
            </a:r>
            <a:r>
              <a:rPr lang="en-US" dirty="0" err="1"/>
              <a:t>isax</a:t>
            </a:r>
            <a:r>
              <a:rPr lang="en-US" dirty="0"/>
              <a:t> summarizations and very large leaf sizes, and then refine the leaves and bring in their raw data only when accessed by some query.</a:t>
            </a:r>
          </a:p>
        </p:txBody>
      </p:sp>
      <p:sp>
        <p:nvSpPr>
          <p:cNvPr id="4" name="Slide Number Placeholder 3"/>
          <p:cNvSpPr>
            <a:spLocks noGrp="1"/>
          </p:cNvSpPr>
          <p:nvPr>
            <p:ph type="sldNum" sz="quarter" idx="5"/>
          </p:nvPr>
        </p:nvSpPr>
        <p:spPr/>
        <p:txBody>
          <a:bodyPr/>
          <a:lstStyle/>
          <a:p>
            <a:fld id="{902863C5-5C9C-4FB0-9E69-8E6A5E7F1798}" type="slidenum">
              <a:rPr lang="en-CA" smtClean="0"/>
              <a:t>113</a:t>
            </a:fld>
            <a:endParaRPr lang="en-CA"/>
          </a:p>
        </p:txBody>
      </p:sp>
    </p:spTree>
    <p:extLst>
      <p:ext uri="{BB962C8B-B14F-4D97-AF65-F5344CB8AC3E}">
        <p14:creationId xmlns:p14="http://schemas.microsoft.com/office/powerpoint/2010/main" val="25931043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slide shows the ADS index when we have finished the first phase, and are ready to answer queries.</a:t>
            </a:r>
          </a:p>
          <a:p>
            <a:pPr marL="0" indent="0">
              <a:buFontTx/>
              <a:buNone/>
            </a:pPr>
            <a:r>
              <a:rPr lang="en-US" b="0" dirty="0"/>
              <a:t>The leaves are large, and point to the raw data in the original file on disk, which permits us to finish this phase quickly.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In order to answer the query fast, we further split the leaves needed by the query, until they become small enough, so that we can afford to pay the cost of reading the corresponding raw data, bringing them in the index, and materializing the leaf with the raw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approach ensures that the next time a query will need this leaf, it will already contain the raw data, and the query will execute much faster.</a:t>
            </a:r>
          </a:p>
          <a:p>
            <a:pPr marL="0" indent="0">
              <a:buFontTx/>
              <a:buNone/>
            </a:pPr>
            <a:r>
              <a:rPr lang="en-US" b="0" dirty="0"/>
              <a:t>Moreover, we do not need to spend time and effort to build parts of the index that will never be queried, and overall, we end up answering queries much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88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5378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isax2+ and ADS+, several other </a:t>
            </a:r>
            <a:r>
              <a:rPr lang="en-US" dirty="0" err="1"/>
              <a:t>isax</a:t>
            </a:r>
            <a:r>
              <a:rPr lang="en-US" dirty="0"/>
              <a:t>-based indexes were developed.</a:t>
            </a:r>
          </a:p>
          <a:p>
            <a:r>
              <a:rPr lang="en-US" dirty="0"/>
              <a:t>Coconut is the current state of the art index for limited memory devices (where the memory is significantly smaller than the dataset size), and is the first scalable data series index that is built bottom-up.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823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made possible thanks to </a:t>
            </a:r>
            <a:r>
              <a:rPr lang="en-US" dirty="0" err="1"/>
              <a:t>InvSax</a:t>
            </a:r>
            <a:r>
              <a:rPr lang="en-US" dirty="0"/>
              <a:t>, an </a:t>
            </a:r>
            <a:r>
              <a:rPr lang="en-US" dirty="0" err="1"/>
              <a:t>isax</a:t>
            </a:r>
            <a:r>
              <a:rPr lang="en-US" dirty="0"/>
              <a:t> summarization that is sortable.</a:t>
            </a:r>
          </a:p>
          <a:p>
            <a:r>
              <a:rPr lang="en-US" dirty="0"/>
              <a:t>Note that sorting sequences, or their summarizations is not straight-forward. </a:t>
            </a:r>
          </a:p>
          <a:p>
            <a:r>
              <a:rPr lang="en-US" dirty="0"/>
              <a:t>For example, two sequences may be similar in the first few points, but different in the rest.</a:t>
            </a:r>
          </a:p>
          <a:p>
            <a:r>
              <a:rPr lang="en-US" dirty="0"/>
              <a:t>This means that a sorted order should take into account all the points of the sequence, in order to place close to each other in the sorted order two sequences that have a small distance between them.</a:t>
            </a:r>
          </a:p>
          <a:p>
            <a:r>
              <a:rPr lang="en-US" dirty="0"/>
              <a:t>Coconut proposes such a solution using a space-filling curve on the embedded space of the </a:t>
            </a:r>
            <a:r>
              <a:rPr lang="en-US" dirty="0" err="1"/>
              <a:t>isax</a:t>
            </a:r>
            <a:r>
              <a:rPr lang="en-US" dirty="0"/>
              <a:t> summarizations of the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948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an index that can be built bottom-up, bulk loaded, and densely packed.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Moreover, we can use traditional single-dimensional indexes to do that, such as a B+-tree.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Coconut has also been extended to operate with LSM-trees, which are adapted to online operation. </a:t>
            </a:r>
          </a:p>
          <a:p>
            <a:r>
              <a:rPr lang="en-US" dirty="0"/>
              <a:t>Coconut-LSM is the first data series indexing solution for similarity search in streaming time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3620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allows users to efficiently index and answer similarity search queries for ad-hoc windows in the past. </a:t>
            </a:r>
          </a:p>
          <a:p>
            <a:r>
              <a:rPr lang="en-US" dirty="0"/>
              <a:t>For example, find sequences similar to this pattern that have occurred in the stream during last week, or last August.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139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ULISSE is a single index that can support variable-length similarity search queries, for a wide range of lengths, ranging from a few hundred to a few thousand of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185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ULISSE considers the different subsequences of a given sequence, and builds an envelope that represents them all.</a:t>
            </a:r>
          </a:p>
          <a:p>
            <a:r>
              <a:rPr lang="en-US" dirty="0"/>
              <a:t>Then, each node in the index stores the </a:t>
            </a:r>
            <a:r>
              <a:rPr lang="en-US" dirty="0" err="1"/>
              <a:t>isax</a:t>
            </a:r>
            <a:r>
              <a:rPr lang="en-US" dirty="0"/>
              <a:t> summarization of the envelope of all these subsequences.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0519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enables ULISSE to answer variable-length queries orders of magnitude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Geolocated time series are data series that</a:t>
            </a:r>
            <a:r>
              <a:rPr lang="en-US" baseline="0" dirty="0"/>
              <a:t> are associated with specific locations. They are encountered in numerous applications, such as geosocial networks, </a:t>
            </a:r>
            <a:r>
              <a:rPr lang="en-US" baseline="0" dirty="0" err="1"/>
              <a:t>geomarketing</a:t>
            </a:r>
            <a:r>
              <a:rPr lang="en-US" baseline="0" dirty="0"/>
              <a:t>, geotagged user posts and sensors. In this case, we are interested in efficient similarity search when considering both spatial proximity and data series similarity,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Palpanas - MDM 2022</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2305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2212970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689528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it-IT"/>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endParaRPr lang="en-US" dirty="0"/>
          </a:p>
        </p:txBody>
      </p:sp>
      <p:sp>
        <p:nvSpPr>
          <p:cNvPr id="17" name="Footer Placeholder 16"/>
          <p:cNvSpPr>
            <a:spLocks noGrp="1"/>
          </p:cNvSpPr>
          <p:nvPr>
            <p:ph type="ftr" sz="quarter" idx="11"/>
          </p:nvPr>
        </p:nvSpPr>
        <p:spPr>
          <a:xfrm>
            <a:off x="5410200" y="4205288"/>
            <a:ext cx="1295400" cy="457200"/>
          </a:xfrm>
        </p:spPr>
        <p:txBody>
          <a:bodyPr/>
          <a:lstStyle/>
          <a:p>
            <a:r>
              <a:rPr lang="en-US"/>
              <a:t>Echihabi, Palpanas - MDM 2022</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5C6C3C4-1F13-A745-94B4-FF34C1932FE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436919" y="6608618"/>
            <a:ext cx="4707082" cy="249381"/>
          </a:xfrm>
        </p:spPr>
        <p:txBody>
          <a:bodyPr/>
          <a:lstStyle>
            <a:lvl1pPr>
              <a:defRPr sz="900"/>
            </a:lvl1pPr>
          </a:lstStyle>
          <a:p>
            <a:r>
              <a:rPr lang="en-US"/>
              <a:t>Echihabi, Palpanas - MDM 2022</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Echihabi, Palpanas - MDM 2022</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Palpanas - MDM 2022</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it-IT"/>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26" name="Date Placeholder 25"/>
          <p:cNvSpPr>
            <a:spLocks noGrp="1"/>
          </p:cNvSpPr>
          <p:nvPr>
            <p:ph type="dt" sz="half" idx="10"/>
          </p:nvPr>
        </p:nvSpPr>
        <p:spPr/>
        <p:txBody>
          <a:bodyPr rtlCol="0"/>
          <a:lstStyle/>
          <a:p>
            <a:endParaRPr lang="en-US" dirty="0"/>
          </a:p>
        </p:txBody>
      </p:sp>
      <p:sp>
        <p:nvSpPr>
          <p:cNvPr id="27" name="Slide Number Placeholder 26"/>
          <p:cNvSpPr>
            <a:spLocks noGrp="1"/>
          </p:cNvSpPr>
          <p:nvPr>
            <p:ph type="sldNum" sz="quarter" idx="11"/>
          </p:nvPr>
        </p:nvSpPr>
        <p:spPr/>
        <p:txBody>
          <a:bodyPr rtlCol="0"/>
          <a:lstStyle/>
          <a:p>
            <a:fld id="{B5C6C3C4-1F13-A745-94B4-FF34C1932FEB}" type="slidenum">
              <a:rPr lang="en-US" smtClean="0"/>
              <a:pPr/>
              <a:t>‹#›</a:t>
            </a:fld>
            <a:endParaRPr lang="en-US" dirty="0"/>
          </a:p>
        </p:txBody>
      </p:sp>
      <p:sp>
        <p:nvSpPr>
          <p:cNvPr id="28" name="Footer Placeholder 27"/>
          <p:cNvSpPr>
            <a:spLocks noGrp="1"/>
          </p:cNvSpPr>
          <p:nvPr>
            <p:ph type="ftr" sz="quarter" idx="12"/>
          </p:nvPr>
        </p:nvSpPr>
        <p:spPr/>
        <p:txBody>
          <a:bodyPr rtlCol="0"/>
          <a:lstStyle/>
          <a:p>
            <a:r>
              <a:rPr lang="en-US"/>
              <a:t>Echihabi, Palpanas - MDM 2022</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it-IT"/>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endParaRPr lang="en-US" dirty="0"/>
          </a:p>
        </p:txBody>
      </p:sp>
      <p:sp>
        <p:nvSpPr>
          <p:cNvPr id="4" name="Footer Placeholder 3"/>
          <p:cNvSpPr>
            <a:spLocks noGrp="1"/>
          </p:cNvSpPr>
          <p:nvPr>
            <p:ph type="ftr" sz="quarter" idx="11"/>
          </p:nvPr>
        </p:nvSpPr>
        <p:spPr>
          <a:xfrm>
            <a:off x="5257800" y="612648"/>
            <a:ext cx="1325880" cy="457200"/>
          </a:xfrm>
        </p:spPr>
        <p:txBody>
          <a:bodyPr/>
          <a:lstStyle/>
          <a:p>
            <a:r>
              <a:rPr lang="en-US"/>
              <a:t>Echihabi, Palpanas - MDM 2022</a:t>
            </a:r>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5C6C3C4-1F13-A745-94B4-FF34C1932FEB}"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Echihabi, Palpanas - MDM 2022</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it-IT"/>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Palpanas - MDM 2022</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1643173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it-IT"/>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dirty="0"/>
              <a:t>Click </a:t>
            </a:r>
            <a:r>
              <a:rPr kumimoji="0" lang="it-IT" dirty="0" err="1"/>
              <a:t>icon</a:t>
            </a:r>
            <a:r>
              <a:rPr kumimoji="0" lang="it-IT" dirty="0"/>
              <a:t> to </a:t>
            </a:r>
            <a:r>
              <a:rPr kumimoji="0" lang="it-IT" dirty="0" err="1"/>
              <a:t>add</a:t>
            </a:r>
            <a:r>
              <a:rPr kumimoji="0" lang="it-IT" dirty="0"/>
              <a:t> </a:t>
            </a:r>
            <a:r>
              <a:rPr kumimoji="0" lang="it-IT" dirty="0" err="1"/>
              <a:t>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Palpanas - MDM 2022</a:t>
            </a:r>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it-IT"/>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lt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t>Echihabi, Palpanas - MDM 2022</a:t>
            </a:r>
          </a:p>
        </p:txBody>
      </p:sp>
      <p:sp>
        <p:nvSpPr>
          <p:cNvPr id="19" name="Slide Number Placeholder 28"/>
          <p:cNvSpPr>
            <a:spLocks noGrp="1"/>
          </p:cNvSpPr>
          <p:nvPr>
            <p:ph type="sldNum" sz="quarter" idx="12"/>
          </p:nvPr>
        </p:nvSpPr>
        <p:spPr>
          <a:xfrm>
            <a:off x="8320088" y="1588"/>
            <a:ext cx="747712" cy="365125"/>
          </a:xfrm>
        </p:spPr>
        <p:txBody>
          <a:bodyPr/>
          <a:lstStyle>
            <a:lvl1pPr>
              <a:defRPr/>
            </a:lvl1pPr>
          </a:lstStyle>
          <a:p>
            <a:pPr>
              <a:defRPr/>
            </a:pPr>
            <a:fld id="{4F9D904C-43E6-4E71-B250-B210454F9A6D}" type="slidenum">
              <a:rPr lang="en-US" altLang="en-US"/>
              <a:pPr>
                <a:defRPr/>
              </a:pPr>
              <a:t>‹#›</a:t>
            </a:fld>
            <a:endParaRPr lang="en-US" altLang="en-US"/>
          </a:p>
        </p:txBody>
      </p:sp>
    </p:spTree>
    <p:extLst>
      <p:ext uri="{BB962C8B-B14F-4D97-AF65-F5344CB8AC3E}">
        <p14:creationId xmlns:p14="http://schemas.microsoft.com/office/powerpoint/2010/main" val="43448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5C31613A-9AB8-4A88-9FCB-F71C16A9266D}" type="slidenum">
              <a:rPr lang="en-US" altLang="en-US"/>
              <a:pPr>
                <a:defRPr/>
              </a:pPr>
              <a:t>‹#›</a:t>
            </a:fld>
            <a:endParaRPr lang="en-US" altLang="en-US"/>
          </a:p>
        </p:txBody>
      </p:sp>
    </p:spTree>
    <p:extLst>
      <p:ext uri="{BB962C8B-B14F-4D97-AF65-F5344CB8AC3E}">
        <p14:creationId xmlns:p14="http://schemas.microsoft.com/office/powerpoint/2010/main" val="763784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F6F105A4-A6FC-4543-81C4-700C0190321D}" type="slidenum">
              <a:rPr lang="en-US" altLang="en-US"/>
              <a:pPr>
                <a:defRPr/>
              </a:pPr>
              <a:t>‹#›</a:t>
            </a:fld>
            <a:endParaRPr lang="en-US" altLang="en-US"/>
          </a:p>
        </p:txBody>
      </p:sp>
    </p:spTree>
    <p:extLst>
      <p:ext uri="{BB962C8B-B14F-4D97-AF65-F5344CB8AC3E}">
        <p14:creationId xmlns:p14="http://schemas.microsoft.com/office/powerpoint/2010/main" val="187488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335BBCED-F53B-45F2-A29A-4F0A25ED2AF7}" type="slidenum">
              <a:rPr lang="en-US" altLang="en-US"/>
              <a:pPr>
                <a:defRPr/>
              </a:pPr>
              <a:t>‹#›</a:t>
            </a:fld>
            <a:endParaRPr lang="en-US" altLang="en-US"/>
          </a:p>
        </p:txBody>
      </p:sp>
    </p:spTree>
    <p:extLst>
      <p:ext uri="{BB962C8B-B14F-4D97-AF65-F5344CB8AC3E}">
        <p14:creationId xmlns:p14="http://schemas.microsoft.com/office/powerpoint/2010/main" val="1319010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a:lstStyle>
            <a:lvl1pPr>
              <a:defRPr/>
            </a:lvl1pPr>
          </a:lstStyle>
          <a:p>
            <a:pPr>
              <a:defRPr/>
            </a:pPr>
            <a:endParaRPr lang="en-US" altLang="en-US"/>
          </a:p>
        </p:txBody>
      </p:sp>
      <p:sp>
        <p:nvSpPr>
          <p:cNvPr id="8" name="Slide Number Placeholder 26"/>
          <p:cNvSpPr>
            <a:spLocks noGrp="1"/>
          </p:cNvSpPr>
          <p:nvPr>
            <p:ph type="sldNum" sz="quarter" idx="11"/>
          </p:nvPr>
        </p:nvSpPr>
        <p:spPr/>
        <p:txBody>
          <a:bodyPr/>
          <a:lstStyle>
            <a:lvl1pPr>
              <a:defRPr/>
            </a:lvl1pPr>
          </a:lstStyle>
          <a:p>
            <a:pPr>
              <a:defRPr/>
            </a:pPr>
            <a:fld id="{258AB5D2-2B4B-4DBF-8C5A-983F17D7A3BF}" type="slidenum">
              <a:rPr lang="en-US" altLang="en-US"/>
              <a:pPr>
                <a:defRPr/>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r>
              <a:rPr lang="en-US"/>
              <a:t>Echihabi, Palpanas - MDM 2022</a:t>
            </a:r>
          </a:p>
        </p:txBody>
      </p:sp>
    </p:spTree>
    <p:extLst>
      <p:ext uri="{BB962C8B-B14F-4D97-AF65-F5344CB8AC3E}">
        <p14:creationId xmlns:p14="http://schemas.microsoft.com/office/powerpoint/2010/main" val="2905671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5257800" y="612775"/>
            <a:ext cx="1325563" cy="457200"/>
          </a:xfrm>
        </p:spPr>
        <p:txBody>
          <a:bodyPr/>
          <a:lstStyle>
            <a:lvl1pPr>
              <a:defRPr/>
            </a:lvl1pPr>
          </a:lstStyle>
          <a:p>
            <a:pPr>
              <a:defRPr/>
            </a:pPr>
            <a:r>
              <a:rPr lang="en-US"/>
              <a:t>Echihabi, Palpanas - MDM 2022</a:t>
            </a:r>
          </a:p>
        </p:txBody>
      </p:sp>
      <p:sp>
        <p:nvSpPr>
          <p:cNvPr id="5" name="Slide Number Placeholder 4"/>
          <p:cNvSpPr>
            <a:spLocks noGrp="1"/>
          </p:cNvSpPr>
          <p:nvPr>
            <p:ph type="sldNum" sz="quarter" idx="12"/>
          </p:nvPr>
        </p:nvSpPr>
        <p:spPr/>
        <p:txBody>
          <a:bodyPr/>
          <a:lstStyle>
            <a:lvl1pPr>
              <a:defRPr/>
            </a:lvl1pPr>
          </a:lstStyle>
          <a:p>
            <a:pPr>
              <a:defRPr/>
            </a:pPr>
            <a:fld id="{6ABE9799-533C-42CF-8969-EB7F3F631FB4}" type="slidenum">
              <a:rPr lang="en-US" altLang="en-US"/>
              <a:pPr>
                <a:defRPr/>
              </a:pPr>
              <a:t>‹#›</a:t>
            </a:fld>
            <a:endParaRPr lang="en-US" altLang="en-US"/>
          </a:p>
        </p:txBody>
      </p:sp>
    </p:spTree>
    <p:extLst>
      <p:ext uri="{BB962C8B-B14F-4D97-AF65-F5344CB8AC3E}">
        <p14:creationId xmlns:p14="http://schemas.microsoft.com/office/powerpoint/2010/main" val="1096913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4" name="Slide Number Placeholder 22"/>
          <p:cNvSpPr>
            <a:spLocks noGrp="1"/>
          </p:cNvSpPr>
          <p:nvPr>
            <p:ph type="sldNum" sz="quarter" idx="12"/>
          </p:nvPr>
        </p:nvSpPr>
        <p:spPr/>
        <p:txBody>
          <a:bodyPr/>
          <a:lstStyle>
            <a:lvl1pPr>
              <a:defRPr/>
            </a:lvl1pPr>
          </a:lstStyle>
          <a:p>
            <a:pPr>
              <a:defRPr/>
            </a:pPr>
            <a:fld id="{B174E7D5-AEB1-456A-8356-F8AB6E960117}" type="slidenum">
              <a:rPr lang="en-US" altLang="en-US"/>
              <a:pPr>
                <a:defRPr/>
              </a:pPr>
              <a:t>‹#›</a:t>
            </a:fld>
            <a:endParaRPr lang="en-US" altLang="en-US"/>
          </a:p>
        </p:txBody>
      </p:sp>
    </p:spTree>
    <p:extLst>
      <p:ext uri="{BB962C8B-B14F-4D97-AF65-F5344CB8AC3E}">
        <p14:creationId xmlns:p14="http://schemas.microsoft.com/office/powerpoint/2010/main" val="45452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568691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D0A24E69-8437-46C2-A146-F5313CCB2970}" type="slidenum">
              <a:rPr lang="en-US" altLang="en-US"/>
              <a:pPr>
                <a:defRPr/>
              </a:pPr>
              <a:t>‹#›</a:t>
            </a:fld>
            <a:endParaRPr lang="en-US" altLang="en-US"/>
          </a:p>
        </p:txBody>
      </p:sp>
    </p:spTree>
    <p:extLst>
      <p:ext uri="{BB962C8B-B14F-4D97-AF65-F5344CB8AC3E}">
        <p14:creationId xmlns:p14="http://schemas.microsoft.com/office/powerpoint/2010/main" val="680890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21C9545A-51DB-4ABA-B639-DA030AB95700}" type="slidenum">
              <a:rPr lang="en-US" altLang="en-US"/>
              <a:pPr>
                <a:defRPr/>
              </a:pPr>
              <a:t>‹#›</a:t>
            </a:fld>
            <a:endParaRPr lang="en-US" altLang="en-US"/>
          </a:p>
        </p:txBody>
      </p:sp>
    </p:spTree>
    <p:extLst>
      <p:ext uri="{BB962C8B-B14F-4D97-AF65-F5344CB8AC3E}">
        <p14:creationId xmlns:p14="http://schemas.microsoft.com/office/powerpoint/2010/main" val="624340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D2865FFC-0885-40C4-ACB1-AE06666B70D1}" type="slidenum">
              <a:rPr lang="en-US" altLang="en-US"/>
              <a:pPr>
                <a:defRPr/>
              </a:pPr>
              <a:t>‹#›</a:t>
            </a:fld>
            <a:endParaRPr lang="en-US" altLang="en-US"/>
          </a:p>
        </p:txBody>
      </p:sp>
    </p:spTree>
    <p:extLst>
      <p:ext uri="{BB962C8B-B14F-4D97-AF65-F5344CB8AC3E}">
        <p14:creationId xmlns:p14="http://schemas.microsoft.com/office/powerpoint/2010/main" val="1023803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45B62DCE-DFF5-4211-ADC2-8A6F22FF2AEA}" type="slidenum">
              <a:rPr lang="en-US" altLang="en-US"/>
              <a:pPr>
                <a:defRPr/>
              </a:pPr>
              <a:t>‹#›</a:t>
            </a:fld>
            <a:endParaRPr lang="en-US" altLang="en-US"/>
          </a:p>
        </p:txBody>
      </p:sp>
    </p:spTree>
    <p:extLst>
      <p:ext uri="{BB962C8B-B14F-4D97-AF65-F5344CB8AC3E}">
        <p14:creationId xmlns:p14="http://schemas.microsoft.com/office/powerpoint/2010/main" val="1882238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6" y="6452213"/>
            <a:ext cx="387145" cy="2308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Palpanas - MDM 2022</a:t>
            </a:r>
            <a:endParaRPr lang="en-CA" dirty="0"/>
          </a:p>
        </p:txBody>
      </p:sp>
    </p:spTree>
    <p:extLst>
      <p:ext uri="{BB962C8B-B14F-4D97-AF65-F5344CB8AC3E}">
        <p14:creationId xmlns:p14="http://schemas.microsoft.com/office/powerpoint/2010/main" val="3737703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44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113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874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Palpanas - MDM 2022</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637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Echihabi, Palpanas - MDM 2022</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55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255438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Echihabi, Palpanas - MDM 2022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117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Echihabi, Palpanas - MDM 2022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057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Palpanas - MDM 2022</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33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Palpanas - MDM 2022</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223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830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Palpanas - MDM 2022</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294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ltLang="ja-JP"/>
              <a:t>Echihabi, Palpanas - MDM 2022</a:t>
            </a: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1DB865AB-51D1-E740-A2F0-CB9ED772F4DF}" type="slidenum">
              <a:rPr lang="en-US" altLang="ja-JP"/>
              <a:pPr/>
              <a:t>‹#›</a:t>
            </a:fld>
            <a:endParaRPr lang="en-US" altLang="ja-JP"/>
          </a:p>
        </p:txBody>
      </p:sp>
    </p:spTree>
    <p:extLst>
      <p:ext uri="{BB962C8B-B14F-4D97-AF65-F5344CB8AC3E}">
        <p14:creationId xmlns:p14="http://schemas.microsoft.com/office/powerpoint/2010/main" val="3171925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ja-JP"/>
              <a:t>Echihabi, Palpanas - MDM 2022</a:t>
            </a: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A0358D2A-2F0B-4D46-924D-960902F8692C}" type="slidenum">
              <a:rPr lang="en-US" altLang="ja-JP"/>
              <a:pPr/>
              <a:t>‹#›</a:t>
            </a:fld>
            <a:endParaRPr lang="en-US" altLang="ja-JP"/>
          </a:p>
        </p:txBody>
      </p:sp>
    </p:spTree>
    <p:extLst>
      <p:ext uri="{BB962C8B-B14F-4D97-AF65-F5344CB8AC3E}">
        <p14:creationId xmlns:p14="http://schemas.microsoft.com/office/powerpoint/2010/main" val="3619216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1"/>
            <a:ext cx="2895600" cy="365125"/>
          </a:xfrm>
          <a:prstGeom prst="rect">
            <a:avLst/>
          </a:prstGeom>
        </p:spPr>
        <p:txBody>
          <a:bodyPr/>
          <a:lstStyle>
            <a:lvl1pPr>
              <a:defRPr sz="1400"/>
            </a:lvl1pPr>
          </a:lstStyle>
          <a:p>
            <a:pPr defTabSz="457200" fontAlgn="auto">
              <a:spcBef>
                <a:spcPts val="0"/>
              </a:spcBef>
              <a:spcAft>
                <a:spcPts val="0"/>
              </a:spcAft>
            </a:pPr>
            <a:r>
              <a:rPr lang="en-US">
                <a:solidFill>
                  <a:prstClr val="black"/>
                </a:solidFill>
                <a:latin typeface="Calibri"/>
                <a:cs typeface="+mn-cs"/>
              </a:rPr>
              <a:t>Echihabi, Palpanas - MDM 2022</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51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465295" y="6577055"/>
            <a:ext cx="4222376" cy="257381"/>
          </a:xfrm>
          <a:prstGeom prst="rect">
            <a:avLst/>
          </a:prstGeom>
        </p:spPr>
        <p:txBody>
          <a:bodyPr/>
          <a:lstStyle>
            <a:lvl1pPr algn="ctr">
              <a:defRPr sz="1200"/>
            </a:lvl1pPr>
          </a:lstStyle>
          <a:p>
            <a:pPr defTabSz="457200" fontAlgn="auto">
              <a:spcBef>
                <a:spcPts val="0"/>
              </a:spcBef>
              <a:spcAft>
                <a:spcPts val="0"/>
              </a:spcAft>
            </a:pPr>
            <a:r>
              <a:rPr lang="en-US">
                <a:solidFill>
                  <a:prstClr val="black"/>
                </a:solidFill>
                <a:latin typeface="Calibri"/>
                <a:cs typeface="+mn-cs"/>
              </a:rPr>
              <a:t>Echihabi, Palpanas - MDM 2022</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617617"/>
            <a:ext cx="2133600" cy="216820"/>
          </a:xfrm>
        </p:spPr>
        <p:txBody>
          <a:bodyPr/>
          <a:lstStyle/>
          <a:p>
            <a:fld id="{4569DCD8-05AC-A541-BEE1-82CF59BF52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37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Palpanas - MDM 2022</a:t>
            </a:r>
          </a:p>
        </p:txBody>
      </p:sp>
    </p:spTree>
    <p:extLst>
      <p:ext uri="{BB962C8B-B14F-4D97-AF65-F5344CB8AC3E}">
        <p14:creationId xmlns:p14="http://schemas.microsoft.com/office/powerpoint/2010/main" val="2338421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36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9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70942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8198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41571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994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02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344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Palpanas - MDM 2022</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325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t>Echihabi, Palpanas - MDM 2022</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47783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Palpanas - MDM 2022</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720901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15467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6952743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777666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t>Echihabi, Palpanas - MDM 2022</a:t>
            </a:r>
          </a:p>
        </p:txBody>
      </p:sp>
    </p:spTree>
    <p:extLst>
      <p:ext uri="{BB962C8B-B14F-4D97-AF65-F5344CB8AC3E}">
        <p14:creationId xmlns:p14="http://schemas.microsoft.com/office/powerpoint/2010/main" val="972752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t>Echihabi, Palpanas - MDM 2022</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246472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766731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608056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3393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760310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05983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a:xfrm>
            <a:off x="5786438" y="6616701"/>
            <a:ext cx="3281362" cy="266700"/>
          </a:xfrm>
        </p:spPr>
        <p:txBody>
          <a:bodyPr/>
          <a:lstStyle>
            <a:lvl1pPr>
              <a:defRPr/>
            </a:lvl1pPr>
          </a:lstStyle>
          <a:p>
            <a:pPr>
              <a:defRPr/>
            </a:pPr>
            <a:r>
              <a:rPr lang="en-US">
                <a:solidFill>
                  <a:srgbClr val="438086"/>
                </a:solidFill>
              </a:rPr>
              <a:t>Echihabi, Palpanas - MDM 2022</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428565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Palpanas - MDM 2022</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357792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861055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3910747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466676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Palpanas - MDM 2022</a:t>
            </a:r>
          </a:p>
        </p:txBody>
      </p:sp>
    </p:spTree>
    <p:extLst>
      <p:ext uri="{BB962C8B-B14F-4D97-AF65-F5344CB8AC3E}">
        <p14:creationId xmlns:p14="http://schemas.microsoft.com/office/powerpoint/2010/main" val="1262830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Palpanas - MDM 2022</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620260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1294976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338423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0440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99573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252050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39059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Palpanas - MDM 2022</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48956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Palpanas - MDM 2022</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22895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Palpanas - MDM 2022</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221356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Palpanas - MDM 2022</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829705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a:t>Echihabi, Palpanas - MDM 2022</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827278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a:t>Echihabi, Palpanas - MDM 2022</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67609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a:t>Echihabi, Palpanas - MDM 2022</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980076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Palpanas - MDM 2022</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6580343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Palpanas - MDM 2022</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4930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Palpanas - MDM 2022</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2364031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Palpanas - MDM 2022</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596633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Palpanas - MDM 2022</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27993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r>
              <a:rPr lang="en-US">
                <a:solidFill>
                  <a:srgbClr val="438086"/>
                </a:solidFill>
              </a:rPr>
              <a:t>Echihabi, Palpanas - MDM 2022</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defTabSz="914400">
              <a:defRPr/>
            </a:pPr>
            <a:fld id="{50C4E98D-7045-4952-A751-F5D41AADD046}" type="slidenum">
              <a:rPr lang="en-US"/>
              <a:pPr defTabSz="914400">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844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it-IT"/>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a:t>Click to edit Master text styles</a:t>
            </a:r>
          </a:p>
          <a:p>
            <a:pPr lvl="1" eaLnBrk="1" latinLnBrk="0" hangingPunct="1"/>
            <a:r>
              <a:rPr kumimoji="0" lang="it-IT"/>
              <a:t>Second level</a:t>
            </a:r>
          </a:p>
          <a:p>
            <a:pPr lvl="2" eaLnBrk="1" latinLnBrk="0" hangingPunct="1"/>
            <a:r>
              <a:rPr kumimoji="0" lang="it-IT"/>
              <a:t>Third level</a:t>
            </a:r>
          </a:p>
          <a:p>
            <a:pPr lvl="3" eaLnBrk="1" latinLnBrk="0" hangingPunct="1"/>
            <a:r>
              <a:rPr kumimoji="0" lang="it-IT"/>
              <a:t>Fourth level</a:t>
            </a:r>
          </a:p>
          <a:p>
            <a:pPr lvl="4" eaLnBrk="1" latinLnBrk="0" hangingPunct="1"/>
            <a:r>
              <a:rPr kumimoji="0" lang="it-IT"/>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dirty="0"/>
          </a:p>
        </p:txBody>
      </p:sp>
      <p:sp>
        <p:nvSpPr>
          <p:cNvPr id="3" name="Footer Placeholder 2"/>
          <p:cNvSpPr>
            <a:spLocks noGrp="1"/>
          </p:cNvSpPr>
          <p:nvPr>
            <p:ph type="ftr" sz="quarter" idx="3"/>
          </p:nvPr>
        </p:nvSpPr>
        <p:spPr>
          <a:xfrm>
            <a:off x="5133109" y="6608618"/>
            <a:ext cx="3980670" cy="228599"/>
          </a:xfrm>
          <a:prstGeom prst="rect">
            <a:avLst/>
          </a:prstGeom>
        </p:spPr>
        <p:txBody>
          <a:bodyPr vert="horz"/>
          <a:lstStyle>
            <a:lvl1pPr algn="r" eaLnBrk="1" latinLnBrk="0" hangingPunct="1">
              <a:defRPr kumimoji="0" sz="900">
                <a:solidFill>
                  <a:schemeClr val="accent2"/>
                </a:solidFill>
              </a:defRPr>
            </a:lvl1pPr>
          </a:lstStyle>
          <a:p>
            <a:r>
              <a:rPr lang="en-US"/>
              <a:t>Echihabi, Palpanas - MDM 2022</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5C6C3C4-1F13-A745-94B4-FF34C1932F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rgbClr val="438086"/>
                </a:solidFill>
                <a:latin typeface="Georgia" pitchFamily="18" charset="0"/>
              </a:defRPr>
            </a:lvl1pPr>
          </a:lstStyle>
          <a:p>
            <a:pPr>
              <a:defRPr/>
            </a:pPr>
            <a:endParaRPr lang="en-US" altLang="en-US"/>
          </a:p>
        </p:txBody>
      </p:sp>
      <p:sp>
        <p:nvSpPr>
          <p:cNvPr id="3" name="Footer Placeholder 2"/>
          <p:cNvSpPr>
            <a:spLocks noGrp="1"/>
          </p:cNvSpPr>
          <p:nvPr>
            <p:ph type="ftr" sz="quarter" idx="3"/>
          </p:nvPr>
        </p:nvSpPr>
        <p:spPr>
          <a:xfrm>
            <a:off x="5786438" y="6591300"/>
            <a:ext cx="3281362" cy="2667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ea typeface="MS PGothic" pitchFamily="34" charset="-128"/>
                <a:cs typeface="+mn-cs"/>
              </a:defRPr>
            </a:lvl1pPr>
          </a:lstStyle>
          <a:p>
            <a:pPr>
              <a:defRPr/>
            </a:pPr>
            <a:r>
              <a:rPr lang="en-US"/>
              <a:t>Echihabi, Palpanas - MDM 2022</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latin typeface="Georgia" pitchFamily="18" charset="0"/>
              </a:defRPr>
            </a:lvl1pPr>
          </a:lstStyle>
          <a:p>
            <a:pPr>
              <a:defRPr/>
            </a:pPr>
            <a:fld id="{60E28E71-F9FB-47C5-B060-5CEED45741D2}" type="slidenum">
              <a:rPr lang="en-US" altLang="en-US"/>
              <a:pPr>
                <a:defRPr/>
              </a:pPr>
              <a:t>‹#›</a:t>
            </a:fld>
            <a:endParaRPr lang="en-US" altLang="en-US"/>
          </a:p>
        </p:txBody>
      </p:sp>
    </p:spTree>
    <p:extLst>
      <p:ext uri="{BB962C8B-B14F-4D97-AF65-F5344CB8AC3E}">
        <p14:creationId xmlns:p14="http://schemas.microsoft.com/office/powerpoint/2010/main" val="10619854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dt="0"/>
  <p:txStyles>
    <p:title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Echihabi, Palpanas - MDM 2022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3322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4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111864540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Palpanas - MDM 2022</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31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solidFill>
                  <a:srgbClr val="438086"/>
                </a:solidFill>
              </a:rPr>
              <a:t>Echihabi, Palpanas - MDM 2022</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191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Echihabi, Palpanas - MDM 2022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2077604333"/>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60.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60.xml"/><Relationship Id="rId4" Type="http://schemas.openxmlformats.org/officeDocument/2006/relationships/image" Target="../media/image44.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1.xml"/><Relationship Id="rId1" Type="http://schemas.openxmlformats.org/officeDocument/2006/relationships/slideLayout" Target="../slideLayouts/slideLayout60.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1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60.xml"/><Relationship Id="rId6" Type="http://schemas.openxmlformats.org/officeDocument/2006/relationships/image" Target="../media/image50.emf"/><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60.xml"/><Relationship Id="rId4" Type="http://schemas.openxmlformats.org/officeDocument/2006/relationships/image" Target="../media/image54.png"/></Relationships>
</file>

<file path=ppt/slides/_rels/slide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6.xml"/><Relationship Id="rId1" Type="http://schemas.openxmlformats.org/officeDocument/2006/relationships/slideLayout" Target="../slideLayouts/slideLayout60.xml"/><Relationship Id="rId5" Type="http://schemas.openxmlformats.org/officeDocument/2006/relationships/image" Target="../media/image55.emf"/><Relationship Id="rId4" Type="http://schemas.openxmlformats.org/officeDocument/2006/relationships/image" Target="../media/image54.png"/></Relationships>
</file>

<file path=ppt/slides/_rels/slide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7.xml"/><Relationship Id="rId1" Type="http://schemas.openxmlformats.org/officeDocument/2006/relationships/slideLayout" Target="../slideLayouts/slideLayout60.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4.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0.xml"/></Relationships>
</file>

<file path=ppt/slides/_rels/slide1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9.xml"/><Relationship Id="rId1" Type="http://schemas.openxmlformats.org/officeDocument/2006/relationships/slideLayout" Target="../slideLayouts/slideLayout60.xml"/></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60.xml"/></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6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notesSlide" Target="../notesSlides/notesSlide113.xm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0.xml"/></Relationships>
</file>

<file path=ppt/slides/_rels/slide1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15.xml"/><Relationship Id="rId7" Type="http://schemas.openxmlformats.org/officeDocument/2006/relationships/image" Target="../media/image78.png"/><Relationship Id="rId2" Type="http://schemas.openxmlformats.org/officeDocument/2006/relationships/slideLayout" Target="../slideLayouts/slideLayout60.xml"/><Relationship Id="rId1" Type="http://schemas.openxmlformats.org/officeDocument/2006/relationships/tags" Target="../tags/tag4.xml"/><Relationship Id="rId6" Type="http://schemas.openxmlformats.org/officeDocument/2006/relationships/image" Target="../media/image77.pn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0.xml"/></Relationships>
</file>

<file path=ppt/slides/_rels/slide1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7.xml"/><Relationship Id="rId1" Type="http://schemas.openxmlformats.org/officeDocument/2006/relationships/slideLayout" Target="../slideLayouts/slideLayout60.xml"/><Relationship Id="rId5" Type="http://schemas.openxmlformats.org/officeDocument/2006/relationships/image" Target="../media/image84.png"/><Relationship Id="rId4" Type="http://schemas.openxmlformats.org/officeDocument/2006/relationships/image" Target="../media/image83.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9.xml"/><Relationship Id="rId1" Type="http://schemas.openxmlformats.org/officeDocument/2006/relationships/slideLayout" Target="../slideLayouts/slideLayout65.xml"/><Relationship Id="rId5" Type="http://schemas.openxmlformats.org/officeDocument/2006/relationships/chart" Target="../charts/chart3.xml"/><Relationship Id="rId4" Type="http://schemas.openxmlformats.org/officeDocument/2006/relationships/chart" Target="../charts/char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6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5.xml"/></Relationships>
</file>

<file path=ppt/slides/_rels/slide1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6.xml"/><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7.xml"/><Relationship Id="rId1" Type="http://schemas.openxmlformats.org/officeDocument/2006/relationships/slideLayout" Target="../slideLayouts/slideLayout6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6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2.xml"/><Relationship Id="rId1" Type="http://schemas.openxmlformats.org/officeDocument/2006/relationships/slideLayout" Target="../slideLayouts/slideLayout65.xml"/></Relationships>
</file>

<file path=ppt/slides/_rels/slide1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6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5.xml"/></Relationships>
</file>

<file path=ppt/slides/_rels/slide1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8.xml"/><Relationship Id="rId1" Type="http://schemas.openxmlformats.org/officeDocument/2006/relationships/slideLayout" Target="../slideLayouts/slideLayout65.xml"/></Relationships>
</file>

<file path=ppt/slides/_rels/slide1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9.xml"/><Relationship Id="rId1" Type="http://schemas.openxmlformats.org/officeDocument/2006/relationships/slideLayout" Target="../slideLayouts/slideLayout65.xml"/></Relationships>
</file>

<file path=ppt/slides/_rels/slide16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0.xml"/><Relationship Id="rId1" Type="http://schemas.openxmlformats.org/officeDocument/2006/relationships/slideLayout" Target="../slideLayouts/slideLayout6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0.xml"/></Relationships>
</file>

<file path=ppt/slides/_rels/slide1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3.xml"/><Relationship Id="rId1" Type="http://schemas.openxmlformats.org/officeDocument/2006/relationships/slideLayout" Target="../slideLayouts/slideLayout60.xml"/><Relationship Id="rId4" Type="http://schemas.openxmlformats.org/officeDocument/2006/relationships/image" Target="../media/image91.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0.xml"/></Relationships>
</file>

<file path=ppt/slides/_rels/slide1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1.xml"/><Relationship Id="rId1" Type="http://schemas.openxmlformats.org/officeDocument/2006/relationships/slideLayout" Target="../slideLayouts/slideLayout60.xml"/><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2.xml"/><Relationship Id="rId1" Type="http://schemas.openxmlformats.org/officeDocument/2006/relationships/slideLayout" Target="../slideLayouts/slideLayout60.xml"/></Relationships>
</file>

<file path=ppt/slides/_rels/slide1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3.xml"/><Relationship Id="rId1" Type="http://schemas.openxmlformats.org/officeDocument/2006/relationships/slideLayout" Target="../slideLayouts/slideLayout60.xml"/></Relationships>
</file>

<file path=ppt/slides/_rels/slide1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4.xml"/><Relationship Id="rId1" Type="http://schemas.openxmlformats.org/officeDocument/2006/relationships/slideLayout" Target="../slideLayouts/slideLayout60.xml"/></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5.xml"/><Relationship Id="rId1" Type="http://schemas.openxmlformats.org/officeDocument/2006/relationships/slideLayout" Target="../slideLayouts/slideLayout60.xml"/></Relationships>
</file>

<file path=ppt/slides/_rels/slide184.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810.png"/><Relationship Id="rId7" Type="http://schemas.openxmlformats.org/officeDocument/2006/relationships/image" Target="../media/image850.png"/><Relationship Id="rId2" Type="http://schemas.openxmlformats.org/officeDocument/2006/relationships/image" Target="../media/image98.emf"/><Relationship Id="rId1" Type="http://schemas.openxmlformats.org/officeDocument/2006/relationships/slideLayout" Target="../slideLayouts/slideLayout60.xml"/><Relationship Id="rId6" Type="http://schemas.openxmlformats.org/officeDocument/2006/relationships/image" Target="../media/image840.png"/><Relationship Id="rId5" Type="http://schemas.openxmlformats.org/officeDocument/2006/relationships/image" Target="../media/image830.png"/><Relationship Id="rId10" Type="http://schemas.openxmlformats.org/officeDocument/2006/relationships/image" Target="../media/image880.png"/><Relationship Id="rId4" Type="http://schemas.openxmlformats.org/officeDocument/2006/relationships/image" Target="../media/image820.png"/><Relationship Id="rId9" Type="http://schemas.openxmlformats.org/officeDocument/2006/relationships/image" Target="../media/image87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60.xml"/><Relationship Id="rId1" Type="http://schemas.openxmlformats.org/officeDocument/2006/relationships/tags" Target="../tags/tag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0.xml"/></Relationships>
</file>

<file path=ppt/slides/_rels/slide1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1.xml"/></Relationships>
</file>

<file path=ppt/slides/_rels/slide1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7.xml"/><Relationship Id="rId1" Type="http://schemas.openxmlformats.org/officeDocument/2006/relationships/slideLayout" Target="../slideLayouts/slideLayout76.xml"/><Relationship Id="rId4" Type="http://schemas.openxmlformats.org/officeDocument/2006/relationships/image" Target="../media/image10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8.xml"/><Relationship Id="rId1" Type="http://schemas.openxmlformats.org/officeDocument/2006/relationships/slideLayout" Target="../slideLayouts/slideLayout7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1.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6.xml"/></Relationships>
</file>

<file path=ppt/slides/_rels/slide2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6.xml"/></Relationships>
</file>

<file path=ppt/slides/_rels/slide2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6.xml"/></Relationships>
</file>

<file path=ppt/slides/_rels/slide2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6.xml"/></Relationships>
</file>

<file path=ppt/slides/_rels/slide2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6.xml"/></Relationships>
</file>

<file path=ppt/slides/_rels/slide2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0.xml"/><Relationship Id="rId1" Type="http://schemas.openxmlformats.org/officeDocument/2006/relationships/slideLayout" Target="../slideLayouts/slideLayout76.xml"/><Relationship Id="rId4" Type="http://schemas.openxmlformats.org/officeDocument/2006/relationships/image" Target="../media/image109.png"/></Relationships>
</file>

<file path=ppt/slides/_rels/slide2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6.xml"/><Relationship Id="rId4" Type="http://schemas.openxmlformats.org/officeDocument/2006/relationships/image" Target="../media/image110.png"/></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6.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6.xml"/><Relationship Id="rId4" Type="http://schemas.openxmlformats.org/officeDocument/2006/relationships/image" Target="../media/image108.png"/></Relationships>
</file>

<file path=ppt/slides/_rels/slide2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6.xml"/><Relationship Id="rId4" Type="http://schemas.openxmlformats.org/officeDocument/2006/relationships/image" Target="../media/image108.png"/></Relationships>
</file>

<file path=ppt/slides/_rels/slide2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76.xml"/><Relationship Id="rId4" Type="http://schemas.openxmlformats.org/officeDocument/2006/relationships/image" Target="../media/image108.png"/></Relationships>
</file>

<file path=ppt/slides/_rels/slide2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6.png"/><Relationship Id="rId1" Type="http://schemas.openxmlformats.org/officeDocument/2006/relationships/slideLayout" Target="../slideLayouts/slideLayout76.xml"/><Relationship Id="rId4" Type="http://schemas.openxmlformats.org/officeDocument/2006/relationships/image" Target="../media/image108.png"/></Relationships>
</file>

<file path=ppt/slides/_rels/slide2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6.png"/><Relationship Id="rId1" Type="http://schemas.openxmlformats.org/officeDocument/2006/relationships/slideLayout" Target="../slideLayouts/slideLayout76.xml"/><Relationship Id="rId5" Type="http://schemas.openxmlformats.org/officeDocument/2006/relationships/image" Target="../media/image117.png"/><Relationship Id="rId4" Type="http://schemas.openxmlformats.org/officeDocument/2006/relationships/image" Target="../media/image108.png"/></Relationships>
</file>

<file path=ppt/slides/_rels/slide2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76.xml"/><Relationship Id="rId4" Type="http://schemas.openxmlformats.org/officeDocument/2006/relationships/image" Target="../media/image118.png"/></Relationships>
</file>

<file path=ppt/slides/_rels/slide2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6.xml"/></Relationships>
</file>

<file path=ppt/slides/_rels/slide2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9.png"/><Relationship Id="rId1" Type="http://schemas.openxmlformats.org/officeDocument/2006/relationships/slideLayout" Target="../slideLayouts/slideLayout7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1.xml"/><Relationship Id="rId1" Type="http://schemas.openxmlformats.org/officeDocument/2006/relationships/slideLayout" Target="../slideLayouts/slideLayout76.xml"/><Relationship Id="rId4" Type="http://schemas.openxmlformats.org/officeDocument/2006/relationships/image" Target="../media/image104.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2.xml"/><Relationship Id="rId1" Type="http://schemas.openxmlformats.org/officeDocument/2006/relationships/slideLayout" Target="../slideLayouts/slideLayout60.xml"/></Relationships>
</file>

<file path=ppt/slides/_rels/slide2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3.xml"/><Relationship Id="rId1" Type="http://schemas.openxmlformats.org/officeDocument/2006/relationships/slideLayout" Target="../slideLayouts/slideLayout60.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0.xml"/></Relationships>
</file>

<file path=ppt/slides/_rels/slide233.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1500.png"/><Relationship Id="rId3" Type="http://schemas.openxmlformats.org/officeDocument/2006/relationships/image" Target="../media/image2200.png"/><Relationship Id="rId12" Type="http://schemas.openxmlformats.org/officeDocument/2006/relationships/image" Target="../media/image1400.png"/><Relationship Id="rId2" Type="http://schemas.openxmlformats.org/officeDocument/2006/relationships/notesSlide" Target="../notesSlides/notesSlide165.xml"/><Relationship Id="rId1" Type="http://schemas.openxmlformats.org/officeDocument/2006/relationships/slideLayout" Target="../slideLayouts/slideLayout60.xml"/><Relationship Id="rId11" Type="http://schemas.openxmlformats.org/officeDocument/2006/relationships/image" Target="../media/image1300.png"/><Relationship Id="rId10" Type="http://schemas.openxmlformats.org/officeDocument/2006/relationships/image" Target="../media/image1200.png"/><Relationship Id="rId9" Type="http://schemas.openxmlformats.org/officeDocument/2006/relationships/image" Target="../media/image1100.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0.xml"/><Relationship Id="rId6" Type="http://schemas.openxmlformats.org/officeDocument/2006/relationships/image" Target="../media/image8000.png"/><Relationship Id="rId15" Type="http://schemas.openxmlformats.org/officeDocument/2006/relationships/image" Target="../media/image501.png"/><Relationship Id="rId5" Type="http://schemas.openxmlformats.org/officeDocument/2006/relationships/image" Target="../media/image700.png"/><Relationship Id="rId14" Type="http://schemas.openxmlformats.org/officeDocument/2006/relationships/image" Target="../media/image230.png"/><Relationship Id="rId4" Type="http://schemas.openxmlformats.org/officeDocument/2006/relationships/image" Target="../media/image6000.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0.xml"/></Relationships>
</file>

<file path=ppt/slides/_rels/slide2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8.xml"/><Relationship Id="rId1" Type="http://schemas.openxmlformats.org/officeDocument/2006/relationships/slideLayout" Target="../slideLayouts/slideLayout60.xml"/><Relationship Id="rId4" Type="http://schemas.openxmlformats.org/officeDocument/2006/relationships/image" Target="../media/image124.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0.xml"/></Relationships>
</file>

<file path=ppt/slides/_rels/slide238.xml.rels><?xml version="1.0" encoding="UTF-8" standalone="yes"?>
<Relationships xmlns="http://schemas.openxmlformats.org/package/2006/relationships"><Relationship Id="rId3" Type="http://schemas.openxmlformats.org/officeDocument/2006/relationships/hyperlink" Target="https://www.cs.purdue.edu/homes/aref/learned-indexes-tutorial.html" TargetMode="External"/><Relationship Id="rId2" Type="http://schemas.openxmlformats.org/officeDocument/2006/relationships/notesSlide" Target="../notesSlides/notesSlide170.xml"/><Relationship Id="rId1" Type="http://schemas.openxmlformats.org/officeDocument/2006/relationships/slideLayout" Target="../slideLayouts/slideLayout60.xml"/></Relationships>
</file>

<file path=ppt/slides/_rels/slide2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1.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173.xml"/><Relationship Id="rId1" Type="http://schemas.openxmlformats.org/officeDocument/2006/relationships/slideLayout" Target="../slideLayouts/slideLayout60.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0.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0.xml"/></Relationships>
</file>

<file path=ppt/slides/_rels/slide2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6.xml"/><Relationship Id="rId1" Type="http://schemas.openxmlformats.org/officeDocument/2006/relationships/slideLayout" Target="../slideLayouts/slideLayout60.xml"/><Relationship Id="rId4" Type="http://schemas.openxmlformats.org/officeDocument/2006/relationships/image" Target="../media/image132.png"/></Relationships>
</file>

<file path=ppt/slides/_rels/slide2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7.xml"/><Relationship Id="rId1" Type="http://schemas.openxmlformats.org/officeDocument/2006/relationships/slideLayout" Target="../slideLayouts/slideLayout60.xml"/></Relationships>
</file>

<file path=ppt/slides/_rels/slide2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8.xml"/><Relationship Id="rId1" Type="http://schemas.openxmlformats.org/officeDocument/2006/relationships/slideLayout" Target="../slideLayouts/slideLayout60.xml"/><Relationship Id="rId4" Type="http://schemas.openxmlformats.org/officeDocument/2006/relationships/image" Target="../media/image134.png"/></Relationships>
</file>

<file path=ppt/slides/_rels/slide2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9.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0.xml"/></Relationships>
</file>

<file path=ppt/slides/_rels/slide2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1.xml"/><Relationship Id="rId1" Type="http://schemas.openxmlformats.org/officeDocument/2006/relationships/slideLayout" Target="../slideLayouts/slideLayout60.xml"/></Relationships>
</file>

<file path=ppt/slides/_rels/slide2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2.xml"/><Relationship Id="rId1" Type="http://schemas.openxmlformats.org/officeDocument/2006/relationships/slideLayout" Target="../slideLayouts/slideLayout60.xml"/></Relationships>
</file>

<file path=ppt/slides/_rels/slide25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83.xml"/><Relationship Id="rId1" Type="http://schemas.openxmlformats.org/officeDocument/2006/relationships/slideLayout" Target="../slideLayouts/slideLayout6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54.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60.xml"/><Relationship Id="rId5" Type="http://schemas.openxmlformats.org/officeDocument/2006/relationships/image" Target="../media/image146.emf"/><Relationship Id="rId4" Type="http://schemas.openxmlformats.org/officeDocument/2006/relationships/image" Target="../media/image145.emf"/></Relationships>
</file>

<file path=ppt/slides/_rels/slide255.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image" Target="../media/image144.emf"/><Relationship Id="rId7" Type="http://schemas.openxmlformats.org/officeDocument/2006/relationships/image" Target="../media/image149.emf"/><Relationship Id="rId2" Type="http://schemas.openxmlformats.org/officeDocument/2006/relationships/image" Target="../media/image143.emf"/><Relationship Id="rId1" Type="http://schemas.openxmlformats.org/officeDocument/2006/relationships/slideLayout" Target="../slideLayouts/slideLayout60.xml"/><Relationship Id="rId6" Type="http://schemas.openxmlformats.org/officeDocument/2006/relationships/image" Target="../media/image148.emf"/><Relationship Id="rId5" Type="http://schemas.openxmlformats.org/officeDocument/2006/relationships/image" Target="../media/image147.emf"/><Relationship Id="rId10" Type="http://schemas.openxmlformats.org/officeDocument/2006/relationships/image" Target="../media/image152.emf"/><Relationship Id="rId4" Type="http://schemas.openxmlformats.org/officeDocument/2006/relationships/image" Target="../media/image145.emf"/><Relationship Id="rId9" Type="http://schemas.openxmlformats.org/officeDocument/2006/relationships/image" Target="../media/image151.emf"/></Relationships>
</file>

<file path=ppt/slides/_rels/slide25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microsoft.com/office/2007/relationships/hdphoto" Target="../media/hdphoto4.wdp"/><Relationship Id="rId2" Type="http://schemas.openxmlformats.org/officeDocument/2006/relationships/notesSlide" Target="../notesSlides/notesSlide184.xml"/><Relationship Id="rId1" Type="http://schemas.openxmlformats.org/officeDocument/2006/relationships/slideLayout" Target="../slideLayouts/slideLayout60.xml"/><Relationship Id="rId6" Type="http://schemas.openxmlformats.org/officeDocument/2006/relationships/image" Target="../media/image155.png"/><Relationship Id="rId11" Type="http://schemas.openxmlformats.org/officeDocument/2006/relationships/image" Target="../media/image158.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54.png"/><Relationship Id="rId9" Type="http://schemas.openxmlformats.org/officeDocument/2006/relationships/image" Target="../media/image157.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18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60.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60.xml"/></Relationships>
</file>

<file path=ppt/slides/_rels/slide2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6.xml"/><Relationship Id="rId1" Type="http://schemas.openxmlformats.org/officeDocument/2006/relationships/slideLayout" Target="../slideLayouts/slideLayout60.xml"/><Relationship Id="rId5" Type="http://schemas.openxmlformats.org/officeDocument/2006/relationships/image" Target="../media/image162.png"/><Relationship Id="rId4" Type="http://schemas.openxmlformats.org/officeDocument/2006/relationships/image" Target="../media/image161.png"/></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8.xml"/><Relationship Id="rId1" Type="http://schemas.openxmlformats.org/officeDocument/2006/relationships/slideLayout" Target="../slideLayouts/slideLayout60.xml"/></Relationships>
</file>

<file path=ppt/slides/_rels/slide2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9.xml"/><Relationship Id="rId1" Type="http://schemas.openxmlformats.org/officeDocument/2006/relationships/slideLayout" Target="../slideLayouts/slideLayout60.xml"/><Relationship Id="rId4" Type="http://schemas.openxmlformats.org/officeDocument/2006/relationships/image" Target="../media/image164.png"/></Relationships>
</file>

<file path=ppt/slides/_rels/slide2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0.xml"/><Relationship Id="rId1" Type="http://schemas.openxmlformats.org/officeDocument/2006/relationships/slideLayout" Target="../slideLayouts/slideLayout60.xml"/></Relationships>
</file>

<file path=ppt/slides/_rels/slide2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1.xml"/><Relationship Id="rId1" Type="http://schemas.openxmlformats.org/officeDocument/2006/relationships/slideLayout" Target="../slideLayouts/slideLayout60.xml"/></Relationships>
</file>

<file path=ppt/slides/_rels/slide2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2.xml"/><Relationship Id="rId1" Type="http://schemas.openxmlformats.org/officeDocument/2006/relationships/slideLayout" Target="../slideLayouts/slideLayout60.xml"/></Relationships>
</file>

<file path=ppt/slides/_rels/slide2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3.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4.xml"/><Relationship Id="rId1" Type="http://schemas.openxmlformats.org/officeDocument/2006/relationships/slideLayout" Target="../slideLayouts/slideLayout60.xml"/></Relationships>
</file>

<file path=ppt/slides/_rels/slide2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5.xml"/><Relationship Id="rId1" Type="http://schemas.openxmlformats.org/officeDocument/2006/relationships/slideLayout" Target="../slideLayouts/slideLayout60.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0.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0.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0.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0.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hyperlink" Target="https://dblp.org/pid/p/NeoklisPolyzotis.html" TargetMode="Externa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hyperlink" Target="https://dblp.org/db/conf/gis/gis2020.html#Al-MamunWA20" TargetMode="External"/><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8" Type="http://schemas.openxmlformats.org/officeDocument/2006/relationships/hyperlink" Target="https://iotdb.apache.org/" TargetMode="External"/><Relationship Id="rId3" Type="http://schemas.openxmlformats.org/officeDocument/2006/relationships/hyperlink" Target="https://www.timescale.com/" TargetMode="External"/><Relationship Id="rId7" Type="http://schemas.openxmlformats.org/officeDocument/2006/relationships/hyperlink" Target="https://crate.io/" TargetMode="External"/><Relationship Id="rId12" Type="http://schemas.openxmlformats.org/officeDocument/2006/relationships/hyperlink" Target="http://nestordb.com/" TargetMode="External"/><Relationship Id="rId2" Type="http://schemas.openxmlformats.org/officeDocument/2006/relationships/hyperlink" Target="https://www.influxdata.com/" TargetMode="External"/><Relationship Id="rId1" Type="http://schemas.openxmlformats.org/officeDocument/2006/relationships/slideLayout" Target="../slideLayouts/slideLayout13.xml"/><Relationship Id="rId6" Type="http://schemas.openxmlformats.org/officeDocument/2006/relationships/hyperlink" Target="https://prometheus.io/" TargetMode="External"/><Relationship Id="rId11" Type="http://schemas.openxmlformats.org/officeDocument/2006/relationships/hyperlink" Target="https://aws.amazon.com/timestream/" TargetMode="External"/><Relationship Id="rId5" Type="http://schemas.openxmlformats.org/officeDocument/2006/relationships/hyperlink" Target="https://druid.apache.org/" TargetMode="External"/><Relationship Id="rId10" Type="http://schemas.openxmlformats.org/officeDocument/2006/relationships/hyperlink" Target="https://www.quasardb.net/" TargetMode="External"/><Relationship Id="rId4" Type="http://schemas.openxmlformats.org/officeDocument/2006/relationships/hyperlink" Target="https://github.com/facebookarchive/beringei" TargetMode="External"/><Relationship Id="rId9" Type="http://schemas.openxmlformats.org/officeDocument/2006/relationships/hyperlink" Target="http://opentsdb.ne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9.xml"/><Relationship Id="rId5" Type="http://schemas.microsoft.com/office/2007/relationships/hdphoto" Target="../media/hdphoto2.wdp"/><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9.xml"/><Relationship Id="rId5" Type="http://schemas.microsoft.com/office/2007/relationships/hdphoto" Target="../media/hdphoto2.wdp"/><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ags" Target="../tags/tag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0.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5.jpg"/></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29.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1;p14"/>
          <p:cNvSpPr txBox="1">
            <a:spLocks/>
          </p:cNvSpPr>
          <p:nvPr/>
        </p:nvSpPr>
        <p:spPr>
          <a:xfrm>
            <a:off x="-25167" y="3201410"/>
            <a:ext cx="9144000" cy="6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rgbClr val="595959"/>
              </a:buClr>
              <a:defRPr/>
            </a:pPr>
            <a:r>
              <a:rPr lang="en-CA" sz="2000" b="1" kern="0" dirty="0">
                <a:solidFill>
                  <a:schemeClr val="tx2"/>
                </a:solidFill>
                <a:latin typeface="Century Gothic"/>
                <a:ea typeface="Century Gothic"/>
                <a:cs typeface="Century Gothic"/>
                <a:sym typeface="Century Gothic"/>
              </a:rPr>
              <a:t>    Karima </a:t>
            </a:r>
            <a:r>
              <a:rPr lang="en-CA" sz="2000" b="1" kern="0" dirty="0" err="1">
                <a:solidFill>
                  <a:schemeClr val="tx2"/>
                </a:solidFill>
                <a:latin typeface="Century Gothic"/>
                <a:ea typeface="Century Gothic"/>
                <a:cs typeface="Century Gothic"/>
                <a:sym typeface="Century Gothic"/>
              </a:rPr>
              <a:t>Echihabi</a:t>
            </a:r>
            <a:r>
              <a:rPr lang="en-CA" sz="2000" b="1" kern="0" dirty="0">
                <a:solidFill>
                  <a:schemeClr val="tx2"/>
                </a:solidFill>
                <a:latin typeface="Century Gothic"/>
                <a:ea typeface="Century Gothic"/>
                <a:cs typeface="Century Gothic"/>
                <a:sym typeface="Century Gothic"/>
              </a:rPr>
              <a:t>                    Themis </a:t>
            </a:r>
            <a:r>
              <a:rPr lang="en-CA" sz="2000" b="1" kern="0" dirty="0" err="1">
                <a:solidFill>
                  <a:schemeClr val="tx2"/>
                </a:solidFill>
                <a:latin typeface="Century Gothic"/>
                <a:ea typeface="Century Gothic"/>
                <a:cs typeface="Century Gothic"/>
                <a:sym typeface="Century Gothic"/>
              </a:rPr>
              <a:t>Palpanas</a:t>
            </a:r>
            <a:endParaRPr lang="en-CA" sz="2000" kern="0" dirty="0">
              <a:solidFill>
                <a:schemeClr val="tx2"/>
              </a:solidFill>
            </a:endParaRPr>
          </a:p>
        </p:txBody>
      </p:sp>
      <p:sp>
        <p:nvSpPr>
          <p:cNvPr id="16" name="TextBox 15">
            <a:extLst>
              <a:ext uri="{FF2B5EF4-FFF2-40B4-BE49-F238E27FC236}">
                <a16:creationId xmlns:a16="http://schemas.microsoft.com/office/drawing/2014/main" id="{42888388-F6CA-4BC5-918B-1C7DB7ECCB0E}"/>
              </a:ext>
            </a:extLst>
          </p:cNvPr>
          <p:cNvSpPr txBox="1"/>
          <p:nvPr/>
        </p:nvSpPr>
        <p:spPr>
          <a:xfrm>
            <a:off x="-25167" y="3964401"/>
            <a:ext cx="9144000" cy="615553"/>
          </a:xfrm>
          <a:prstGeom prst="rect">
            <a:avLst/>
          </a:prstGeom>
          <a:noFill/>
        </p:spPr>
        <p:txBody>
          <a:bodyPr wrap="square" lIns="91440" tIns="45720" rIns="91440" bIns="45720" rtlCol="0" anchor="t">
            <a:spAutoFit/>
          </a:bodyPr>
          <a:lstStyle/>
          <a:p>
            <a:pPr indent="457189" algn="ctr"/>
            <a:r>
              <a:rPr lang="fr-FR" sz="1600" b="1" i="1" kern="0" dirty="0">
                <a:solidFill>
                  <a:srgbClr val="666666"/>
                </a:solidFill>
                <a:latin typeface="Century Gothic"/>
                <a:ea typeface="Century Gothic"/>
                <a:cs typeface="Century Gothic"/>
                <a:sym typeface="Century Gothic"/>
              </a:rPr>
              <a:t>Mohammed VI                               Université Paris Cité &amp;</a:t>
            </a:r>
            <a:r>
              <a:rPr lang="en-US" dirty="0">
                <a:solidFill>
                  <a:srgbClr val="000000"/>
                </a:solidFill>
                <a:latin typeface="Arial"/>
                <a:ea typeface="Century Gothic"/>
                <a:cs typeface="Arial"/>
                <a:sym typeface="Century Gothic"/>
              </a:rPr>
              <a:t>  </a:t>
            </a:r>
          </a:p>
          <a:p>
            <a:pPr indent="457189" algn="ct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Polytechnic</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French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Institute (IUF)</a:t>
            </a:r>
          </a:p>
        </p:txBody>
      </p:sp>
      <p:pic>
        <p:nvPicPr>
          <p:cNvPr id="4" name="Picture 5" descr="Logo, company name&#10;&#10;Description automatically generated">
            <a:extLst>
              <a:ext uri="{FF2B5EF4-FFF2-40B4-BE49-F238E27FC236}">
                <a16:creationId xmlns:a16="http://schemas.microsoft.com/office/drawing/2014/main" id="{98121243-E975-4E65-B67B-D2179C905669}"/>
              </a:ext>
            </a:extLst>
          </p:cNvPr>
          <p:cNvPicPr>
            <a:picLocks noChangeAspect="1"/>
          </p:cNvPicPr>
          <p:nvPr/>
        </p:nvPicPr>
        <p:blipFill rotWithShape="1">
          <a:blip r:embed="rId3"/>
          <a:srcRect l="5369" t="10811" r="671" b="9416"/>
          <a:stretch/>
        </p:blipFill>
        <p:spPr>
          <a:xfrm>
            <a:off x="2411044" y="4608387"/>
            <a:ext cx="1064696" cy="893119"/>
          </a:xfrm>
          <a:prstGeom prst="rect">
            <a:avLst/>
          </a:prstGeom>
        </p:spPr>
      </p:pic>
      <p:sp>
        <p:nvSpPr>
          <p:cNvPr id="3" name="Google Shape;60;p14">
            <a:extLst>
              <a:ext uri="{FF2B5EF4-FFF2-40B4-BE49-F238E27FC236}">
                <a16:creationId xmlns:a16="http://schemas.microsoft.com/office/drawing/2014/main" id="{D50F7CC0-D9C6-40E1-839F-82397FA4ED94}"/>
              </a:ext>
            </a:extLst>
          </p:cNvPr>
          <p:cNvSpPr txBox="1">
            <a:spLocks/>
          </p:cNvSpPr>
          <p:nvPr/>
        </p:nvSpPr>
        <p:spPr>
          <a:xfrm>
            <a:off x="1" y="435429"/>
            <a:ext cx="9144000" cy="1987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defRPr/>
            </a:pPr>
            <a:r>
              <a:rPr lang="en-US" sz="4400" b="1" kern="0" dirty="0">
                <a:solidFill>
                  <a:srgbClr val="A40000"/>
                </a:solidFill>
                <a:latin typeface="Arial" panose="020B0604020202020204" pitchFamily="34" charset="0"/>
                <a:ea typeface="Century Gothic"/>
                <a:cs typeface="Arial" panose="020B0604020202020204" pitchFamily="34" charset="0"/>
                <a:sym typeface="Century Gothic"/>
              </a:rPr>
              <a:t>Scalable Analytics on </a:t>
            </a:r>
          </a:p>
          <a:p>
            <a:pPr>
              <a:buClr>
                <a:srgbClr val="000000"/>
              </a:buClr>
              <a:defRPr/>
            </a:pPr>
            <a:r>
              <a:rPr lang="en-US" sz="4400" b="1" kern="0" dirty="0">
                <a:solidFill>
                  <a:srgbClr val="A40000"/>
                </a:solidFill>
                <a:latin typeface="Arial" panose="020B0604020202020204" pitchFamily="34" charset="0"/>
                <a:ea typeface="Century Gothic"/>
                <a:cs typeface="Arial" panose="020B0604020202020204" pitchFamily="34" charset="0"/>
                <a:sym typeface="Century Gothic"/>
              </a:rPr>
              <a:t>Large Sequence Collections</a:t>
            </a:r>
            <a:endParaRPr lang="en-US" sz="6600" b="1" kern="0" dirty="0">
              <a:solidFill>
                <a:srgbClr val="A40000"/>
              </a:solidFill>
              <a:latin typeface="Arial" panose="020B0604020202020204" pitchFamily="34" charset="0"/>
              <a:ea typeface="Century Gothic"/>
              <a:cs typeface="Arial" panose="020B0604020202020204" pitchFamily="34" charset="0"/>
              <a:sym typeface="Century Gothic"/>
            </a:endParaRPr>
          </a:p>
        </p:txBody>
      </p:sp>
      <p:sp>
        <p:nvSpPr>
          <p:cNvPr id="14" name="TextBox 1">
            <a:extLst>
              <a:ext uri="{FF2B5EF4-FFF2-40B4-BE49-F238E27FC236}">
                <a16:creationId xmlns:a16="http://schemas.microsoft.com/office/drawing/2014/main" id="{883AE289-1571-4CF6-B783-3BE477EBAF4C}"/>
              </a:ext>
            </a:extLst>
          </p:cNvPr>
          <p:cNvSpPr txBox="1"/>
          <p:nvPr/>
        </p:nvSpPr>
        <p:spPr>
          <a:xfrm>
            <a:off x="2906298" y="6435404"/>
            <a:ext cx="6123963" cy="307777"/>
          </a:xfrm>
          <a:prstGeom prst="rect">
            <a:avLst/>
          </a:prstGeom>
          <a:noFill/>
        </p:spPr>
        <p:txBody>
          <a:bodyPr wrap="square" rtlCol="0">
            <a:spAutoFit/>
          </a:bodyPr>
          <a:lstStyle/>
          <a:p>
            <a:pPr algn="ctr"/>
            <a:r>
              <a:rPr lang="en-US" sz="1400" dirty="0"/>
              <a:t>International Conference on Mobile Data Management (MDM), June 2022</a:t>
            </a:r>
          </a:p>
        </p:txBody>
      </p:sp>
      <p:pic>
        <p:nvPicPr>
          <p:cNvPr id="15" name="Picture 11" descr="A picture containing clock&#10;&#10;Description automatically generated">
            <a:extLst>
              <a:ext uri="{FF2B5EF4-FFF2-40B4-BE49-F238E27FC236}">
                <a16:creationId xmlns:a16="http://schemas.microsoft.com/office/drawing/2014/main" id="{DCDB1F12-0F43-454B-847C-D579643C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3900" y="4530032"/>
            <a:ext cx="1269261" cy="896924"/>
          </a:xfrm>
          <a:prstGeom prst="rect">
            <a:avLst/>
          </a:prstGeom>
        </p:spPr>
      </p:pic>
      <p:pic>
        <p:nvPicPr>
          <p:cNvPr id="17" name="Google Shape;66;p14">
            <a:extLst>
              <a:ext uri="{FF2B5EF4-FFF2-40B4-BE49-F238E27FC236}">
                <a16:creationId xmlns:a16="http://schemas.microsoft.com/office/drawing/2014/main" id="{4E075D01-35B6-4E98-B07C-9F2603DD6D7A}"/>
              </a:ext>
            </a:extLst>
          </p:cNvPr>
          <p:cNvPicPr preferRelativeResize="0"/>
          <p:nvPr/>
        </p:nvPicPr>
        <p:blipFill>
          <a:blip r:embed="rId5">
            <a:alphaModFix/>
          </a:blip>
          <a:stretch>
            <a:fillRect/>
          </a:stretch>
        </p:blipFill>
        <p:spPr>
          <a:xfrm>
            <a:off x="142589" y="6079612"/>
            <a:ext cx="1117377" cy="881035"/>
          </a:xfrm>
          <a:prstGeom prst="rect">
            <a:avLst/>
          </a:prstGeom>
          <a:noFill/>
          <a:ln>
            <a:noFill/>
          </a:ln>
        </p:spPr>
      </p:pic>
      <p:pic>
        <p:nvPicPr>
          <p:cNvPr id="22" name="Picture 2" descr="C:\Users\a\Desktop\diNo-4white.png">
            <a:extLst>
              <a:ext uri="{FF2B5EF4-FFF2-40B4-BE49-F238E27FC236}">
                <a16:creationId xmlns:a16="http://schemas.microsoft.com/office/drawing/2014/main" id="{AB2A7202-4C7B-40B5-85F5-578AA24939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4414" y="6205928"/>
            <a:ext cx="1072759" cy="4545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EB07186A-727B-BD2C-A58D-EDEFBE92068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45201" y="4685272"/>
            <a:ext cx="1469073" cy="559961"/>
          </a:xfrm>
          <a:prstGeom prst="rect">
            <a:avLst/>
          </a:prstGeom>
        </p:spPr>
      </p:pic>
    </p:spTree>
    <p:extLst>
      <p:ext uri="{BB962C8B-B14F-4D97-AF65-F5344CB8AC3E}">
        <p14:creationId xmlns:p14="http://schemas.microsoft.com/office/powerpoint/2010/main" val="167193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Analysis Tasks</a:t>
            </a:r>
          </a:p>
        </p:txBody>
      </p:sp>
      <p:sp>
        <p:nvSpPr>
          <p:cNvPr id="56323" name="Content Placeholder 2"/>
          <p:cNvSpPr>
            <a:spLocks noGrp="1"/>
          </p:cNvSpPr>
          <p:nvPr>
            <p:ph idx="1"/>
          </p:nvPr>
        </p:nvSpPr>
        <p:spPr/>
        <p:txBody>
          <a:bodyPr>
            <a:normAutofit/>
          </a:bodyPr>
          <a:lstStyle/>
          <a:p>
            <a:pPr eaLnBrk="1" hangingPunct="1"/>
            <a:endParaRPr lang="en-US" altLang="en-US" sz="2400" dirty="0"/>
          </a:p>
          <a:p>
            <a:pPr eaLnBrk="1" hangingPunct="1"/>
            <a:r>
              <a:rPr lang="en-US" altLang="en-US" sz="2400" dirty="0"/>
              <a:t>analyze evolution of values across x-dimension</a:t>
            </a:r>
          </a:p>
          <a:p>
            <a:pPr eaLnBrk="1" hangingPunct="1"/>
            <a:r>
              <a:rPr lang="en-US" altLang="en-US" sz="2400" dirty="0"/>
              <a:t>identify trends</a:t>
            </a:r>
          </a:p>
          <a:p>
            <a:pPr eaLnBrk="1" hangingPunct="1"/>
            <a:endParaRPr lang="en-US" altLang="en-US" sz="2400" dirty="0"/>
          </a:p>
          <a:p>
            <a:pPr eaLnBrk="1" hangingPunct="1"/>
            <a:r>
              <a:rPr lang="en-US" altLang="en-US" sz="2400" dirty="0"/>
              <a:t>treat data series as a first class citizen</a:t>
            </a:r>
          </a:p>
          <a:p>
            <a:pPr lvl="1"/>
            <a:r>
              <a:rPr lang="en-US" altLang="en-US" sz="2400" dirty="0"/>
              <a:t>analyze each data series as a single object</a:t>
            </a:r>
          </a:p>
          <a:p>
            <a:pPr lvl="1"/>
            <a:r>
              <a:rPr lang="en-US" altLang="en-US" sz="2400" dirty="0"/>
              <a:t>process all n-dimensions  at once</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10</a:t>
            </a:fld>
            <a:endParaRPr lang="en-US">
              <a:solidFill>
                <a:srgbClr val="FFFFFF"/>
              </a:solidFill>
            </a:endParaRPr>
          </a:p>
        </p:txBody>
      </p:sp>
      <p:sp>
        <p:nvSpPr>
          <p:cNvPr id="2" name="Footer Placeholder 1">
            <a:extLst>
              <a:ext uri="{FF2B5EF4-FFF2-40B4-BE49-F238E27FC236}">
                <a16:creationId xmlns:a16="http://schemas.microsoft.com/office/drawing/2014/main" id="{91FD2D49-1FA3-4302-9DEC-5C853922BA6B}"/>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4422057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900" b="1" dirty="0">
                <a:solidFill>
                  <a:schemeClr val="accent1">
                    <a:lumMod val="75000"/>
                  </a:schemeClr>
                </a:solidFill>
              </a:rPr>
              <a:t>d</a:t>
            </a:r>
            <a:r>
              <a:rPr lang="en-CA" sz="1051" b="1" dirty="0">
                <a:solidFill>
                  <a:schemeClr val="accent1">
                    <a:lumMod val="75000"/>
                  </a:schemeClr>
                </a:solidFill>
              </a:rPr>
              <a:t>(O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200" b="1" dirty="0">
                <a:solidFill>
                  <a:schemeClr val="accent6"/>
                </a:solidFill>
              </a:rPr>
              <a:t>   =  </a:t>
            </a:r>
            <a:r>
              <a:rPr lang="en-CA" sz="1200" b="1" dirty="0" err="1">
                <a:solidFill>
                  <a:schemeClr val="accent6"/>
                </a:solidFill>
              </a:rPr>
              <a:t>d</a:t>
            </a:r>
            <a:r>
              <a:rPr lang="en-CA" sz="1200" b="1" baseline="-25000" dirty="0" err="1">
                <a:solidFill>
                  <a:schemeClr val="accent6"/>
                </a:solidFill>
              </a:rPr>
              <a:t>lb</a:t>
            </a:r>
            <a:r>
              <a:rPr lang="en-CA" sz="1200" b="1" dirty="0">
                <a:solidFill>
                  <a:schemeClr val="accent6"/>
                </a:solidFill>
              </a:rPr>
              <a:t>(O</a:t>
            </a:r>
            <a:r>
              <a:rPr lang="en-CA" sz="1200" b="1" baseline="-25000" dirty="0">
                <a:solidFill>
                  <a:schemeClr val="accent6"/>
                </a:solidFill>
              </a:rPr>
              <a:t>Q</a:t>
            </a:r>
            <a:r>
              <a:rPr lang="en-CA" sz="1200" b="1" dirty="0">
                <a:solidFill>
                  <a:schemeClr val="accent6"/>
                </a:solidFill>
              </a:rPr>
              <a:t>’,      ) </a:t>
            </a:r>
            <a:r>
              <a:rPr lang="en-CA" sz="1200" b="1" dirty="0"/>
              <a:t>&lt;</a:t>
            </a:r>
            <a:r>
              <a:rPr lang="en-CA" sz="1200" b="1" dirty="0">
                <a:solidFill>
                  <a:schemeClr val="accent6"/>
                </a:solidFill>
              </a:rPr>
              <a:t> </a:t>
            </a:r>
            <a:r>
              <a:rPr lang="en-CA" sz="1200" b="1" dirty="0" err="1">
                <a:solidFill>
                  <a:schemeClr val="accent1">
                    <a:lumMod val="75000"/>
                  </a:schemeClr>
                </a:solidFill>
              </a:rPr>
              <a:t>bsf</a:t>
            </a:r>
            <a:endParaRPr lang="en-CA" sz="1200"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Tree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46095" y="166738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D009A5F7-F6F3-4E71-B520-F972B2D845E4}"/>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7A7F13EA-10AC-4C52-AD99-A6CE64E61446}"/>
              </a:ext>
            </a:extLst>
          </p:cNvPr>
          <p:cNvSpPr>
            <a:spLocks noGrp="1"/>
          </p:cNvSpPr>
          <p:nvPr>
            <p:ph type="sldNum" sz="quarter" idx="12"/>
          </p:nvPr>
        </p:nvSpPr>
        <p:spPr/>
        <p:txBody>
          <a:bodyPr/>
          <a:lstStyle/>
          <a:p>
            <a:pPr>
              <a:defRPr/>
            </a:pPr>
            <a:fld id="{50C4E98D-7045-4952-A751-F5D41AADD046}" type="slidenum">
              <a:rPr lang="en-US" smtClean="0"/>
              <a:pPr>
                <a:defRPr/>
              </a:pPr>
              <a:t>100</a:t>
            </a:fld>
            <a:endParaRPr lang="en-US" dirty="0"/>
          </a:p>
        </p:txBody>
      </p:sp>
      <p:sp>
        <p:nvSpPr>
          <p:cNvPr id="49" name="Rectangle 48">
            <a:extLst>
              <a:ext uri="{FF2B5EF4-FFF2-40B4-BE49-F238E27FC236}">
                <a16:creationId xmlns:a16="http://schemas.microsoft.com/office/drawing/2014/main" id="{69DA9C9E-F3B4-4E1A-90DC-640D73A30BFA}"/>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50" name="Rounded Rectangle 7">
            <a:extLst>
              <a:ext uri="{FF2B5EF4-FFF2-40B4-BE49-F238E27FC236}">
                <a16:creationId xmlns:a16="http://schemas.microsoft.com/office/drawing/2014/main" id="{A1B6764C-7F4D-45DE-A788-F69099651375}"/>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1" name="Rectangle 50">
            <a:extLst>
              <a:ext uri="{FF2B5EF4-FFF2-40B4-BE49-F238E27FC236}">
                <a16:creationId xmlns:a16="http://schemas.microsoft.com/office/drawing/2014/main" id="{FBE4A346-4174-4EEF-81F4-8165FB18D666}"/>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Tree>
    <p:extLst>
      <p:ext uri="{BB962C8B-B14F-4D97-AF65-F5344CB8AC3E}">
        <p14:creationId xmlns:p14="http://schemas.microsoft.com/office/powerpoint/2010/main" val="327356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4"/>
            <a:ext cx="2765240" cy="797783"/>
          </a:xfrm>
          <a:prstGeom prst="rect">
            <a:avLst/>
          </a:prstGeom>
          <a:noFill/>
          <a:ln>
            <a:noFill/>
          </a:ln>
        </p:spPr>
        <p:txBody>
          <a:bodyPr spcFirstLastPara="1" wrap="square" lIns="91425" tIns="91425" rIns="91425" bIns="91425" anchor="t" anchorCtr="0">
            <a:noAutofit/>
          </a:bodyPr>
          <a:lstStyle/>
          <a:p>
            <a:r>
              <a:rPr lang="en-CA" sz="1103" b="1" dirty="0" err="1">
                <a:solidFill>
                  <a:schemeClr val="accent1">
                    <a:lumMod val="75000"/>
                  </a:schemeClr>
                </a:solidFill>
              </a:rPr>
              <a:t>bsf</a:t>
            </a:r>
            <a:r>
              <a:rPr lang="en-CA" sz="1103" b="1" dirty="0">
                <a:solidFill>
                  <a:schemeClr val="accent1">
                    <a:lumMod val="75000"/>
                  </a:schemeClr>
                </a:solidFill>
              </a:rPr>
              <a:t>     = d(O</a:t>
            </a:r>
            <a:r>
              <a:rPr lang="en-CA" sz="1103" b="1" baseline="-25000" dirty="0">
                <a:solidFill>
                  <a:schemeClr val="accent1">
                    <a:lumMod val="75000"/>
                  </a:schemeClr>
                </a:solidFill>
              </a:rPr>
              <a:t>Q</a:t>
            </a:r>
            <a:r>
              <a:rPr lang="en-CA" sz="1103" b="1" dirty="0">
                <a:solidFill>
                  <a:schemeClr val="accent1">
                    <a:lumMod val="75000"/>
                  </a:schemeClr>
                </a:solidFill>
              </a:rPr>
              <a:t>,O</a:t>
            </a:r>
            <a:r>
              <a:rPr lang="en-CA" sz="1103" b="1" baseline="-25000" dirty="0">
                <a:solidFill>
                  <a:schemeClr val="accent1">
                    <a:lumMod val="75000"/>
                  </a:schemeClr>
                </a:solidFill>
              </a:rPr>
              <a:t>3</a:t>
            </a:r>
            <a:r>
              <a:rPr lang="en-CA" sz="1103" b="1" dirty="0">
                <a:solidFill>
                  <a:schemeClr val="accent1">
                    <a:lumMod val="75000"/>
                  </a:schemeClr>
                </a:solidFill>
              </a:rPr>
              <a:t>)</a:t>
            </a: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err="1">
                <a:solidFill>
                  <a:schemeClr val="accent1">
                    <a:lumMod val="75000"/>
                  </a:schemeClr>
                </a:solidFill>
              </a:rPr>
              <a:t>bsf</a:t>
            </a:r>
            <a:endParaRPr lang="en-CA" sz="1103" b="1" dirty="0">
              <a:solidFill>
                <a:schemeClr val="accent6"/>
              </a:solidFill>
            </a:endParaRPr>
          </a:p>
          <a:p>
            <a:r>
              <a:rPr lang="en-CA" sz="1103" b="1" dirty="0" err="1">
                <a:solidFill>
                  <a:schemeClr val="accent6"/>
                </a:solidFill>
              </a:rPr>
              <a:t>lb</a:t>
            </a:r>
            <a:r>
              <a:rPr lang="en-CA" sz="1103" b="1" baseline="-25000" dirty="0" err="1">
                <a:solidFill>
                  <a:schemeClr val="accent6"/>
                </a:solidFill>
              </a:rPr>
              <a:t>cur</a:t>
            </a:r>
            <a:r>
              <a:rPr lang="en-CA" sz="1103" b="1" dirty="0">
                <a:solidFill>
                  <a:schemeClr val="accent6"/>
                </a:solidFill>
              </a:rPr>
              <a:t>   =  </a:t>
            </a:r>
            <a:r>
              <a:rPr lang="en-CA" sz="1103" b="1" dirty="0" err="1">
                <a:solidFill>
                  <a:schemeClr val="accent6"/>
                </a:solidFill>
              </a:rPr>
              <a:t>d</a:t>
            </a:r>
            <a:r>
              <a:rPr lang="en-CA" sz="1103" b="1" baseline="-25000" dirty="0" err="1">
                <a:solidFill>
                  <a:schemeClr val="accent6"/>
                </a:solidFill>
              </a:rPr>
              <a:t>lb</a:t>
            </a:r>
            <a:r>
              <a:rPr lang="en-CA" sz="1103" b="1" dirty="0">
                <a:solidFill>
                  <a:schemeClr val="accent6"/>
                </a:solidFill>
              </a:rPr>
              <a:t>(O</a:t>
            </a:r>
            <a:r>
              <a:rPr lang="en-CA" sz="1103" b="1" baseline="-25000" dirty="0">
                <a:solidFill>
                  <a:schemeClr val="accent6"/>
                </a:solidFill>
              </a:rPr>
              <a:t>Q</a:t>
            </a:r>
            <a:r>
              <a:rPr lang="en-CA" sz="1103" b="1" dirty="0">
                <a:solidFill>
                  <a:schemeClr val="accent6"/>
                </a:solidFill>
              </a:rPr>
              <a:t>’,        ) </a:t>
            </a:r>
            <a:r>
              <a:rPr lang="en-CA" sz="1103" b="1" dirty="0"/>
              <a:t>&lt;</a:t>
            </a:r>
            <a:r>
              <a:rPr lang="en-CA" sz="1103" b="1" dirty="0">
                <a:solidFill>
                  <a:schemeClr val="accent6"/>
                </a:solidFill>
              </a:rPr>
              <a:t> </a:t>
            </a:r>
            <a:r>
              <a:rPr lang="en-CA" sz="1103" b="1" dirty="0" err="1">
                <a:solidFill>
                  <a:schemeClr val="accent1">
                    <a:lumMod val="75000"/>
                  </a:schemeClr>
                </a:solidFill>
              </a:rPr>
              <a:t>bsf</a:t>
            </a:r>
            <a:r>
              <a:rPr lang="en-CA" sz="1200" b="1" dirty="0">
                <a:solidFill>
                  <a:schemeClr val="accent1">
                    <a:lumMod val="75000"/>
                  </a:schemeClr>
                </a:solidFill>
              </a:rPr>
              <a:t> / (</a:t>
            </a:r>
            <a:r>
              <a:rPr lang="en-CA" sz="1200" b="1" dirty="0">
                <a:solidFill>
                  <a:srgbClr val="C00000"/>
                </a:solidFill>
              </a:rPr>
              <a:t>1+</a:t>
            </a:r>
            <a:r>
              <a:rPr lang="en-US" sz="1400" b="1" dirty="0">
                <a:solidFill>
                  <a:srgbClr val="C00000"/>
                </a:solidFill>
                <a:latin typeface="Helvetica Neue"/>
                <a:ea typeface="Helvetica Neue"/>
                <a:cs typeface="Helvetica Neue"/>
                <a:sym typeface="Helvetica Neue"/>
              </a:rPr>
              <a:t>ε</a:t>
            </a:r>
            <a:r>
              <a:rPr lang="en-CA" sz="1200" b="1" dirty="0">
                <a:solidFill>
                  <a:srgbClr val="C00000"/>
                </a:solidFill>
              </a:rPr>
              <a:t>)</a:t>
            </a:r>
            <a:endParaRPr lang="en-CA" sz="1103" b="1" dirty="0">
              <a:solidFill>
                <a:schemeClr val="accent6"/>
              </a:solidFill>
            </a:endParaRP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785" name="Curved Connector 2784"/>
          <p:cNvCxnSpPr>
            <a:stCxn id="2897" idx="4"/>
            <a:endCxn id="2886" idx="0"/>
          </p:cNvCxnSpPr>
          <p:nvPr/>
        </p:nvCxnSpPr>
        <p:spPr>
          <a:xfrm rot="5400000">
            <a:off x="7545197" y="2492538"/>
            <a:ext cx="236637" cy="619"/>
          </a:xfrm>
          <a:prstGeom prst="curved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Tree Indexes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7" name="Google Shape;2886;p83"/>
          <p:cNvSpPr/>
          <p:nvPr/>
        </p:nvSpPr>
        <p:spPr>
          <a:xfrm>
            <a:off x="7817987" y="1661763"/>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sp>
        <p:nvSpPr>
          <p:cNvPr id="48" name="Oval 47"/>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49" name="Curved Connector 48"/>
          <p:cNvCxnSpPr>
            <a:stCxn id="48"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Google Shape;2886;p83"/>
          <p:cNvSpPr/>
          <p:nvPr/>
        </p:nvSpPr>
        <p:spPr>
          <a:xfrm>
            <a:off x="7817987" y="1830400"/>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   </a:t>
            </a:r>
            <a:endParaRPr sz="1200" dirty="0">
              <a:solidFill>
                <a:srgbClr val="000000"/>
              </a:solidFill>
              <a:latin typeface="Calibri"/>
              <a:ea typeface="Calibri"/>
              <a:cs typeface="Calibri"/>
              <a:sym typeface="Calibri"/>
            </a:endParaRPr>
          </a:p>
        </p:txBody>
      </p:sp>
      <p:cxnSp>
        <p:nvCxnSpPr>
          <p:cNvPr id="54" name="Straight Connector 53"/>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6E93AB0C-3D80-4413-B42D-F0A283A0184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87A3BB0A-32BE-4AC9-844F-CAB0B5E271AE}"/>
              </a:ext>
            </a:extLst>
          </p:cNvPr>
          <p:cNvSpPr>
            <a:spLocks noGrp="1"/>
          </p:cNvSpPr>
          <p:nvPr>
            <p:ph type="sldNum" sz="quarter" idx="12"/>
          </p:nvPr>
        </p:nvSpPr>
        <p:spPr/>
        <p:txBody>
          <a:bodyPr/>
          <a:lstStyle/>
          <a:p>
            <a:pPr>
              <a:defRPr/>
            </a:pPr>
            <a:fld id="{50C4E98D-7045-4952-A751-F5D41AADD046}" type="slidenum">
              <a:rPr lang="en-US" smtClean="0"/>
              <a:pPr>
                <a:defRPr/>
              </a:pPr>
              <a:t>101</a:t>
            </a:fld>
            <a:endParaRPr lang="en-US" dirty="0"/>
          </a:p>
        </p:txBody>
      </p:sp>
      <p:sp>
        <p:nvSpPr>
          <p:cNvPr id="59" name="Rectangle 58">
            <a:extLst>
              <a:ext uri="{FF2B5EF4-FFF2-40B4-BE49-F238E27FC236}">
                <a16:creationId xmlns:a16="http://schemas.microsoft.com/office/drawing/2014/main" id="{56821494-EDA6-4C2A-82F3-D90CB562207D}"/>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60" name="Rounded Rectangle 7">
            <a:extLst>
              <a:ext uri="{FF2B5EF4-FFF2-40B4-BE49-F238E27FC236}">
                <a16:creationId xmlns:a16="http://schemas.microsoft.com/office/drawing/2014/main" id="{7056E894-D53C-44C9-BE88-84FA34152C07}"/>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1" name="Rectangle 60">
            <a:extLst>
              <a:ext uri="{FF2B5EF4-FFF2-40B4-BE49-F238E27FC236}">
                <a16:creationId xmlns:a16="http://schemas.microsoft.com/office/drawing/2014/main" id="{857E0D60-1775-4BC4-93E7-04BCFAF6F336}"/>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Tree>
    <p:extLst>
      <p:ext uri="{BB962C8B-B14F-4D97-AF65-F5344CB8AC3E}">
        <p14:creationId xmlns:p14="http://schemas.microsoft.com/office/powerpoint/2010/main" val="6797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98" name="Google Shape;2898;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 sz="1100" b="1">
                <a:solidFill>
                  <a:srgbClr val="980000"/>
                </a:solidFill>
              </a:rPr>
              <a:t>Q</a:t>
            </a:r>
            <a:endParaRPr sz="1100" b="1">
              <a:solidFill>
                <a:srgbClr val="980000"/>
              </a:solidFill>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sp>
        <p:nvSpPr>
          <p:cNvPr id="10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d(O</a:t>
            </a:r>
            <a:r>
              <a:rPr lang="en-CA" sz="1051" b="1" baseline="-25000" dirty="0">
                <a:solidFill>
                  <a:schemeClr val="accent1">
                    <a:lumMod val="75000"/>
                  </a:schemeClr>
                </a:solidFill>
              </a:rPr>
              <a:t>Q</a:t>
            </a:r>
            <a:r>
              <a:rPr lang="en-CA" sz="1051" b="1" dirty="0">
                <a:solidFill>
                  <a:schemeClr val="accent1">
                    <a:lumMod val="75000"/>
                  </a:schemeClr>
                </a:solidFill>
              </a:rPr>
              <a:t>,O</a:t>
            </a:r>
            <a:r>
              <a:rPr lang="en-CA" sz="1051" b="1" baseline="-25000" dirty="0">
                <a:solidFill>
                  <a:schemeClr val="accent1">
                    <a:lumMod val="75000"/>
                  </a:schemeClr>
                </a:solidFill>
              </a:rPr>
              <a:t>3</a:t>
            </a:r>
            <a:r>
              <a:rPr lang="en-CA" sz="1051" b="1" dirty="0">
                <a:solidFill>
                  <a:schemeClr val="accent1">
                    <a:lumMod val="75000"/>
                  </a:schemeClr>
                </a:solidFill>
              </a:rPr>
              <a:t>)</a:t>
            </a:r>
            <a:endParaRPr lang="en-CA" sz="1100" b="1" dirty="0">
              <a:solidFill>
                <a:schemeClr val="accent1">
                  <a:lumMod val="75000"/>
                </a:schemeClr>
              </a:solidFill>
            </a:endParaRP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     </a:t>
            </a:r>
            <a:r>
              <a:rPr lang="en-CA" sz="1100" b="1" dirty="0">
                <a:solidFill>
                  <a:schemeClr val="accent1">
                    <a:lumMod val="75000"/>
                  </a:schemeClr>
                </a:solidFill>
              </a:rPr>
              <a:t> </a:t>
            </a:r>
          </a:p>
          <a:p>
            <a:endParaRPr sz="1100" b="1" dirty="0">
              <a:solidFill>
                <a:srgbClr val="434343"/>
              </a:solidFill>
            </a:endParaRPr>
          </a:p>
        </p:txBody>
      </p: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31" y="1260556"/>
            <a:ext cx="5874809"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Tree Indexes</a:t>
            </a:r>
          </a:p>
        </p:txBody>
      </p:sp>
      <p:pic>
        <p:nvPicPr>
          <p:cNvPr id="12" name="Picture 11"/>
          <p:cNvPicPr>
            <a:picLocks noChangeAspect="1"/>
          </p:cNvPicPr>
          <p:nvPr/>
        </p:nvPicPr>
        <p:blipFill rotWithShape="1">
          <a:blip r:embed="rId3"/>
          <a:srcRect l="30541"/>
          <a:stretch/>
        </p:blipFill>
        <p:spPr>
          <a:xfrm>
            <a:off x="447438" y="1773235"/>
            <a:ext cx="3756255" cy="3627295"/>
          </a:xfrm>
          <a:prstGeom prst="rect">
            <a:avLst/>
          </a:prstGeom>
        </p:spPr>
      </p:pic>
      <p:sp>
        <p:nvSpPr>
          <p:cNvPr id="13" name="Oval 12"/>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52" name="Google Shape;2901;p83"/>
          <p:cNvSpPr/>
          <p:nvPr/>
        </p:nvSpPr>
        <p:spPr>
          <a:xfrm>
            <a:off x="7436481" y="2406116"/>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med" len="med"/>
            <a:tailEnd type="none" w="med" len="med"/>
          </a:ln>
        </p:spPr>
      </p:sp>
      <p:sp>
        <p:nvSpPr>
          <p:cNvPr id="53"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54" name="Google Shape;2900;p83"/>
          <p:cNvCxnSpPr>
            <a:endCxn id="53" idx="0"/>
          </p:cNvCxnSpPr>
          <p:nvPr/>
        </p:nvCxnSpPr>
        <p:spPr>
          <a:xfrm>
            <a:off x="7738547"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7" name="Rectangle 6"/>
          <p:cNvSpPr/>
          <p:nvPr/>
        </p:nvSpPr>
        <p:spPr>
          <a:xfrm>
            <a:off x="7219013" y="1586212"/>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16" name="Straight Arrow Connector 1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2" descr="Stop - Free signs icons"/>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pic>
        <p:nvPicPr>
          <p:cNvPr id="4100"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265589" y="1397130"/>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2" name="Footer Placeholder 1">
            <a:extLst>
              <a:ext uri="{FF2B5EF4-FFF2-40B4-BE49-F238E27FC236}">
                <a16:creationId xmlns:a16="http://schemas.microsoft.com/office/drawing/2014/main" id="{2487FC7D-D11D-4AD4-A0EA-331D8838106A}"/>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D1537F6A-D066-4DCC-B4A8-B71BF953023C}"/>
              </a:ext>
            </a:extLst>
          </p:cNvPr>
          <p:cNvSpPr>
            <a:spLocks noGrp="1"/>
          </p:cNvSpPr>
          <p:nvPr>
            <p:ph type="sldNum" sz="quarter" idx="12"/>
          </p:nvPr>
        </p:nvSpPr>
        <p:spPr/>
        <p:txBody>
          <a:bodyPr/>
          <a:lstStyle/>
          <a:p>
            <a:pPr>
              <a:defRPr/>
            </a:pPr>
            <a:fld id="{50C4E98D-7045-4952-A751-F5D41AADD046}" type="slidenum">
              <a:rPr lang="en-US" smtClean="0"/>
              <a:pPr>
                <a:defRPr/>
              </a:pPr>
              <a:t>102</a:t>
            </a:fld>
            <a:endParaRPr lang="en-US" dirty="0"/>
          </a:p>
        </p:txBody>
      </p:sp>
      <p:sp>
        <p:nvSpPr>
          <p:cNvPr id="60" name="Rectangle 59">
            <a:extLst>
              <a:ext uri="{FF2B5EF4-FFF2-40B4-BE49-F238E27FC236}">
                <a16:creationId xmlns:a16="http://schemas.microsoft.com/office/drawing/2014/main" id="{DDD3FC4B-E45C-4BBE-8202-BF5688ED5CCB}"/>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61" name="Rounded Rectangle 7">
            <a:extLst>
              <a:ext uri="{FF2B5EF4-FFF2-40B4-BE49-F238E27FC236}">
                <a16:creationId xmlns:a16="http://schemas.microsoft.com/office/drawing/2014/main" id="{D66CF232-E340-4414-9DD0-D06737B454C0}"/>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ectangle 61">
            <a:extLst>
              <a:ext uri="{FF2B5EF4-FFF2-40B4-BE49-F238E27FC236}">
                <a16:creationId xmlns:a16="http://schemas.microsoft.com/office/drawing/2014/main" id="{76A4F475-7EE5-449C-8EF7-027C4DC51B60}"/>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57" name="Google Shape;380;p29">
            <a:extLst>
              <a:ext uri="{FF2B5EF4-FFF2-40B4-BE49-F238E27FC236}">
                <a16:creationId xmlns:a16="http://schemas.microsoft.com/office/drawing/2014/main" id="{A3977C98-30A9-48CF-955B-D9D62E40740A}"/>
              </a:ext>
            </a:extLst>
          </p:cNvPr>
          <p:cNvSpPr txBox="1">
            <a:spLocks/>
          </p:cNvSpPr>
          <p:nvPr/>
        </p:nvSpPr>
        <p:spPr>
          <a:xfrm>
            <a:off x="4102803"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rgbClr val="C00000"/>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Tree>
    <p:extLst>
      <p:ext uri="{BB962C8B-B14F-4D97-AF65-F5344CB8AC3E}">
        <p14:creationId xmlns:p14="http://schemas.microsoft.com/office/powerpoint/2010/main" val="19115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p:nvPr/>
        </p:nvSpPr>
        <p:spPr>
          <a:xfrm>
            <a:off x="1107103" y="2909243"/>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rPr>
              <a:t>δ-ε-Approximate*</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p:txBody>
      </p:sp>
      <p:sp>
        <p:nvSpPr>
          <p:cNvPr id="175" name="Google Shape;175;p16"/>
          <p:cNvSpPr/>
          <p:nvPr/>
        </p:nvSpPr>
        <p:spPr>
          <a:xfrm>
            <a:off x="6942613" y="2909243"/>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Helvetica Neue"/>
                <a:ea typeface="Helvetica Neue"/>
                <a:cs typeface="Helvetica Neue"/>
                <a:sym typeface="Helvetica Neue"/>
              </a:rPr>
              <a:t>ng-Approximate</a:t>
            </a:r>
            <a:endParaRPr kumimoji="0" sz="1350" b="0" i="0" u="none" strike="noStrike" kern="1200" cap="none" spc="0" normalizeH="0" baseline="0" noProof="0" dirty="0">
              <a:ln>
                <a:noFill/>
              </a:ln>
              <a:solidFill>
                <a:srgbClr val="00B050"/>
              </a:solidFill>
              <a:effectLst/>
              <a:uLnTx/>
              <a:uFillTx/>
              <a:latin typeface="Calibri" panose="020F0502020204030204"/>
              <a:ea typeface="MS PGothic" pitchFamily="34" charset="-128"/>
              <a:cs typeface="+mn-cs"/>
            </a:endParaRPr>
          </a:p>
        </p:txBody>
      </p:sp>
      <p:sp>
        <p:nvSpPr>
          <p:cNvPr id="176" name="Google Shape;176;p16"/>
          <p:cNvSpPr/>
          <p:nvPr/>
        </p:nvSpPr>
        <p:spPr>
          <a:xfrm>
            <a:off x="508854" y="3698437"/>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62626"/>
                </a:solidFill>
                <a:effectLst/>
                <a:uLnTx/>
                <a:uFillTx/>
                <a:latin typeface="Helvetica Neue"/>
                <a:ea typeface="Helvetica Neue"/>
                <a:cs typeface="Helvetica Neue"/>
                <a:sym typeface="Helvetica Neue"/>
              </a:rPr>
              <a:t>Probabilistic</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77" name="Google Shape;177;p16"/>
          <p:cNvSpPr/>
          <p:nvPr/>
        </p:nvSpPr>
        <p:spPr>
          <a:xfrm>
            <a:off x="2211163" y="3698435"/>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1155CC"/>
                </a:solidFill>
                <a:effectLst/>
                <a:uLnTx/>
                <a:uFillTx/>
                <a:latin typeface="Helvetica Neue"/>
                <a:ea typeface="Helvetica Neue"/>
                <a:cs typeface="Helvetica Neue"/>
                <a:sym typeface="Helvetica Neue"/>
              </a:rPr>
              <a:t>ε-Approximate</a:t>
            </a:r>
            <a:endParaRPr kumimoji="0" sz="1350" b="0" i="0" u="none" strike="noStrike" kern="1200" cap="none" spc="0" normalizeH="0" baseline="0" noProof="0">
              <a:ln>
                <a:noFill/>
              </a:ln>
              <a:solidFill>
                <a:srgbClr val="1155CC"/>
              </a:solidFill>
              <a:effectLst/>
              <a:uLnTx/>
              <a:uFillTx/>
              <a:latin typeface="Calibri" panose="020F0502020204030204"/>
              <a:ea typeface="MS PGothic" pitchFamily="34" charset="-128"/>
              <a:cs typeface="+mn-cs"/>
            </a:endParaRPr>
          </a:p>
        </p:txBody>
      </p:sp>
      <p:sp>
        <p:nvSpPr>
          <p:cNvPr id="178" name="Google Shape;178;p16"/>
          <p:cNvSpPr/>
          <p:nvPr/>
        </p:nvSpPr>
        <p:spPr>
          <a:xfrm>
            <a:off x="4077406" y="4095926"/>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262626"/>
                </a:solidFill>
                <a:effectLst/>
                <a:uLnTx/>
                <a:uFillTx/>
                <a:latin typeface="Helvetica Neue"/>
                <a:ea typeface="Helvetica Neue"/>
                <a:cs typeface="Helvetica Neue"/>
                <a:sym typeface="Helvetica Neue"/>
              </a:rPr>
              <a:t>Exact</a:t>
            </a:r>
            <a:endParaRPr kumimoji="0" sz="13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79" name="Google Shape;179;p16"/>
          <p:cNvSpPr/>
          <p:nvPr/>
        </p:nvSpPr>
        <p:spPr>
          <a:xfrm>
            <a:off x="3118775"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Similarity Search Methods</a:t>
            </a:r>
            <a:endParaRPr kumimoji="0" sz="1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cxnSp>
        <p:nvCxnSpPr>
          <p:cNvPr id="180" name="Google Shape;180;p16"/>
          <p:cNvCxnSpPr/>
          <p:nvPr/>
        </p:nvCxnSpPr>
        <p:spPr>
          <a:xfrm rot="5400000">
            <a:off x="2655640" y="1758078"/>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181" name="Google Shape;181;p16"/>
          <p:cNvCxnSpPr/>
          <p:nvPr/>
        </p:nvCxnSpPr>
        <p:spPr>
          <a:xfrm rot="-5400000" flipH="1">
            <a:off x="5901558" y="1028725"/>
            <a:ext cx="486450"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cxnSp>
        <p:nvCxnSpPr>
          <p:cNvPr id="183" name="Google Shape;183;p16"/>
          <p:cNvCxnSpPr>
            <a:stCxn id="174" idx="2"/>
            <a:endCxn id="177" idx="0"/>
          </p:cNvCxnSpPr>
          <p:nvPr/>
        </p:nvCxnSpPr>
        <p:spPr>
          <a:xfrm rot="16200000" flipH="1">
            <a:off x="2222471" y="2961726"/>
            <a:ext cx="447418"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84" name="Google Shape;184;p16"/>
          <p:cNvSpPr/>
          <p:nvPr/>
        </p:nvSpPr>
        <p:spPr>
          <a:xfrm>
            <a:off x="2603621" y="2441261"/>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err="1">
                <a:ln>
                  <a:noFill/>
                </a:ln>
                <a:solidFill>
                  <a:prstClr val="black"/>
                </a:solidFill>
                <a:effectLst/>
                <a:uLnTx/>
                <a:uFillTx/>
                <a:latin typeface="Palatino Linotype"/>
                <a:ea typeface="Palatino Linotype"/>
                <a:cs typeface="Palatino Linotype"/>
                <a:sym typeface="Palatino Linotype"/>
              </a:rPr>
              <a:t>δ,ε</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5" name="Google Shape;185;p16"/>
          <p:cNvSpPr/>
          <p:nvPr/>
        </p:nvSpPr>
        <p:spPr>
          <a:xfrm>
            <a:off x="4459722" y="2440705"/>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No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6" name="Google Shape;186;p16"/>
          <p:cNvSpPr/>
          <p:nvPr/>
        </p:nvSpPr>
        <p:spPr>
          <a:xfrm>
            <a:off x="369746" y="3245750"/>
            <a:ext cx="1461600"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&lt;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7" name="Google Shape;187;p16"/>
          <p:cNvSpPr/>
          <p:nvPr/>
        </p:nvSpPr>
        <p:spPr>
          <a:xfrm>
            <a:off x="1845340" y="325266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8" name="Google Shape;188;p16"/>
          <p:cNvSpPr/>
          <p:nvPr/>
        </p:nvSpPr>
        <p:spPr>
          <a:xfrm>
            <a:off x="3818142" y="3620618"/>
            <a:ext cx="18150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 0 guarantee</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cxnSp>
        <p:nvCxnSpPr>
          <p:cNvPr id="191" name="Google Shape;191;p16"/>
          <p:cNvCxnSpPr>
            <a:stCxn id="177" idx="3"/>
            <a:endCxn id="178" idx="0"/>
          </p:cNvCxnSpPr>
          <p:nvPr/>
        </p:nvCxnSpPr>
        <p:spPr>
          <a:xfrm>
            <a:off x="3692563" y="3869323"/>
            <a:ext cx="1125450"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198" name="Google Shape;198;p16"/>
          <p:cNvCxnSpPr/>
          <p:nvPr/>
        </p:nvCxnSpPr>
        <p:spPr>
          <a:xfrm>
            <a:off x="4792589" y="444026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1" name="Google Shape;380;p29"/>
          <p:cNvSpPr txBox="1">
            <a:spLocks/>
          </p:cNvSpPr>
          <p:nvPr/>
        </p:nvSpPr>
        <p:spPr>
          <a:xfrm>
            <a:off x="6593749"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 </a:t>
            </a:r>
            <a:r>
              <a:rPr lang="en-US" sz="1350" b="1" dirty="0">
                <a:solidFill>
                  <a:srgbClr val="C00000"/>
                </a:solidFill>
                <a:latin typeface="Century Gothic"/>
                <a:ea typeface="Century Gothic"/>
                <a:cs typeface="Century Gothic"/>
                <a:sym typeface="Century Gothic"/>
              </a:rPr>
              <a:t>r</a:t>
            </a:r>
            <a:r>
              <a:rPr kumimoji="0" lang="en-US" sz="1350" b="1" i="0" u="none" strike="noStrike" kern="1200" cap="none" spc="0" normalizeH="0" baseline="0" noProof="0" dirty="0" err="1">
                <a:ln>
                  <a:noFill/>
                </a:ln>
                <a:solidFill>
                  <a:srgbClr val="C00000"/>
                </a:solidFill>
                <a:effectLst/>
                <a:uLnTx/>
                <a:uFillTx/>
                <a:latin typeface="Century Gothic"/>
                <a:ea typeface="Century Gothic"/>
                <a:cs typeface="Century Gothic"/>
                <a:sym typeface="Century Gothic"/>
              </a:rPr>
              <a:t>esult</a:t>
            </a: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is within distance</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(1+ ε) of the exact answer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with probability δ</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r>
              <a:rPr kumimoji="0" lang="en-US" sz="1350" b="1" i="0" u="none" strike="noStrike" kern="1200" cap="none" spc="0" normalizeH="0" baseline="0" noProof="0" dirty="0">
                <a:ln>
                  <a:noFill/>
                </a:ln>
                <a:solidFill>
                  <a:schemeClr val="accent2"/>
                </a:solidFill>
                <a:effectLst/>
                <a:uLnTx/>
                <a:uFillTx/>
                <a:latin typeface="Century Gothic"/>
                <a:ea typeface="Century Gothic"/>
                <a:cs typeface="Century Gothic"/>
                <a:sym typeface="Century Gothic"/>
              </a:rPr>
              <a:t>extensions</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endParaRPr kumimoji="0" lang="en-US" sz="1400" b="1" i="0" u="none" strike="noStrike" kern="1200" cap="none" spc="0" normalizeH="0" baseline="0" noProof="0" dirty="0">
              <a:ln>
                <a:noFill/>
              </a:ln>
              <a:solidFill>
                <a:srgbClr val="666666"/>
              </a:solidFill>
              <a:effectLst/>
              <a:uLnTx/>
              <a:uFillTx/>
              <a:latin typeface="Century Gothic"/>
              <a:ea typeface="Century Gothic"/>
              <a:cs typeface="Century Gothic"/>
              <a:sym typeface="Century Gothic"/>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l">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 name="Footer Placeholder 1">
            <a:extLst>
              <a:ext uri="{FF2B5EF4-FFF2-40B4-BE49-F238E27FC236}">
                <a16:creationId xmlns:a16="http://schemas.microsoft.com/office/drawing/2014/main" id="{8DF96CC0-BA36-46AC-8D38-895E535E701F}"/>
              </a:ext>
            </a:extLst>
          </p:cNvPr>
          <p:cNvSpPr>
            <a:spLocks noGrp="1"/>
          </p:cNvSpPr>
          <p:nvPr>
            <p:ph type="ftr" sz="quarter" idx="11"/>
          </p:nvPr>
        </p:nvSpPr>
        <p:spPr/>
        <p:txBody>
          <a:bodyPr/>
          <a:lstStyle/>
          <a:p>
            <a:r>
              <a:rPr lang="en-CA"/>
              <a:t>Echihabi, Palpanas - MDM 2022</a:t>
            </a:r>
          </a:p>
        </p:txBody>
      </p:sp>
      <p:sp>
        <p:nvSpPr>
          <p:cNvPr id="3" name="Slide Number Placeholder 2">
            <a:extLst>
              <a:ext uri="{FF2B5EF4-FFF2-40B4-BE49-F238E27FC236}">
                <a16:creationId xmlns:a16="http://schemas.microsoft.com/office/drawing/2014/main" id="{AE521CA9-8E4B-418D-8121-417DF9ED8979}"/>
              </a:ext>
            </a:extLst>
          </p:cNvPr>
          <p:cNvSpPr>
            <a:spLocks noGrp="1"/>
          </p:cNvSpPr>
          <p:nvPr>
            <p:ph type="sldNum" sz="quarter" idx="12"/>
          </p:nvPr>
        </p:nvSpPr>
        <p:spPr/>
        <p:txBody>
          <a:bodyPr/>
          <a:lstStyle/>
          <a:p>
            <a:fld id="{A577D55C-4B0B-488E-BDEC-E7DCB799A030}" type="slidenum">
              <a:rPr lang="en-CA" smtClean="0"/>
              <a:t>103</a:t>
            </a:fld>
            <a:endParaRPr lang="en-CA"/>
          </a:p>
        </p:txBody>
      </p:sp>
      <p:cxnSp>
        <p:nvCxnSpPr>
          <p:cNvPr id="26" name="Google Shape;198;p16"/>
          <p:cNvCxnSpPr/>
          <p:nvPr/>
        </p:nvCxnSpPr>
        <p:spPr>
          <a:xfrm>
            <a:off x="7775851" y="32557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4" name="Google Shape;190;p16"/>
          <p:cNvSpPr/>
          <p:nvPr/>
        </p:nvSpPr>
        <p:spPr>
          <a:xfrm>
            <a:off x="2397387" y="4199302"/>
            <a:ext cx="1048730"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sp>
        <p:nvSpPr>
          <p:cNvPr id="43" name="Oval 42"/>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Google Shape;190;p16"/>
          <p:cNvSpPr/>
          <p:nvPr/>
        </p:nvSpPr>
        <p:spPr>
          <a:xfrm>
            <a:off x="707035" y="4200299"/>
            <a:ext cx="1016410" cy="1558944"/>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QALSH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SRS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cxnSp>
        <p:nvCxnSpPr>
          <p:cNvPr id="79"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80" name="Google Shape;198;p16"/>
          <p:cNvCxnSpPr/>
          <p:nvPr/>
        </p:nvCxnSpPr>
        <p:spPr>
          <a:xfrm>
            <a:off x="1231400" y="4043358"/>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81" name="Oval 80"/>
          <p:cNvSpPr>
            <a:spLocks noChangeAspect="1"/>
          </p:cNvSpPr>
          <p:nvPr/>
        </p:nvSpPr>
        <p:spPr>
          <a:xfrm>
            <a:off x="2958180" y="437550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a:spLocks noChangeAspect="1"/>
          </p:cNvSpPr>
          <p:nvPr/>
        </p:nvSpPr>
        <p:spPr>
          <a:xfrm>
            <a:off x="3125820" y="47717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a:spLocks noChangeAspect="1"/>
          </p:cNvSpPr>
          <p:nvPr/>
        </p:nvSpPr>
        <p:spPr>
          <a:xfrm>
            <a:off x="3087720" y="458886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p:cNvSpPr>
            <a:spLocks noChangeAspect="1"/>
          </p:cNvSpPr>
          <p:nvPr/>
        </p:nvSpPr>
        <p:spPr>
          <a:xfrm>
            <a:off x="3042000" y="51908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p:cNvSpPr>
            <a:spLocks noChangeAspect="1"/>
          </p:cNvSpPr>
          <p:nvPr/>
        </p:nvSpPr>
        <p:spPr>
          <a:xfrm>
            <a:off x="1265550" y="435264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p:cNvSpPr>
            <a:spLocks noChangeAspect="1"/>
          </p:cNvSpPr>
          <p:nvPr/>
        </p:nvSpPr>
        <p:spPr>
          <a:xfrm>
            <a:off x="1439153" y="475484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a:spLocks noChangeAspect="1"/>
          </p:cNvSpPr>
          <p:nvPr/>
        </p:nvSpPr>
        <p:spPr>
          <a:xfrm>
            <a:off x="1395090" y="455407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a:spLocks noChangeAspect="1"/>
          </p:cNvSpPr>
          <p:nvPr/>
        </p:nvSpPr>
        <p:spPr>
          <a:xfrm>
            <a:off x="1349368" y="558542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Google Shape;198;p16"/>
          <p:cNvCxnSpPr/>
          <p:nvPr/>
        </p:nvCxnSpPr>
        <p:spPr>
          <a:xfrm>
            <a:off x="2949876" y="4050317"/>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50" name="Google Shape;195;p16"/>
          <p:cNvSpPr/>
          <p:nvPr/>
        </p:nvSpPr>
        <p:spPr>
          <a:xfrm>
            <a:off x="778755" y="224819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0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1, ε ⩾ 0</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1" name="Google Shape;190;p16"/>
          <p:cNvSpPr/>
          <p:nvPr/>
        </p:nvSpPr>
        <p:spPr>
          <a:xfrm>
            <a:off x="3896050" y="4591660"/>
            <a:ext cx="1853074"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RTree</a:t>
            </a:r>
            <a:endPar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SFA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Stepwise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UCR-Suite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lang="en-US" sz="1350" b="0" i="0" u="sng"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MASS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2" name="Google Shape;190;p16"/>
          <p:cNvSpPr/>
          <p:nvPr/>
        </p:nvSpPr>
        <p:spPr>
          <a:xfrm>
            <a:off x="6816634" y="3406695"/>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IMI</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CK-Means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iSAX2+[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 ]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NSG</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Flann</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SFA </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HD-index</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HNSW</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3" name="Oval 52"/>
          <p:cNvSpPr>
            <a:spLocks noChangeAspect="1"/>
          </p:cNvSpPr>
          <p:nvPr/>
        </p:nvSpPr>
        <p:spPr>
          <a:xfrm>
            <a:off x="8444290" y="4343698"/>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a:spLocks noChangeAspect="1"/>
          </p:cNvSpPr>
          <p:nvPr/>
        </p:nvSpPr>
        <p:spPr>
          <a:xfrm>
            <a:off x="7551870"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a:spLocks noChangeAspect="1"/>
          </p:cNvSpPr>
          <p:nvPr/>
        </p:nvSpPr>
        <p:spPr>
          <a:xfrm>
            <a:off x="8492992" y="3730454"/>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Google Shape;194;p16">
            <a:extLst>
              <a:ext uri="{FF2B5EF4-FFF2-40B4-BE49-F238E27FC236}">
                <a16:creationId xmlns:a16="http://schemas.microsoft.com/office/drawing/2014/main" id="{F6356E3A-6ED1-4975-8B3B-B57E65BF9FD2}"/>
              </a:ext>
            </a:extLst>
          </p:cNvPr>
          <p:cNvSpPr/>
          <p:nvPr/>
        </p:nvSpPr>
        <p:spPr>
          <a:xfrm>
            <a:off x="5212258" y="1230221"/>
            <a:ext cx="2651891" cy="488460"/>
          </a:xfrm>
          <a:prstGeom prst="rect">
            <a:avLst/>
          </a:prstGeom>
          <a:noFill/>
          <a:ln>
            <a:noFill/>
          </a:ln>
        </p:spPr>
        <p:txBody>
          <a:bodyPr spcFirstLastPara="1" wrap="square" lIns="67500" tIns="33750" rIns="67500" bIns="33750"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040"/>
                </a:solidFill>
                <a:effectLst/>
                <a:uLnTx/>
                <a:uFillTx/>
                <a:latin typeface="Calibri"/>
                <a:ea typeface="Calibri"/>
                <a:cs typeface="Calibri"/>
                <a:sym typeface="Calibri"/>
              </a:rPr>
              <a:t>Techniques for data Series</a:t>
            </a:r>
            <a:endParaRPr kumimoji="0" sz="1350" b="0" i="0" u="none" strike="noStrike" kern="1200" cap="none" spc="0" normalizeH="0" baseline="0" noProof="0" dirty="0">
              <a:ln>
                <a:noFill/>
              </a:ln>
              <a:solidFill>
                <a:srgbClr val="40404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Calibri"/>
                <a:ea typeface="Calibri"/>
                <a:cs typeface="Calibri"/>
                <a:sym typeface="Calibri"/>
              </a:rPr>
              <a:t>Techniques for High-D vectors</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49" name="Rectangle 48">
            <a:extLst>
              <a:ext uri="{FF2B5EF4-FFF2-40B4-BE49-F238E27FC236}">
                <a16:creationId xmlns:a16="http://schemas.microsoft.com/office/drawing/2014/main" id="{2C43C704-C016-4596-A072-6B1A343F9ACE}"/>
              </a:ext>
            </a:extLst>
          </p:cNvPr>
          <p:cNvSpPr/>
          <p:nvPr/>
        </p:nvSpPr>
        <p:spPr>
          <a:xfrm>
            <a:off x="7645632" y="983445"/>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56" name="Rounded Rectangle 7">
            <a:extLst>
              <a:ext uri="{FF2B5EF4-FFF2-40B4-BE49-F238E27FC236}">
                <a16:creationId xmlns:a16="http://schemas.microsoft.com/office/drawing/2014/main" id="{89D7CC83-A494-4568-94CD-796BD4C7CCD8}"/>
              </a:ext>
            </a:extLst>
          </p:cNvPr>
          <p:cNvSpPr/>
          <p:nvPr/>
        </p:nvSpPr>
        <p:spPr>
          <a:xfrm>
            <a:off x="7754692" y="1535441"/>
            <a:ext cx="1204326"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ectangle 56">
            <a:extLst>
              <a:ext uri="{FF2B5EF4-FFF2-40B4-BE49-F238E27FC236}">
                <a16:creationId xmlns:a16="http://schemas.microsoft.com/office/drawing/2014/main" id="{BD627175-FC2A-432C-A5A7-39305127CB2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61" name="Rounded Rectangle 7">
            <a:extLst>
              <a:ext uri="{FF2B5EF4-FFF2-40B4-BE49-F238E27FC236}">
                <a16:creationId xmlns:a16="http://schemas.microsoft.com/office/drawing/2014/main" id="{341422CF-436B-4A76-BB03-B46675FC5C1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7662189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104</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3014004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Series Indexing</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105</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6069188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4" name="Content Placeholder 3"/>
          <p:cNvSpPr>
            <a:spLocks noGrp="1"/>
          </p:cNvSpPr>
          <p:nvPr>
            <p:ph idx="1"/>
          </p:nvPr>
        </p:nvSpPr>
        <p:spPr/>
        <p:txBody>
          <a:bodyPr/>
          <a:lstStyle/>
          <a:p>
            <a:endParaRPr lang="en-CA"/>
          </a:p>
        </p:txBody>
      </p:sp>
      <p:sp>
        <p:nvSpPr>
          <p:cNvPr id="12"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Palpanas - MDM 2022</a:t>
            </a:r>
            <a:endParaRPr lang="en-CA" dirty="0">
              <a:solidFill>
                <a:schemeClr val="tx1"/>
              </a:solidFill>
            </a:endParaRPr>
          </a:p>
        </p:txBody>
      </p:sp>
      <p:sp>
        <p:nvSpPr>
          <p:cNvPr id="10" name="Slide Number Placeholder 9">
            <a:extLst>
              <a:ext uri="{FF2B5EF4-FFF2-40B4-BE49-F238E27FC236}">
                <a16:creationId xmlns:a16="http://schemas.microsoft.com/office/drawing/2014/main" id="{26626241-1B41-456E-9C77-E641CAB53550}"/>
              </a:ext>
            </a:extLst>
          </p:cNvPr>
          <p:cNvSpPr>
            <a:spLocks noGrp="1"/>
          </p:cNvSpPr>
          <p:nvPr>
            <p:ph type="sldNum" sz="quarter" idx="12"/>
          </p:nvPr>
        </p:nvSpPr>
        <p:spPr/>
        <p:txBody>
          <a:bodyPr/>
          <a:lstStyle/>
          <a:p>
            <a:fld id="{A577D55C-4B0B-488E-BDEC-E7DCB799A030}" type="slidenum">
              <a:rPr lang="en-CA" smtClean="0"/>
              <a:t>106</a:t>
            </a:fld>
            <a:endParaRPr lang="en-CA"/>
          </a:p>
        </p:txBody>
      </p:sp>
      <p:pic>
        <p:nvPicPr>
          <p:cNvPr id="3" name="Picture 2"/>
          <p:cNvPicPr>
            <a:picLocks noChangeAspect="1"/>
          </p:cNvPicPr>
          <p:nvPr/>
        </p:nvPicPr>
        <p:blipFill rotWithShape="1">
          <a:blip r:embed="rId3"/>
          <a:srcRect l="19253" t="38562" r="37737" b="28086"/>
          <a:stretch/>
        </p:blipFill>
        <p:spPr>
          <a:xfrm>
            <a:off x="807194" y="2364997"/>
            <a:ext cx="7734761" cy="3373652"/>
          </a:xfrm>
          <a:prstGeom prst="rect">
            <a:avLst/>
          </a:prstGeom>
        </p:spPr>
      </p:pic>
      <p:sp>
        <p:nvSpPr>
          <p:cNvPr id="6" name="Title 1"/>
          <p:cNvSpPr txBox="1">
            <a:spLocks/>
          </p:cNvSpPr>
          <p:nvPr/>
        </p:nvSpPr>
        <p:spPr>
          <a:xfrm>
            <a:off x="5300167" y="5624972"/>
            <a:ext cx="3951236" cy="456134"/>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1800" b="1" dirty="0">
                <a:solidFill>
                  <a:srgbClr val="C00000"/>
                </a:solidFill>
              </a:rPr>
              <a:t>Intertwined with indexing</a:t>
            </a:r>
            <a:endParaRPr lang="en-CA" sz="1800" b="1" dirty="0">
              <a:solidFill>
                <a:srgbClr val="C00000"/>
              </a:solidFill>
            </a:endParaRPr>
          </a:p>
        </p:txBody>
      </p:sp>
      <p:pic>
        <p:nvPicPr>
          <p:cNvPr id="7" name="Picture 6"/>
          <p:cNvPicPr>
            <a:picLocks noChangeAspect="1"/>
          </p:cNvPicPr>
          <p:nvPr/>
        </p:nvPicPr>
        <p:blipFill rotWithShape="1">
          <a:blip r:embed="rId4"/>
          <a:srcRect l="31514" t="32037" r="45215" b="64448"/>
          <a:stretch/>
        </p:blipFill>
        <p:spPr>
          <a:xfrm>
            <a:off x="2629688" y="2078151"/>
            <a:ext cx="3884624" cy="330123"/>
          </a:xfrm>
          <a:prstGeom prst="rect">
            <a:avLst/>
          </a:prstGeom>
        </p:spPr>
      </p:pic>
      <p:sp>
        <p:nvSpPr>
          <p:cNvPr id="5" name="TextBox 4"/>
          <p:cNvSpPr txBox="1"/>
          <p:nvPr/>
        </p:nvSpPr>
        <p:spPr>
          <a:xfrm>
            <a:off x="2549097" y="5989415"/>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APCA and EAPCA representations</a:t>
            </a:r>
            <a:endParaRPr lang="en-CA" u="sng"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B3E61A-B279-42C7-81AD-637BA281707A}"/>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7B117E3B-3EDC-4814-AD7A-30ED8266BD01}"/>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613104ED-8384-433E-B389-769D2FB2DF3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264440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10"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Palpanas - MDM 2022</a:t>
            </a:r>
            <a:endParaRPr lang="en-CA" dirty="0">
              <a:solidFill>
                <a:schemeClr val="tx1"/>
              </a:solidFill>
            </a:endParaRPr>
          </a:p>
        </p:txBody>
      </p:sp>
      <p:sp>
        <p:nvSpPr>
          <p:cNvPr id="4" name="Slide Number Placeholder 3">
            <a:extLst>
              <a:ext uri="{FF2B5EF4-FFF2-40B4-BE49-F238E27FC236}">
                <a16:creationId xmlns:a16="http://schemas.microsoft.com/office/drawing/2014/main" id="{8C80DB56-DE7E-420E-99B2-82B63A9855C8}"/>
              </a:ext>
            </a:extLst>
          </p:cNvPr>
          <p:cNvSpPr>
            <a:spLocks noGrp="1"/>
          </p:cNvSpPr>
          <p:nvPr>
            <p:ph type="sldNum" sz="quarter" idx="12"/>
          </p:nvPr>
        </p:nvSpPr>
        <p:spPr/>
        <p:txBody>
          <a:bodyPr/>
          <a:lstStyle/>
          <a:p>
            <a:fld id="{A577D55C-4B0B-488E-BDEC-E7DCB799A030}" type="slidenum">
              <a:rPr lang="en-CA" smtClean="0"/>
              <a:t>107</a:t>
            </a:fld>
            <a:endParaRPr lang="en-CA"/>
          </a:p>
        </p:txBody>
      </p:sp>
      <p:pic>
        <p:nvPicPr>
          <p:cNvPr id="8" name="Picture 7"/>
          <p:cNvPicPr>
            <a:picLocks noChangeAspect="1"/>
          </p:cNvPicPr>
          <p:nvPr/>
        </p:nvPicPr>
        <p:blipFill rotWithShape="1">
          <a:blip r:embed="rId3"/>
          <a:srcRect l="29152" t="31188" r="43326" b="19485"/>
          <a:stretch/>
        </p:blipFill>
        <p:spPr>
          <a:xfrm>
            <a:off x="549136" y="2066371"/>
            <a:ext cx="4164013" cy="4197990"/>
          </a:xfrm>
          <a:prstGeom prst="rect">
            <a:avLst/>
          </a:prstGeom>
        </p:spPr>
      </p:pic>
      <p:sp>
        <p:nvSpPr>
          <p:cNvPr id="9" name="Title 1"/>
          <p:cNvSpPr txBox="1">
            <a:spLocks/>
          </p:cNvSpPr>
          <p:nvPr/>
        </p:nvSpPr>
        <p:spPr>
          <a:xfrm>
            <a:off x="5186329" y="2499979"/>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node contains</a:t>
            </a:r>
          </a:p>
          <a:p>
            <a:pPr marL="514350" indent="-514350">
              <a:buFont typeface="Wingdings" panose="05000000000000000000" pitchFamily="2" charset="2"/>
              <a:buChar char="q"/>
            </a:pPr>
            <a:r>
              <a:rPr lang="en-US" sz="2400" dirty="0">
                <a:solidFill>
                  <a:schemeClr val="bg2">
                    <a:lumMod val="25000"/>
                  </a:schemeClr>
                </a:solidFill>
              </a:rPr>
              <a:t># vectors</a:t>
            </a:r>
          </a:p>
          <a:p>
            <a:pPr marL="514350" indent="-514350">
              <a:buFont typeface="Wingdings" panose="05000000000000000000" pitchFamily="2" charset="2"/>
              <a:buChar char="q"/>
            </a:pPr>
            <a:r>
              <a:rPr lang="en-US" sz="2400" dirty="0">
                <a:solidFill>
                  <a:schemeClr val="bg2">
                    <a:lumMod val="25000"/>
                  </a:schemeClr>
                </a:solidFill>
              </a:rPr>
              <a:t>segmentation </a:t>
            </a:r>
            <a:r>
              <a:rPr lang="en-US" sz="2400" b="1" dirty="0">
                <a:solidFill>
                  <a:schemeClr val="bg2">
                    <a:lumMod val="25000"/>
                  </a:schemeClr>
                </a:solidFill>
              </a:rPr>
              <a:t>SG</a:t>
            </a:r>
          </a:p>
          <a:p>
            <a:pPr marL="514350" indent="-514350">
              <a:buFont typeface="Wingdings" panose="05000000000000000000" pitchFamily="2" charset="2"/>
              <a:buChar char="q"/>
            </a:pPr>
            <a:r>
              <a:rPr lang="en-US" sz="2400" dirty="0">
                <a:solidFill>
                  <a:schemeClr val="bg2">
                    <a:lumMod val="25000"/>
                  </a:schemeClr>
                </a:solidFill>
              </a:rPr>
              <a:t>synopsis </a:t>
            </a:r>
            <a:r>
              <a:rPr lang="en-US" sz="2400" b="1" dirty="0">
                <a:solidFill>
                  <a:schemeClr val="bg2">
                    <a:lumMod val="25000"/>
                  </a:schemeClr>
                </a:solidFill>
              </a:rPr>
              <a:t>Z</a:t>
            </a:r>
          </a:p>
          <a:p>
            <a:pPr marL="514350" indent="-514350">
              <a:buFont typeface="Wingdings" panose="05000000000000000000" pitchFamily="2" charset="2"/>
              <a:buChar char="q"/>
            </a:pPr>
            <a:endParaRPr lang="en-US" sz="3200" b="1" dirty="0">
              <a:solidFill>
                <a:schemeClr val="bg2">
                  <a:lumMod val="25000"/>
                </a:schemeClr>
              </a:solidFill>
            </a:endParaRPr>
          </a:p>
        </p:txBody>
      </p:sp>
      <p:sp>
        <p:nvSpPr>
          <p:cNvPr id="11" name="Title 1"/>
          <p:cNvSpPr txBox="1">
            <a:spLocks/>
          </p:cNvSpPr>
          <p:nvPr/>
        </p:nvSpPr>
        <p:spPr>
          <a:xfrm>
            <a:off x="5186329" y="4858168"/>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Leaf node also :</a:t>
            </a:r>
          </a:p>
          <a:p>
            <a:pPr marL="514350" indent="-514350">
              <a:buFont typeface="Wingdings" panose="05000000000000000000" pitchFamily="2" charset="2"/>
              <a:buChar char="q"/>
            </a:pPr>
            <a:r>
              <a:rPr lang="en-US" sz="2400" dirty="0">
                <a:solidFill>
                  <a:schemeClr val="bg2">
                    <a:lumMod val="25000"/>
                  </a:schemeClr>
                </a:solidFill>
              </a:rPr>
              <a:t>stores its raw </a:t>
            </a:r>
          </a:p>
          <a:p>
            <a:r>
              <a:rPr lang="en-US" sz="2400" dirty="0">
                <a:solidFill>
                  <a:schemeClr val="bg2">
                    <a:lumMod val="25000"/>
                  </a:schemeClr>
                </a:solidFill>
              </a:rPr>
              <a:t>vectors in a separate</a:t>
            </a:r>
          </a:p>
          <a:p>
            <a:r>
              <a:rPr lang="en-US" sz="2400" dirty="0">
                <a:solidFill>
                  <a:schemeClr val="bg2">
                    <a:lumMod val="25000"/>
                  </a:schemeClr>
                </a:solidFill>
              </a:rPr>
              <a:t>disk file</a:t>
            </a:r>
            <a:endParaRPr lang="en-US" sz="2400" b="1" dirty="0">
              <a:solidFill>
                <a:schemeClr val="bg2">
                  <a:lumMod val="25000"/>
                </a:schemeClr>
              </a:solidFill>
            </a:endParaRPr>
          </a:p>
        </p:txBody>
      </p:sp>
      <p:sp>
        <p:nvSpPr>
          <p:cNvPr id="12" name="Rectangle 11">
            <a:extLst>
              <a:ext uri="{FF2B5EF4-FFF2-40B4-BE49-F238E27FC236}">
                <a16:creationId xmlns:a16="http://schemas.microsoft.com/office/drawing/2014/main" id="{20A88963-CC11-41D6-B254-407EC881FFDD}"/>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0996C61B-5372-4C72-9D9A-C49B4E99608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32C712F5-6E3C-4579-B307-58077226C49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496575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Symbolic Fourier Approximation (SFA)</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Palpanas - MDM 2022</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108</a:t>
            </a:fld>
            <a:endParaRPr lang="en-CA"/>
          </a:p>
        </p:txBody>
      </p:sp>
      <p:pic>
        <p:nvPicPr>
          <p:cNvPr id="4" name="Picture 3"/>
          <p:cNvPicPr>
            <a:picLocks noChangeAspect="1"/>
          </p:cNvPicPr>
          <p:nvPr/>
        </p:nvPicPr>
        <p:blipFill rotWithShape="1">
          <a:blip r:embed="rId3"/>
          <a:srcRect l="25034" t="29151" r="22215" b="10119"/>
          <a:stretch/>
        </p:blipFill>
        <p:spPr>
          <a:xfrm>
            <a:off x="1647212" y="2067578"/>
            <a:ext cx="5849575" cy="3788083"/>
          </a:xfrm>
          <a:prstGeom prst="rect">
            <a:avLst/>
          </a:prstGeom>
        </p:spPr>
      </p:pic>
      <p:sp>
        <p:nvSpPr>
          <p:cNvPr id="9" name="TextBox 8"/>
          <p:cNvSpPr txBox="1"/>
          <p:nvPr/>
        </p:nvSpPr>
        <p:spPr>
          <a:xfrm>
            <a:off x="3366810" y="5983068"/>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representation*</a:t>
            </a:r>
            <a:endParaRPr lang="en-CA" u="sng" dirty="0">
              <a:latin typeface="Arial" panose="020B0604020202020204" pitchFamily="34" charset="0"/>
              <a:cs typeface="Arial" panose="020B0604020202020204" pitchFamily="34" charset="0"/>
            </a:endParaRPr>
          </a:p>
        </p:txBody>
      </p:sp>
      <p:sp>
        <p:nvSpPr>
          <p:cNvPr id="11" name="TextBox 10"/>
          <p:cNvSpPr txBox="1"/>
          <p:nvPr/>
        </p:nvSpPr>
        <p:spPr>
          <a:xfrm>
            <a:off x="1946666" y="6252698"/>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8332381-73E7-4C85-8184-901ABEECE30F}"/>
              </a:ext>
            </a:extLst>
          </p:cNvPr>
          <p:cNvSpPr/>
          <p:nvPr/>
        </p:nvSpPr>
        <p:spPr>
          <a:xfrm>
            <a:off x="7645632" y="1918866"/>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0CD59600-CE72-4C2C-A296-4EF47A2BB5C7}"/>
              </a:ext>
            </a:extLst>
          </p:cNvPr>
          <p:cNvSpPr/>
          <p:nvPr/>
        </p:nvSpPr>
        <p:spPr>
          <a:xfrm>
            <a:off x="7649689" y="158978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5" name="Rounded Rectangle 7">
            <a:extLst>
              <a:ext uri="{FF2B5EF4-FFF2-40B4-BE49-F238E27FC236}">
                <a16:creationId xmlns:a16="http://schemas.microsoft.com/office/drawing/2014/main" id="{54CE7F42-1A30-4A21-97D8-B57F555D7B95}"/>
              </a:ext>
            </a:extLst>
          </p:cNvPr>
          <p:cNvSpPr/>
          <p:nvPr/>
        </p:nvSpPr>
        <p:spPr>
          <a:xfrm>
            <a:off x="7754692" y="204976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5685261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SFA</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8"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Palpanas - MDM 2022</a:t>
            </a:r>
            <a:endParaRPr lang="en-CA" dirty="0">
              <a:solidFill>
                <a:schemeClr val="tx1"/>
              </a:solidFill>
            </a:endParaRPr>
          </a:p>
        </p:txBody>
      </p:sp>
      <p:sp>
        <p:nvSpPr>
          <p:cNvPr id="4" name="Slide Number Placeholder 3">
            <a:extLst>
              <a:ext uri="{FF2B5EF4-FFF2-40B4-BE49-F238E27FC236}">
                <a16:creationId xmlns:a16="http://schemas.microsoft.com/office/drawing/2014/main" id="{D8E2C212-4626-4D59-AEE0-A34D68ABF8B0}"/>
              </a:ext>
            </a:extLst>
          </p:cNvPr>
          <p:cNvSpPr>
            <a:spLocks noGrp="1"/>
          </p:cNvSpPr>
          <p:nvPr>
            <p:ph type="sldNum" sz="quarter" idx="12"/>
          </p:nvPr>
        </p:nvSpPr>
        <p:spPr/>
        <p:txBody>
          <a:bodyPr/>
          <a:lstStyle/>
          <a:p>
            <a:fld id="{A577D55C-4B0B-488E-BDEC-E7DCB799A030}" type="slidenum">
              <a:rPr lang="en-CA" smtClean="0"/>
              <a:t>109</a:t>
            </a:fld>
            <a:endParaRPr lang="en-CA"/>
          </a:p>
        </p:txBody>
      </p:sp>
      <p:sp>
        <p:nvSpPr>
          <p:cNvPr id="7" name="TextBox 6"/>
          <p:cNvSpPr txBox="1"/>
          <p:nvPr/>
        </p:nvSpPr>
        <p:spPr>
          <a:xfrm>
            <a:off x="3928071" y="5914273"/>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a:t>
            </a:r>
            <a:r>
              <a:rPr lang="en-US" u="sng" dirty="0" err="1">
                <a:latin typeface="Arial" panose="020B0604020202020204" pitchFamily="34" charset="0"/>
                <a:cs typeface="Arial" panose="020B0604020202020204" pitchFamily="34" charset="0"/>
              </a:rPr>
              <a:t>Trie</a:t>
            </a:r>
            <a:r>
              <a:rPr lang="en-US" u="sng" dirty="0">
                <a:latin typeface="Arial" panose="020B0604020202020204" pitchFamily="34" charset="0"/>
                <a:cs typeface="Arial" panose="020B0604020202020204" pitchFamily="34" charset="0"/>
              </a:rPr>
              <a:t>*</a:t>
            </a:r>
            <a:endParaRPr lang="en-CA" u="sng" dirty="0">
              <a:latin typeface="Arial" panose="020B0604020202020204" pitchFamily="34" charset="0"/>
              <a:cs typeface="Arial" panose="020B0604020202020204" pitchFamily="34" charset="0"/>
            </a:endParaRPr>
          </a:p>
        </p:txBody>
      </p:sp>
      <p:sp>
        <p:nvSpPr>
          <p:cNvPr id="10" name="TextBox 9"/>
          <p:cNvSpPr txBox="1"/>
          <p:nvPr/>
        </p:nvSpPr>
        <p:spPr>
          <a:xfrm>
            <a:off x="2100089" y="6216142"/>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pic>
        <p:nvPicPr>
          <p:cNvPr id="11" name="Picture 2" descr="9-SFA trie: for simplicity the MBRs show SFA symbols instead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37" y="2031724"/>
            <a:ext cx="6364426" cy="3758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91A28A-3922-4EBE-8CCD-452FA656F778}"/>
              </a:ext>
            </a:extLst>
          </p:cNvPr>
          <p:cNvSpPr/>
          <p:nvPr/>
        </p:nvSpPr>
        <p:spPr>
          <a:xfrm>
            <a:off x="7645632" y="1130591"/>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A459AA73-2D8B-4C06-97F3-23A01086646B}"/>
              </a:ext>
            </a:extLst>
          </p:cNvPr>
          <p:cNvSpPr/>
          <p:nvPr/>
        </p:nvSpPr>
        <p:spPr>
          <a:xfrm>
            <a:off x="7649689" y="80151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C10B87C0-8B97-4EDF-B328-DE99407D1798}"/>
              </a:ext>
            </a:extLst>
          </p:cNvPr>
          <p:cNvSpPr/>
          <p:nvPr/>
        </p:nvSpPr>
        <p:spPr>
          <a:xfrm>
            <a:off x="7754692" y="126149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7272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pPr eaLnBrk="1" hangingPunct="1"/>
            <a:r>
              <a:rPr lang="en-US" altLang="en-US" sz="3600" dirty="0"/>
              <a:t>Analysis Tasks</a:t>
            </a:r>
            <a:br>
              <a:rPr lang="en-US" altLang="en-US" dirty="0"/>
            </a:br>
            <a:r>
              <a:rPr lang="en-US" altLang="en-US" dirty="0"/>
              <a:t>Subsequences</a:t>
            </a:r>
          </a:p>
        </p:txBody>
      </p:sp>
      <p:sp>
        <p:nvSpPr>
          <p:cNvPr id="56323" name="Content Placeholder 2"/>
          <p:cNvSpPr>
            <a:spLocks noGrp="1"/>
          </p:cNvSpPr>
          <p:nvPr>
            <p:ph idx="1"/>
          </p:nvPr>
        </p:nvSpPr>
        <p:spPr>
          <a:xfrm>
            <a:off x="457200" y="2249424"/>
            <a:ext cx="8229600" cy="4608576"/>
          </a:xfrm>
        </p:spPr>
        <p:txBody>
          <a:bodyPr>
            <a:normAutofit/>
          </a:bodyPr>
          <a:lstStyle/>
          <a:p>
            <a:pPr eaLnBrk="1" hangingPunct="1"/>
            <a:endParaRPr lang="en-US" altLang="en-US" sz="2400" dirty="0"/>
          </a:p>
          <a:p>
            <a:pPr eaLnBrk="1" hangingPunct="1"/>
            <a:r>
              <a:rPr lang="en-US" altLang="en-US" sz="2400" dirty="0"/>
              <a:t>often times the data series are very long</a:t>
            </a:r>
          </a:p>
          <a:p>
            <a:pPr lvl="1"/>
            <a:r>
              <a:rPr lang="en-US" altLang="en-US" sz="2400" dirty="0"/>
              <a:t>n &gt;&gt; 1</a:t>
            </a:r>
          </a:p>
          <a:p>
            <a:pPr lvl="1"/>
            <a:r>
              <a:rPr lang="en-US" altLang="en-US" sz="2400" dirty="0"/>
              <a:t>streaming data series</a:t>
            </a:r>
          </a:p>
          <a:p>
            <a:pPr eaLnBrk="1" hangingPunct="1"/>
            <a:endParaRPr lang="en-US" altLang="en-US" sz="2400" dirty="0"/>
          </a:p>
          <a:p>
            <a:pPr eaLnBrk="1" hangingPunct="1"/>
            <a:r>
              <a:rPr lang="en-US" altLang="en-US" sz="2400" dirty="0"/>
              <a:t>we then chop the long sequence in subsequences</a:t>
            </a:r>
          </a:p>
          <a:p>
            <a:pPr lvl="1"/>
            <a:r>
              <a:rPr lang="en-US" altLang="en-US" sz="2400" dirty="0"/>
              <a:t>e.g., using sliding window, or shifting window</a:t>
            </a:r>
          </a:p>
          <a:p>
            <a:pPr lvl="1"/>
            <a:r>
              <a:rPr lang="en-US" altLang="en-US" sz="2400" dirty="0"/>
              <a:t>pick carefully length of subsequence </a:t>
            </a:r>
          </a:p>
          <a:p>
            <a:pPr lvl="2"/>
            <a:r>
              <a:rPr lang="en-US" altLang="en-US" sz="2000" dirty="0"/>
              <a:t>should contain patterns of interest</a:t>
            </a:r>
          </a:p>
          <a:p>
            <a:r>
              <a:rPr lang="en-US" altLang="en-US" sz="2400" dirty="0"/>
              <a:t>and process each subsequence separately</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11</a:t>
            </a:fld>
            <a:endParaRPr lang="en-US">
              <a:solidFill>
                <a:srgbClr val="FFFFFF"/>
              </a:solidFill>
            </a:endParaRPr>
          </a:p>
        </p:txBody>
      </p:sp>
      <p:sp>
        <p:nvSpPr>
          <p:cNvPr id="2" name="Footer Placeholder 1">
            <a:extLst>
              <a:ext uri="{FF2B5EF4-FFF2-40B4-BE49-F238E27FC236}">
                <a16:creationId xmlns:a16="http://schemas.microsoft.com/office/drawing/2014/main" id="{9449B155-BC52-45D9-922F-C958C245C535}"/>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33770473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iSAX</a:t>
            </a:r>
            <a:r>
              <a:rPr lang="en-US" dirty="0">
                <a:solidFill>
                  <a:schemeClr val="accent1">
                    <a:lumMod val="50000"/>
                  </a:schemeClr>
                </a:solidFill>
              </a:rPr>
              <a:t> Family</a:t>
            </a:r>
            <a:br>
              <a:rPr lang="en-US" dirty="0">
                <a:solidFill>
                  <a:schemeClr val="accent1">
                    <a:lumMod val="50000"/>
                  </a:schemeClr>
                </a:solidFill>
              </a:rPr>
            </a:br>
            <a:r>
              <a:rPr lang="en-US" dirty="0" err="1">
                <a:solidFill>
                  <a:srgbClr val="C00000"/>
                </a:solidFill>
              </a:rPr>
              <a:t>iSAX</a:t>
            </a:r>
            <a:r>
              <a:rPr lang="en-US" dirty="0">
                <a:solidFill>
                  <a:srgbClr val="C00000"/>
                </a:solidFill>
              </a:rPr>
              <a:t> 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Palpanas - MDM 2022</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110</a:t>
            </a:fld>
            <a:endParaRPr lang="en-CA"/>
          </a:p>
        </p:txBody>
      </p:sp>
      <p:sp>
        <p:nvSpPr>
          <p:cNvPr id="8" name="Content Placeholder 6">
            <a:extLst>
              <a:ext uri="{FF2B5EF4-FFF2-40B4-BE49-F238E27FC236}">
                <a16:creationId xmlns:a16="http://schemas.microsoft.com/office/drawing/2014/main" id="{56FE34BF-210F-49B6-8E41-C721A8266104}"/>
              </a:ext>
            </a:extLst>
          </p:cNvPr>
          <p:cNvSpPr>
            <a:spLocks noGrp="1"/>
          </p:cNvSpPr>
          <p:nvPr>
            <p:ph idx="1"/>
          </p:nvPr>
        </p:nvSpPr>
        <p:spPr>
          <a:xfrm>
            <a:off x="457200" y="2249489"/>
            <a:ext cx="8674678" cy="4324351"/>
          </a:xfrm>
        </p:spPr>
        <p:txBody>
          <a:bodyPr/>
          <a:lstStyle/>
          <a:p>
            <a:r>
              <a:rPr lang="en-US" altLang="en-US" sz="2000" dirty="0"/>
              <a:t>based on </a:t>
            </a:r>
            <a:r>
              <a:rPr lang="en-US" altLang="en-US" sz="2000" i="1" dirty="0" err="1"/>
              <a:t>i</a:t>
            </a:r>
            <a:r>
              <a:rPr lang="en-US" altLang="en-US" sz="2000" dirty="0" err="1"/>
              <a:t>SAX</a:t>
            </a:r>
            <a:r>
              <a:rPr lang="en-US" altLang="en-US" sz="2000" dirty="0"/>
              <a:t> representation, which offers a bit-aware, quantized, multi-resolution representation with variable granularity</a:t>
            </a:r>
          </a:p>
        </p:txBody>
      </p:sp>
      <p:graphicFrame>
        <p:nvGraphicFramePr>
          <p:cNvPr id="10" name="Group 32">
            <a:extLst>
              <a:ext uri="{FF2B5EF4-FFF2-40B4-BE49-F238E27FC236}">
                <a16:creationId xmlns:a16="http://schemas.microsoft.com/office/drawing/2014/main" id="{095FA83E-A588-4476-BBD5-737E7A0A0A26}"/>
              </a:ext>
            </a:extLst>
          </p:cNvPr>
          <p:cNvGraphicFramePr>
            <a:graphicFrameLocks noGrp="1"/>
          </p:cNvGraphicFramePr>
          <p:nvPr>
            <p:extLst>
              <p:ext uri="{D42A27DB-BD31-4B8C-83A1-F6EECF244321}">
                <p14:modId xmlns:p14="http://schemas.microsoft.com/office/powerpoint/2010/main" val="1544310652"/>
              </p:ext>
            </p:extLst>
          </p:nvPr>
        </p:nvGraphicFramePr>
        <p:xfrm>
          <a:off x="5774996" y="3884613"/>
          <a:ext cx="3360618" cy="2135187"/>
        </p:xfrm>
        <a:graphic>
          <a:graphicData uri="http://schemas.openxmlformats.org/drawingml/2006/table">
            <a:tbl>
              <a:tblPr/>
              <a:tblGrid>
                <a:gridCol w="3360618">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9">
            <a:extLst>
              <a:ext uri="{FF2B5EF4-FFF2-40B4-BE49-F238E27FC236}">
                <a16:creationId xmlns:a16="http://schemas.microsoft.com/office/drawing/2014/main" id="{C3E58D7E-A6E6-4C3D-AF31-BD4846C27238}"/>
              </a:ext>
            </a:extLst>
          </p:cNvPr>
          <p:cNvGrpSpPr>
            <a:grpSpLocks/>
          </p:cNvGrpSpPr>
          <p:nvPr/>
        </p:nvGrpSpPr>
        <p:grpSpPr bwMode="auto">
          <a:xfrm>
            <a:off x="4045785" y="5257800"/>
            <a:ext cx="1831975" cy="990600"/>
            <a:chOff x="520700" y="4035425"/>
            <a:chExt cx="1958975" cy="1058863"/>
          </a:xfrm>
        </p:grpSpPr>
        <p:sp>
          <p:nvSpPr>
            <p:cNvPr id="13" name="Rectangle 4">
              <a:extLst>
                <a:ext uri="{FF2B5EF4-FFF2-40B4-BE49-F238E27FC236}">
                  <a16:creationId xmlns:a16="http://schemas.microsoft.com/office/drawing/2014/main" id="{70F3080F-95A5-4293-A3FB-89F7AA416733}"/>
                </a:ext>
              </a:extLst>
            </p:cNvPr>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4" name="Rectangle 5">
              <a:extLst>
                <a:ext uri="{FF2B5EF4-FFF2-40B4-BE49-F238E27FC236}">
                  <a16:creationId xmlns:a16="http://schemas.microsoft.com/office/drawing/2014/main" id="{1F42B566-A85D-41AE-942D-91BD4661B017}"/>
                </a:ext>
              </a:extLst>
            </p:cNvPr>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5" name="Rectangle 47">
              <a:extLst>
                <a:ext uri="{FF2B5EF4-FFF2-40B4-BE49-F238E27FC236}">
                  <a16:creationId xmlns:a16="http://schemas.microsoft.com/office/drawing/2014/main" id="{6E538F03-C145-48F0-BF1F-A1D915621971}"/>
                </a:ext>
              </a:extLst>
            </p:cNvPr>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6" name="Rectangle 48">
              <a:extLst>
                <a:ext uri="{FF2B5EF4-FFF2-40B4-BE49-F238E27FC236}">
                  <a16:creationId xmlns:a16="http://schemas.microsoft.com/office/drawing/2014/main" id="{6B6B8F37-D2AA-4717-94BB-6A63D2995C58}"/>
                </a:ext>
              </a:extLst>
            </p:cNvPr>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17" name="Group 49">
              <a:extLst>
                <a:ext uri="{FF2B5EF4-FFF2-40B4-BE49-F238E27FC236}">
                  <a16:creationId xmlns:a16="http://schemas.microsoft.com/office/drawing/2014/main" id="{C67B01FD-3799-40B8-9117-A50891694A0E}"/>
                </a:ext>
              </a:extLst>
            </p:cNvPr>
            <p:cNvGrpSpPr>
              <a:grpSpLocks/>
            </p:cNvGrpSpPr>
            <p:nvPr/>
          </p:nvGrpSpPr>
          <p:grpSpPr bwMode="auto">
            <a:xfrm>
              <a:off x="555624" y="4137052"/>
              <a:ext cx="1917691" cy="825509"/>
              <a:chOff x="244" y="1672"/>
              <a:chExt cx="1293" cy="558"/>
            </a:xfrm>
          </p:grpSpPr>
          <p:sp>
            <p:nvSpPr>
              <p:cNvPr id="18" name="Oval 50">
                <a:extLst>
                  <a:ext uri="{FF2B5EF4-FFF2-40B4-BE49-F238E27FC236}">
                    <a16:creationId xmlns:a16="http://schemas.microsoft.com/office/drawing/2014/main" id="{A0E73E7E-B6FB-4BBB-B583-9DF9D7398075}"/>
                  </a:ext>
                </a:extLst>
              </p:cNvPr>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9" name="Oval 51">
                <a:extLst>
                  <a:ext uri="{FF2B5EF4-FFF2-40B4-BE49-F238E27FC236}">
                    <a16:creationId xmlns:a16="http://schemas.microsoft.com/office/drawing/2014/main" id="{64005E30-C7B0-4348-AA0C-08F86AAA38AB}"/>
                  </a:ext>
                </a:extLst>
              </p:cNvPr>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0" name="Oval 52">
                <a:extLst>
                  <a:ext uri="{FF2B5EF4-FFF2-40B4-BE49-F238E27FC236}">
                    <a16:creationId xmlns:a16="http://schemas.microsoft.com/office/drawing/2014/main" id="{B33B1F16-D959-4AB3-B97D-93E221C47635}"/>
                  </a:ext>
                </a:extLst>
              </p:cNvPr>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1" name="Oval 53">
                <a:extLst>
                  <a:ext uri="{FF2B5EF4-FFF2-40B4-BE49-F238E27FC236}">
                    <a16:creationId xmlns:a16="http://schemas.microsoft.com/office/drawing/2014/main" id="{E7D4DCDC-9F02-42C3-A120-B27C21D58C4C}"/>
                  </a:ext>
                </a:extLst>
              </p:cNvPr>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2" name="Oval 54">
                <a:extLst>
                  <a:ext uri="{FF2B5EF4-FFF2-40B4-BE49-F238E27FC236}">
                    <a16:creationId xmlns:a16="http://schemas.microsoft.com/office/drawing/2014/main" id="{98A9EE64-4F77-4227-B61E-51BF8F28A6CB}"/>
                  </a:ext>
                </a:extLst>
              </p:cNvPr>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3" name="Oval 55">
                <a:extLst>
                  <a:ext uri="{FF2B5EF4-FFF2-40B4-BE49-F238E27FC236}">
                    <a16:creationId xmlns:a16="http://schemas.microsoft.com/office/drawing/2014/main" id="{53379126-35C3-491A-8E09-527A9DF02877}"/>
                  </a:ext>
                </a:extLst>
              </p:cNvPr>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Oval 56">
                <a:extLst>
                  <a:ext uri="{FF2B5EF4-FFF2-40B4-BE49-F238E27FC236}">
                    <a16:creationId xmlns:a16="http://schemas.microsoft.com/office/drawing/2014/main" id="{2C71A5B3-F832-47C0-8DD1-3F9EEF4C42FC}"/>
                  </a:ext>
                </a:extLst>
              </p:cNvPr>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5" name="Freeform 57">
                <a:extLst>
                  <a:ext uri="{FF2B5EF4-FFF2-40B4-BE49-F238E27FC236}">
                    <a16:creationId xmlns:a16="http://schemas.microsoft.com/office/drawing/2014/main" id="{B16FB3FB-733E-4B52-A2AF-8DF0711C818F}"/>
                  </a:ext>
                </a:extLst>
              </p:cNvPr>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58">
                <a:extLst>
                  <a:ext uri="{FF2B5EF4-FFF2-40B4-BE49-F238E27FC236}">
                    <a16:creationId xmlns:a16="http://schemas.microsoft.com/office/drawing/2014/main" id="{047E7407-3A38-469D-9BA8-2EAE1D480F63}"/>
                  </a:ext>
                </a:extLst>
              </p:cNvPr>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7" name="Oval 59">
                <a:extLst>
                  <a:ext uri="{FF2B5EF4-FFF2-40B4-BE49-F238E27FC236}">
                    <a16:creationId xmlns:a16="http://schemas.microsoft.com/office/drawing/2014/main" id="{26EFE974-A047-4BED-A608-0E7C076FD72E}"/>
                  </a:ext>
                </a:extLst>
              </p:cNvPr>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8" name="Oval 60">
                <a:extLst>
                  <a:ext uri="{FF2B5EF4-FFF2-40B4-BE49-F238E27FC236}">
                    <a16:creationId xmlns:a16="http://schemas.microsoft.com/office/drawing/2014/main" id="{3B2D3265-401B-405C-8704-5E8653F23DEA}"/>
                  </a:ext>
                </a:extLst>
              </p:cNvPr>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9" name="Oval 61">
                <a:extLst>
                  <a:ext uri="{FF2B5EF4-FFF2-40B4-BE49-F238E27FC236}">
                    <a16:creationId xmlns:a16="http://schemas.microsoft.com/office/drawing/2014/main" id="{CC69DFD9-78DF-4AF1-826A-D4EC5D50F462}"/>
                  </a:ext>
                </a:extLst>
              </p:cNvPr>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0" name="Oval 62">
                <a:extLst>
                  <a:ext uri="{FF2B5EF4-FFF2-40B4-BE49-F238E27FC236}">
                    <a16:creationId xmlns:a16="http://schemas.microsoft.com/office/drawing/2014/main" id="{F14DCC55-33DA-4E6D-B1ED-86CFE7DAC3F2}"/>
                  </a:ext>
                </a:extLst>
              </p:cNvPr>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Oval 63">
                <a:extLst>
                  <a:ext uri="{FF2B5EF4-FFF2-40B4-BE49-F238E27FC236}">
                    <a16:creationId xmlns:a16="http://schemas.microsoft.com/office/drawing/2014/main" id="{5F323C28-14A0-40FC-B381-8069E77DFF80}"/>
                  </a:ext>
                </a:extLst>
              </p:cNvPr>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2" name="Oval 64">
                <a:extLst>
                  <a:ext uri="{FF2B5EF4-FFF2-40B4-BE49-F238E27FC236}">
                    <a16:creationId xmlns:a16="http://schemas.microsoft.com/office/drawing/2014/main" id="{776989F4-85D4-435E-958B-7D5EE218DF04}"/>
                  </a:ext>
                </a:extLst>
              </p:cNvPr>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3" name="Oval 65">
                <a:extLst>
                  <a:ext uri="{FF2B5EF4-FFF2-40B4-BE49-F238E27FC236}">
                    <a16:creationId xmlns:a16="http://schemas.microsoft.com/office/drawing/2014/main" id="{1BA643A0-1EA9-4481-B112-394F95E423E4}"/>
                  </a:ext>
                </a:extLst>
              </p:cNvPr>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4" name="Oval 66">
                <a:extLst>
                  <a:ext uri="{FF2B5EF4-FFF2-40B4-BE49-F238E27FC236}">
                    <a16:creationId xmlns:a16="http://schemas.microsoft.com/office/drawing/2014/main" id="{EB5F2D3A-AE79-4807-81E3-C31DC396C531}"/>
                  </a:ext>
                </a:extLst>
              </p:cNvPr>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35" name="Group 32">
            <a:extLst>
              <a:ext uri="{FF2B5EF4-FFF2-40B4-BE49-F238E27FC236}">
                <a16:creationId xmlns:a16="http://schemas.microsoft.com/office/drawing/2014/main" id="{2C1B80A3-6D41-49CF-8DF2-1163D8E86539}"/>
              </a:ext>
            </a:extLst>
          </p:cNvPr>
          <p:cNvGrpSpPr>
            <a:grpSpLocks/>
          </p:cNvGrpSpPr>
          <p:nvPr/>
        </p:nvGrpSpPr>
        <p:grpSpPr bwMode="auto">
          <a:xfrm>
            <a:off x="4044196" y="4324351"/>
            <a:ext cx="1830388" cy="989013"/>
            <a:chOff x="3270250" y="3946526"/>
            <a:chExt cx="1955800" cy="1057275"/>
          </a:xfrm>
        </p:grpSpPr>
        <p:sp>
          <p:nvSpPr>
            <p:cNvPr id="36" name="Rectangle 128">
              <a:extLst>
                <a:ext uri="{FF2B5EF4-FFF2-40B4-BE49-F238E27FC236}">
                  <a16:creationId xmlns:a16="http://schemas.microsoft.com/office/drawing/2014/main" id="{F1E07013-6C97-49CE-ACB5-9073021562E5}"/>
                </a:ext>
              </a:extLst>
            </p:cNvPr>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7" name="Rectangle 129">
              <a:extLst>
                <a:ext uri="{FF2B5EF4-FFF2-40B4-BE49-F238E27FC236}">
                  <a16:creationId xmlns:a16="http://schemas.microsoft.com/office/drawing/2014/main" id="{B1931BB4-AF79-4F33-AEF6-F67724289FFA}"/>
                </a:ext>
              </a:extLst>
            </p:cNvPr>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8" name="Rectangle 158">
              <a:extLst>
                <a:ext uri="{FF2B5EF4-FFF2-40B4-BE49-F238E27FC236}">
                  <a16:creationId xmlns:a16="http://schemas.microsoft.com/office/drawing/2014/main" id="{428163C0-2E06-4ED0-9370-81F56FDE110A}"/>
                </a:ext>
              </a:extLst>
            </p:cNvPr>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9" name="Rectangle 159">
              <a:extLst>
                <a:ext uri="{FF2B5EF4-FFF2-40B4-BE49-F238E27FC236}">
                  <a16:creationId xmlns:a16="http://schemas.microsoft.com/office/drawing/2014/main" id="{7AC84D50-B58D-49E0-AFFC-09DEB02081BA}"/>
                </a:ext>
              </a:extLst>
            </p:cNvPr>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0" name="Oval 164">
              <a:extLst>
                <a:ext uri="{FF2B5EF4-FFF2-40B4-BE49-F238E27FC236}">
                  <a16:creationId xmlns:a16="http://schemas.microsoft.com/office/drawing/2014/main" id="{1098EA04-513F-4098-9D8D-AE60428B2334}"/>
                </a:ext>
              </a:extLst>
            </p:cNvPr>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1" name="Oval 165">
              <a:extLst>
                <a:ext uri="{FF2B5EF4-FFF2-40B4-BE49-F238E27FC236}">
                  <a16:creationId xmlns:a16="http://schemas.microsoft.com/office/drawing/2014/main" id="{EA96CB07-319E-49DF-9472-106F5DECA183}"/>
                </a:ext>
              </a:extLst>
            </p:cNvPr>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2" name="Oval 166">
              <a:extLst>
                <a:ext uri="{FF2B5EF4-FFF2-40B4-BE49-F238E27FC236}">
                  <a16:creationId xmlns:a16="http://schemas.microsoft.com/office/drawing/2014/main" id="{16D0EA00-9595-49E6-A700-88436944B149}"/>
                </a:ext>
              </a:extLst>
            </p:cNvPr>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3" name="Oval 167">
              <a:extLst>
                <a:ext uri="{FF2B5EF4-FFF2-40B4-BE49-F238E27FC236}">
                  <a16:creationId xmlns:a16="http://schemas.microsoft.com/office/drawing/2014/main" id="{D675A285-0955-4672-B345-E3CC0EADE430}"/>
                </a:ext>
              </a:extLst>
            </p:cNvPr>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4" name="Oval 168">
              <a:extLst>
                <a:ext uri="{FF2B5EF4-FFF2-40B4-BE49-F238E27FC236}">
                  <a16:creationId xmlns:a16="http://schemas.microsoft.com/office/drawing/2014/main" id="{96EE8CA5-A310-4E48-B232-40F6E99A5DFC}"/>
                </a:ext>
              </a:extLst>
            </p:cNvPr>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5" name="Freeform 169">
              <a:extLst>
                <a:ext uri="{FF2B5EF4-FFF2-40B4-BE49-F238E27FC236}">
                  <a16:creationId xmlns:a16="http://schemas.microsoft.com/office/drawing/2014/main" id="{15786B25-3C00-4BFA-8B9D-DE3E9C3C0F64}"/>
                </a:ext>
              </a:extLst>
            </p:cNvPr>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70">
              <a:extLst>
                <a:ext uri="{FF2B5EF4-FFF2-40B4-BE49-F238E27FC236}">
                  <a16:creationId xmlns:a16="http://schemas.microsoft.com/office/drawing/2014/main" id="{328437CF-D8FA-4BC3-A267-CD3D7A12C12D}"/>
                </a:ext>
              </a:extLst>
            </p:cNvPr>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7" name="Oval 171">
              <a:extLst>
                <a:ext uri="{FF2B5EF4-FFF2-40B4-BE49-F238E27FC236}">
                  <a16:creationId xmlns:a16="http://schemas.microsoft.com/office/drawing/2014/main" id="{2DDFE604-0DC1-43BE-9C0F-8369F748243B}"/>
                </a:ext>
              </a:extLst>
            </p:cNvPr>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8" name="Oval 172">
              <a:extLst>
                <a:ext uri="{FF2B5EF4-FFF2-40B4-BE49-F238E27FC236}">
                  <a16:creationId xmlns:a16="http://schemas.microsoft.com/office/drawing/2014/main" id="{5E699D45-9BA5-4DBD-B41E-2F5ECDCCCC01}"/>
                </a:ext>
              </a:extLst>
            </p:cNvPr>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9" name="Oval 173">
              <a:extLst>
                <a:ext uri="{FF2B5EF4-FFF2-40B4-BE49-F238E27FC236}">
                  <a16:creationId xmlns:a16="http://schemas.microsoft.com/office/drawing/2014/main" id="{5500D3FC-BA37-41E3-AAFE-230C6B2B91F7}"/>
                </a:ext>
              </a:extLst>
            </p:cNvPr>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0" name="Oval 174">
              <a:extLst>
                <a:ext uri="{FF2B5EF4-FFF2-40B4-BE49-F238E27FC236}">
                  <a16:creationId xmlns:a16="http://schemas.microsoft.com/office/drawing/2014/main" id="{3AA3C5B2-C36D-465D-8ADF-4E08182443CB}"/>
                </a:ext>
              </a:extLst>
            </p:cNvPr>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1" name="Oval 175">
              <a:extLst>
                <a:ext uri="{FF2B5EF4-FFF2-40B4-BE49-F238E27FC236}">
                  <a16:creationId xmlns:a16="http://schemas.microsoft.com/office/drawing/2014/main" id="{BA665D1F-A9AD-4ED2-8681-882582886C8D}"/>
                </a:ext>
              </a:extLst>
            </p:cNvPr>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2" name="Oval 176">
              <a:extLst>
                <a:ext uri="{FF2B5EF4-FFF2-40B4-BE49-F238E27FC236}">
                  <a16:creationId xmlns:a16="http://schemas.microsoft.com/office/drawing/2014/main" id="{C447D4AC-D113-4F99-9AA3-227FAECA24A6}"/>
                </a:ext>
              </a:extLst>
            </p:cNvPr>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3" name="Oval 177">
              <a:extLst>
                <a:ext uri="{FF2B5EF4-FFF2-40B4-BE49-F238E27FC236}">
                  <a16:creationId xmlns:a16="http://schemas.microsoft.com/office/drawing/2014/main" id="{3F05939E-A74F-444C-BF3E-597FA82258B1}"/>
                </a:ext>
              </a:extLst>
            </p:cNvPr>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4" name="Oval 178">
              <a:extLst>
                <a:ext uri="{FF2B5EF4-FFF2-40B4-BE49-F238E27FC236}">
                  <a16:creationId xmlns:a16="http://schemas.microsoft.com/office/drawing/2014/main" id="{5D4FB8BD-68DB-407E-8281-CFCB6FBD542B}"/>
                </a:ext>
              </a:extLst>
            </p:cNvPr>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5" name="Oval 179">
              <a:extLst>
                <a:ext uri="{FF2B5EF4-FFF2-40B4-BE49-F238E27FC236}">
                  <a16:creationId xmlns:a16="http://schemas.microsoft.com/office/drawing/2014/main" id="{C09881F2-4054-42D5-BE4D-54A9E0402942}"/>
                </a:ext>
              </a:extLst>
            </p:cNvPr>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6" name="Oval 180">
              <a:extLst>
                <a:ext uri="{FF2B5EF4-FFF2-40B4-BE49-F238E27FC236}">
                  <a16:creationId xmlns:a16="http://schemas.microsoft.com/office/drawing/2014/main" id="{A8753243-58E6-4E14-A7B2-0995ACC57D75}"/>
                </a:ext>
              </a:extLst>
            </p:cNvPr>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57" name="Group 54">
            <a:extLst>
              <a:ext uri="{FF2B5EF4-FFF2-40B4-BE49-F238E27FC236}">
                <a16:creationId xmlns:a16="http://schemas.microsoft.com/office/drawing/2014/main" id="{BB9EA123-3AD0-429D-83F2-1082FE9ACC02}"/>
              </a:ext>
            </a:extLst>
          </p:cNvPr>
          <p:cNvGrpSpPr>
            <a:grpSpLocks/>
          </p:cNvGrpSpPr>
          <p:nvPr/>
        </p:nvGrpSpPr>
        <p:grpSpPr bwMode="auto">
          <a:xfrm>
            <a:off x="4044196" y="3663952"/>
            <a:ext cx="1830388" cy="860425"/>
            <a:chOff x="5689600" y="3975101"/>
            <a:chExt cx="1955800" cy="919162"/>
          </a:xfrm>
        </p:grpSpPr>
        <p:sp>
          <p:nvSpPr>
            <p:cNvPr id="58" name="Rectangle 128">
              <a:extLst>
                <a:ext uri="{FF2B5EF4-FFF2-40B4-BE49-F238E27FC236}">
                  <a16:creationId xmlns:a16="http://schemas.microsoft.com/office/drawing/2014/main" id="{DC9CDB9E-1F03-4DE9-B691-739E6196088C}"/>
                </a:ext>
              </a:extLst>
            </p:cNvPr>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9" name="Rectangle 129">
              <a:extLst>
                <a:ext uri="{FF2B5EF4-FFF2-40B4-BE49-F238E27FC236}">
                  <a16:creationId xmlns:a16="http://schemas.microsoft.com/office/drawing/2014/main" id="{B7211F9C-4455-4E80-BB36-E2F2D606BEDC}"/>
                </a:ext>
              </a:extLst>
            </p:cNvPr>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0" name="Rectangle 158">
              <a:extLst>
                <a:ext uri="{FF2B5EF4-FFF2-40B4-BE49-F238E27FC236}">
                  <a16:creationId xmlns:a16="http://schemas.microsoft.com/office/drawing/2014/main" id="{ACABE054-B4C7-4142-8CB8-E8FE532CFF38}"/>
                </a:ext>
              </a:extLst>
            </p:cNvPr>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1" name="Rectangle 159">
              <a:extLst>
                <a:ext uri="{FF2B5EF4-FFF2-40B4-BE49-F238E27FC236}">
                  <a16:creationId xmlns:a16="http://schemas.microsoft.com/office/drawing/2014/main" id="{182E3A2E-246F-47B7-9105-84B270F9466B}"/>
                </a:ext>
              </a:extLst>
            </p:cNvPr>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2" name="Oval 164">
              <a:extLst>
                <a:ext uri="{FF2B5EF4-FFF2-40B4-BE49-F238E27FC236}">
                  <a16:creationId xmlns:a16="http://schemas.microsoft.com/office/drawing/2014/main" id="{68B323BA-EBED-4F2E-8EF8-605219EB8FCE}"/>
                </a:ext>
              </a:extLst>
            </p:cNvPr>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 name="Oval 165">
              <a:extLst>
                <a:ext uri="{FF2B5EF4-FFF2-40B4-BE49-F238E27FC236}">
                  <a16:creationId xmlns:a16="http://schemas.microsoft.com/office/drawing/2014/main" id="{39EA5EE7-5795-4E23-B3B3-0F61C0964690}"/>
                </a:ext>
              </a:extLst>
            </p:cNvPr>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 name="Oval 166">
              <a:extLst>
                <a:ext uri="{FF2B5EF4-FFF2-40B4-BE49-F238E27FC236}">
                  <a16:creationId xmlns:a16="http://schemas.microsoft.com/office/drawing/2014/main" id="{F210CBD3-3958-4089-A88A-A3C459BF6987}"/>
                </a:ext>
              </a:extLst>
            </p:cNvPr>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 name="Oval 167">
              <a:extLst>
                <a:ext uri="{FF2B5EF4-FFF2-40B4-BE49-F238E27FC236}">
                  <a16:creationId xmlns:a16="http://schemas.microsoft.com/office/drawing/2014/main" id="{A5A4832B-5121-47F5-B67F-BEB8AEEE6535}"/>
                </a:ext>
              </a:extLst>
            </p:cNvPr>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 name="Oval 168">
              <a:extLst>
                <a:ext uri="{FF2B5EF4-FFF2-40B4-BE49-F238E27FC236}">
                  <a16:creationId xmlns:a16="http://schemas.microsoft.com/office/drawing/2014/main" id="{09BD977A-3480-4B5D-A35A-C0AD6815EFCC}"/>
                </a:ext>
              </a:extLst>
            </p:cNvPr>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 name="Freeform 169">
              <a:extLst>
                <a:ext uri="{FF2B5EF4-FFF2-40B4-BE49-F238E27FC236}">
                  <a16:creationId xmlns:a16="http://schemas.microsoft.com/office/drawing/2014/main" id="{3A06B0F6-BE2B-4FD7-93D4-3437E9845005}"/>
                </a:ext>
              </a:extLst>
            </p:cNvPr>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Oval 170">
              <a:extLst>
                <a:ext uri="{FF2B5EF4-FFF2-40B4-BE49-F238E27FC236}">
                  <a16:creationId xmlns:a16="http://schemas.microsoft.com/office/drawing/2014/main" id="{43FE1643-0723-4ECF-B385-504B6251342C}"/>
                </a:ext>
              </a:extLst>
            </p:cNvPr>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 name="Oval 171">
              <a:extLst>
                <a:ext uri="{FF2B5EF4-FFF2-40B4-BE49-F238E27FC236}">
                  <a16:creationId xmlns:a16="http://schemas.microsoft.com/office/drawing/2014/main" id="{A808AAB5-A79E-48D0-A764-95B51E74A76B}"/>
                </a:ext>
              </a:extLst>
            </p:cNvPr>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 name="Oval 172">
              <a:extLst>
                <a:ext uri="{FF2B5EF4-FFF2-40B4-BE49-F238E27FC236}">
                  <a16:creationId xmlns:a16="http://schemas.microsoft.com/office/drawing/2014/main" id="{9F48EA4E-55F9-44E6-9006-9B529701DD9C}"/>
                </a:ext>
              </a:extLst>
            </p:cNvPr>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 name="Oval 173">
              <a:extLst>
                <a:ext uri="{FF2B5EF4-FFF2-40B4-BE49-F238E27FC236}">
                  <a16:creationId xmlns:a16="http://schemas.microsoft.com/office/drawing/2014/main" id="{F5245BC8-2880-405B-9438-F73E9193F56E}"/>
                </a:ext>
              </a:extLst>
            </p:cNvPr>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 name="Oval 174">
              <a:extLst>
                <a:ext uri="{FF2B5EF4-FFF2-40B4-BE49-F238E27FC236}">
                  <a16:creationId xmlns:a16="http://schemas.microsoft.com/office/drawing/2014/main" id="{28F2C76B-84CE-47CF-8103-BDE6CC5A21C3}"/>
                </a:ext>
              </a:extLst>
            </p:cNvPr>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 name="Oval 175">
              <a:extLst>
                <a:ext uri="{FF2B5EF4-FFF2-40B4-BE49-F238E27FC236}">
                  <a16:creationId xmlns:a16="http://schemas.microsoft.com/office/drawing/2014/main" id="{9ACED4DE-3C9E-43C3-9867-AD91B91D0667}"/>
                </a:ext>
              </a:extLst>
            </p:cNvPr>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 name="Oval 176">
              <a:extLst>
                <a:ext uri="{FF2B5EF4-FFF2-40B4-BE49-F238E27FC236}">
                  <a16:creationId xmlns:a16="http://schemas.microsoft.com/office/drawing/2014/main" id="{94FF6E8E-5843-43B0-A0CE-B092A3F93349}"/>
                </a:ext>
              </a:extLst>
            </p:cNvPr>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5" name="Oval 177">
              <a:extLst>
                <a:ext uri="{FF2B5EF4-FFF2-40B4-BE49-F238E27FC236}">
                  <a16:creationId xmlns:a16="http://schemas.microsoft.com/office/drawing/2014/main" id="{87A0FDF6-AF4B-4DDE-939E-B616F22560C1}"/>
                </a:ext>
              </a:extLst>
            </p:cNvPr>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6" name="Oval 178">
              <a:extLst>
                <a:ext uri="{FF2B5EF4-FFF2-40B4-BE49-F238E27FC236}">
                  <a16:creationId xmlns:a16="http://schemas.microsoft.com/office/drawing/2014/main" id="{ACCAFC92-AABC-4A68-A2CA-1ABBF0183B79}"/>
                </a:ext>
              </a:extLst>
            </p:cNvPr>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7" name="Oval 179">
              <a:extLst>
                <a:ext uri="{FF2B5EF4-FFF2-40B4-BE49-F238E27FC236}">
                  <a16:creationId xmlns:a16="http://schemas.microsoft.com/office/drawing/2014/main" id="{7B7DE990-3E18-42DF-A812-CE2FBEAC229C}"/>
                </a:ext>
              </a:extLst>
            </p:cNvPr>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8" name="Oval 180">
              <a:extLst>
                <a:ext uri="{FF2B5EF4-FFF2-40B4-BE49-F238E27FC236}">
                  <a16:creationId xmlns:a16="http://schemas.microsoft.com/office/drawing/2014/main" id="{9A7E259E-203C-4D65-8815-9F0973A7098B}"/>
                </a:ext>
              </a:extLst>
            </p:cNvPr>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79" name="Group 15">
            <a:extLst>
              <a:ext uri="{FF2B5EF4-FFF2-40B4-BE49-F238E27FC236}">
                <a16:creationId xmlns:a16="http://schemas.microsoft.com/office/drawing/2014/main" id="{234B0185-BACD-4C20-9309-9D371B404729}"/>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2BFA47DB-288F-4889-AA1B-95485E6EE4CF}"/>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1" name="Rectangle 80">
              <a:extLst>
                <a:ext uri="{FF2B5EF4-FFF2-40B4-BE49-F238E27FC236}">
                  <a16:creationId xmlns:a16="http://schemas.microsoft.com/office/drawing/2014/main" id="{9A6A0695-00D7-4CDE-B3DB-ACE647217DDA}"/>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82" name="Rounded Rectangle 18">
            <a:extLst>
              <a:ext uri="{FF2B5EF4-FFF2-40B4-BE49-F238E27FC236}">
                <a16:creationId xmlns:a16="http://schemas.microsoft.com/office/drawing/2014/main" id="{AF4040B5-96AE-40D4-A816-438570309A28}"/>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83" name="Group 212">
            <a:extLst>
              <a:ext uri="{FF2B5EF4-FFF2-40B4-BE49-F238E27FC236}">
                <a16:creationId xmlns:a16="http://schemas.microsoft.com/office/drawing/2014/main" id="{18B54729-7BAA-E065-38BF-2C2AB779AF49}"/>
              </a:ext>
            </a:extLst>
          </p:cNvPr>
          <p:cNvGrpSpPr>
            <a:grpSpLocks/>
          </p:cNvGrpSpPr>
          <p:nvPr/>
        </p:nvGrpSpPr>
        <p:grpSpPr bwMode="auto">
          <a:xfrm>
            <a:off x="242082" y="4851823"/>
            <a:ext cx="3063875" cy="1903412"/>
            <a:chOff x="3846" y="2357"/>
            <a:chExt cx="1640" cy="1019"/>
          </a:xfrm>
        </p:grpSpPr>
        <p:sp>
          <p:nvSpPr>
            <p:cNvPr id="84" name="Rectangle 213">
              <a:extLst>
                <a:ext uri="{FF2B5EF4-FFF2-40B4-BE49-F238E27FC236}">
                  <a16:creationId xmlns:a16="http://schemas.microsoft.com/office/drawing/2014/main" id="{7329ABAD-DFFF-CDDA-652B-52945A53F3E5}"/>
                </a:ext>
              </a:extLst>
            </p:cNvPr>
            <p:cNvSpPr>
              <a:spLocks noChangeArrowheads="1"/>
            </p:cNvSpPr>
            <p:nvPr/>
          </p:nvSpPr>
          <p:spPr bwMode="auto">
            <a:xfrm>
              <a:off x="4024" y="2958"/>
              <a:ext cx="301"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85" name="Rectangle 214">
              <a:extLst>
                <a:ext uri="{FF2B5EF4-FFF2-40B4-BE49-F238E27FC236}">
                  <a16:creationId xmlns:a16="http://schemas.microsoft.com/office/drawing/2014/main" id="{2DBA6B45-4905-82AE-FC2B-683C55BA7DD5}"/>
                </a:ext>
              </a:extLst>
            </p:cNvPr>
            <p:cNvSpPr>
              <a:spLocks noChangeArrowheads="1"/>
            </p:cNvSpPr>
            <p:nvPr/>
          </p:nvSpPr>
          <p:spPr bwMode="auto">
            <a:xfrm>
              <a:off x="4334" y="2958"/>
              <a:ext cx="302"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86" name="Line 215">
              <a:extLst>
                <a:ext uri="{FF2B5EF4-FFF2-40B4-BE49-F238E27FC236}">
                  <a16:creationId xmlns:a16="http://schemas.microsoft.com/office/drawing/2014/main" id="{FF5062D3-EF55-B22D-113A-E84A926F0CB9}"/>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216">
              <a:extLst>
                <a:ext uri="{FF2B5EF4-FFF2-40B4-BE49-F238E27FC236}">
                  <a16:creationId xmlns:a16="http://schemas.microsoft.com/office/drawing/2014/main" id="{E3DA0F67-AFC3-43F4-6FA2-B62EDD7243E9}"/>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217">
              <a:extLst>
                <a:ext uri="{FF2B5EF4-FFF2-40B4-BE49-F238E27FC236}">
                  <a16:creationId xmlns:a16="http://schemas.microsoft.com/office/drawing/2014/main" id="{78BF12D9-148D-9A4A-9AC5-8383A02F9D26}"/>
                </a:ext>
              </a:extLst>
            </p:cNvPr>
            <p:cNvSpPr>
              <a:spLocks noChangeShapeType="1"/>
            </p:cNvSpPr>
            <p:nvPr/>
          </p:nvSpPr>
          <p:spPr bwMode="auto">
            <a:xfrm>
              <a:off x="3941" y="3322"/>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218">
              <a:extLst>
                <a:ext uri="{FF2B5EF4-FFF2-40B4-BE49-F238E27FC236}">
                  <a16:creationId xmlns:a16="http://schemas.microsoft.com/office/drawing/2014/main" id="{E46677FA-77ED-4DA7-1222-0DE5B3414562}"/>
                </a:ext>
              </a:extLst>
            </p:cNvPr>
            <p:cNvSpPr>
              <a:spLocks noChangeArrowheads="1"/>
            </p:cNvSpPr>
            <p:nvPr/>
          </p:nvSpPr>
          <p:spPr bwMode="auto">
            <a:xfrm>
              <a:off x="3846" y="3290"/>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90" name="Line 219">
              <a:extLst>
                <a:ext uri="{FF2B5EF4-FFF2-40B4-BE49-F238E27FC236}">
                  <a16:creationId xmlns:a16="http://schemas.microsoft.com/office/drawing/2014/main" id="{86BD38FD-0F4F-9175-F0B3-8B69F30577B0}"/>
                </a:ext>
              </a:extLst>
            </p:cNvPr>
            <p:cNvSpPr>
              <a:spLocks noChangeShapeType="1"/>
            </p:cNvSpPr>
            <p:nvPr/>
          </p:nvSpPr>
          <p:spPr bwMode="auto">
            <a:xfrm>
              <a:off x="3941" y="3164"/>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Rectangle 220">
              <a:extLst>
                <a:ext uri="{FF2B5EF4-FFF2-40B4-BE49-F238E27FC236}">
                  <a16:creationId xmlns:a16="http://schemas.microsoft.com/office/drawing/2014/main" id="{D08D3CE0-64AC-601C-BBC6-B1A378E63C29}"/>
                </a:ext>
              </a:extLst>
            </p:cNvPr>
            <p:cNvSpPr>
              <a:spLocks noChangeArrowheads="1"/>
            </p:cNvSpPr>
            <p:nvPr/>
          </p:nvSpPr>
          <p:spPr bwMode="auto">
            <a:xfrm>
              <a:off x="3846" y="3133"/>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92" name="Line 221">
              <a:extLst>
                <a:ext uri="{FF2B5EF4-FFF2-40B4-BE49-F238E27FC236}">
                  <a16:creationId xmlns:a16="http://schemas.microsoft.com/office/drawing/2014/main" id="{027A488B-7728-79E0-C87B-0144A10C086A}"/>
                </a:ext>
              </a:extLst>
            </p:cNvPr>
            <p:cNvSpPr>
              <a:spLocks noChangeShapeType="1"/>
            </p:cNvSpPr>
            <p:nvPr/>
          </p:nvSpPr>
          <p:spPr bwMode="auto">
            <a:xfrm>
              <a:off x="3941" y="3008"/>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Rectangle 222">
              <a:extLst>
                <a:ext uri="{FF2B5EF4-FFF2-40B4-BE49-F238E27FC236}">
                  <a16:creationId xmlns:a16="http://schemas.microsoft.com/office/drawing/2014/main" id="{0435B5A8-9E0E-E8D4-A363-7FC0BF13AD8C}"/>
                </a:ext>
              </a:extLst>
            </p:cNvPr>
            <p:cNvSpPr>
              <a:spLocks noChangeArrowheads="1"/>
            </p:cNvSpPr>
            <p:nvPr/>
          </p:nvSpPr>
          <p:spPr bwMode="auto">
            <a:xfrm>
              <a:off x="3846" y="2975"/>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94" name="Line 223">
              <a:extLst>
                <a:ext uri="{FF2B5EF4-FFF2-40B4-BE49-F238E27FC236}">
                  <a16:creationId xmlns:a16="http://schemas.microsoft.com/office/drawing/2014/main" id="{26CE174B-26F2-D0EC-34A2-F09239314021}"/>
                </a:ext>
              </a:extLst>
            </p:cNvPr>
            <p:cNvSpPr>
              <a:spLocks noChangeShapeType="1"/>
            </p:cNvSpPr>
            <p:nvPr/>
          </p:nvSpPr>
          <p:spPr bwMode="auto">
            <a:xfrm>
              <a:off x="3941" y="2856"/>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Rectangle 224">
              <a:extLst>
                <a:ext uri="{FF2B5EF4-FFF2-40B4-BE49-F238E27FC236}">
                  <a16:creationId xmlns:a16="http://schemas.microsoft.com/office/drawing/2014/main" id="{D07604F7-24A5-48DA-0800-E9E026BFC2E8}"/>
                </a:ext>
              </a:extLst>
            </p:cNvPr>
            <p:cNvSpPr>
              <a:spLocks noChangeArrowheads="1"/>
            </p:cNvSpPr>
            <p:nvPr/>
          </p:nvSpPr>
          <p:spPr bwMode="auto">
            <a:xfrm>
              <a:off x="3868" y="2823"/>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96" name="Line 225">
              <a:extLst>
                <a:ext uri="{FF2B5EF4-FFF2-40B4-BE49-F238E27FC236}">
                  <a16:creationId xmlns:a16="http://schemas.microsoft.com/office/drawing/2014/main" id="{10ED4A7D-45A7-B5BC-3B10-E51D7785F05F}"/>
                </a:ext>
              </a:extLst>
            </p:cNvPr>
            <p:cNvSpPr>
              <a:spLocks noChangeShapeType="1"/>
            </p:cNvSpPr>
            <p:nvPr/>
          </p:nvSpPr>
          <p:spPr bwMode="auto">
            <a:xfrm>
              <a:off x="3941" y="2698"/>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Rectangle 226">
              <a:extLst>
                <a:ext uri="{FF2B5EF4-FFF2-40B4-BE49-F238E27FC236}">
                  <a16:creationId xmlns:a16="http://schemas.microsoft.com/office/drawing/2014/main" id="{4BE2AF7C-211C-05C4-AC63-786F01BB3C71}"/>
                </a:ext>
              </a:extLst>
            </p:cNvPr>
            <p:cNvSpPr>
              <a:spLocks noChangeArrowheads="1"/>
            </p:cNvSpPr>
            <p:nvPr/>
          </p:nvSpPr>
          <p:spPr bwMode="auto">
            <a:xfrm>
              <a:off x="3868" y="2665"/>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98" name="Line 227">
              <a:extLst>
                <a:ext uri="{FF2B5EF4-FFF2-40B4-BE49-F238E27FC236}">
                  <a16:creationId xmlns:a16="http://schemas.microsoft.com/office/drawing/2014/main" id="{B8BED947-78F7-DCD9-1970-D612946911FF}"/>
                </a:ext>
              </a:extLst>
            </p:cNvPr>
            <p:cNvSpPr>
              <a:spLocks noChangeShapeType="1"/>
            </p:cNvSpPr>
            <p:nvPr/>
          </p:nvSpPr>
          <p:spPr bwMode="auto">
            <a:xfrm>
              <a:off x="3941" y="254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Rectangle 228">
              <a:extLst>
                <a:ext uri="{FF2B5EF4-FFF2-40B4-BE49-F238E27FC236}">
                  <a16:creationId xmlns:a16="http://schemas.microsoft.com/office/drawing/2014/main" id="{38EE7CB5-F173-8C31-334F-C24DC90C9B00}"/>
                </a:ext>
              </a:extLst>
            </p:cNvPr>
            <p:cNvSpPr>
              <a:spLocks noChangeArrowheads="1"/>
            </p:cNvSpPr>
            <p:nvPr/>
          </p:nvSpPr>
          <p:spPr bwMode="auto">
            <a:xfrm>
              <a:off x="3868" y="2509"/>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100" name="Line 229">
              <a:extLst>
                <a:ext uri="{FF2B5EF4-FFF2-40B4-BE49-F238E27FC236}">
                  <a16:creationId xmlns:a16="http://schemas.microsoft.com/office/drawing/2014/main" id="{32BC4A2F-063E-4882-6A18-91806A4EE882}"/>
                </a:ext>
              </a:extLst>
            </p:cNvPr>
            <p:cNvSpPr>
              <a:spLocks noChangeShapeType="1"/>
            </p:cNvSpPr>
            <p:nvPr/>
          </p:nvSpPr>
          <p:spPr bwMode="auto">
            <a:xfrm>
              <a:off x="3941" y="2390"/>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Rectangle 230">
              <a:extLst>
                <a:ext uri="{FF2B5EF4-FFF2-40B4-BE49-F238E27FC236}">
                  <a16:creationId xmlns:a16="http://schemas.microsoft.com/office/drawing/2014/main" id="{B90FB23C-A661-A178-06FE-D2E04EDF5689}"/>
                </a:ext>
              </a:extLst>
            </p:cNvPr>
            <p:cNvSpPr>
              <a:spLocks noChangeArrowheads="1"/>
            </p:cNvSpPr>
            <p:nvPr/>
          </p:nvSpPr>
          <p:spPr bwMode="auto">
            <a:xfrm>
              <a:off x="3868" y="2357"/>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102" name="Line 231">
              <a:extLst>
                <a:ext uri="{FF2B5EF4-FFF2-40B4-BE49-F238E27FC236}">
                  <a16:creationId xmlns:a16="http://schemas.microsoft.com/office/drawing/2014/main" id="{9D03CBA5-EBEC-EC51-E09C-BE3457285DE6}"/>
                </a:ext>
              </a:extLst>
            </p:cNvPr>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232">
              <a:extLst>
                <a:ext uri="{FF2B5EF4-FFF2-40B4-BE49-F238E27FC236}">
                  <a16:creationId xmlns:a16="http://schemas.microsoft.com/office/drawing/2014/main" id="{279B4573-866D-0BF9-3C2A-2D7986CD0B09}"/>
                </a:ext>
              </a:extLst>
            </p:cNvPr>
            <p:cNvSpPr>
              <a:spLocks noChangeShapeType="1"/>
            </p:cNvSpPr>
            <p:nvPr/>
          </p:nvSpPr>
          <p:spPr bwMode="auto">
            <a:xfrm>
              <a:off x="4024" y="3322"/>
              <a:ext cx="14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233">
              <a:extLst>
                <a:ext uri="{FF2B5EF4-FFF2-40B4-BE49-F238E27FC236}">
                  <a16:creationId xmlns:a16="http://schemas.microsoft.com/office/drawing/2014/main" id="{AD2C74C7-CFCA-DB5B-9B94-4B602B02B396}"/>
                </a:ext>
              </a:extLst>
            </p:cNvPr>
            <p:cNvSpPr>
              <a:spLocks noChangeShapeType="1"/>
            </p:cNvSpPr>
            <p:nvPr/>
          </p:nvSpPr>
          <p:spPr bwMode="auto">
            <a:xfrm flipV="1">
              <a:off x="433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Rectangle 234">
              <a:extLst>
                <a:ext uri="{FF2B5EF4-FFF2-40B4-BE49-F238E27FC236}">
                  <a16:creationId xmlns:a16="http://schemas.microsoft.com/office/drawing/2014/main" id="{431A4D9D-4BBB-A1A6-0133-57E74667864D}"/>
                </a:ext>
              </a:extLst>
            </p:cNvPr>
            <p:cNvSpPr>
              <a:spLocks noChangeArrowheads="1"/>
            </p:cNvSpPr>
            <p:nvPr/>
          </p:nvSpPr>
          <p:spPr bwMode="auto">
            <a:xfrm>
              <a:off x="4312" y="3335"/>
              <a:ext cx="72"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106" name="Line 235">
              <a:extLst>
                <a:ext uri="{FF2B5EF4-FFF2-40B4-BE49-F238E27FC236}">
                  <a16:creationId xmlns:a16="http://schemas.microsoft.com/office/drawing/2014/main" id="{9F891E82-8D13-F9A4-6704-2FE429F7A14C}"/>
                </a:ext>
              </a:extLst>
            </p:cNvPr>
            <p:cNvSpPr>
              <a:spLocks noChangeShapeType="1"/>
            </p:cNvSpPr>
            <p:nvPr/>
          </p:nvSpPr>
          <p:spPr bwMode="auto">
            <a:xfrm flipV="1">
              <a:off x="464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Rectangle 236">
              <a:extLst>
                <a:ext uri="{FF2B5EF4-FFF2-40B4-BE49-F238E27FC236}">
                  <a16:creationId xmlns:a16="http://schemas.microsoft.com/office/drawing/2014/main" id="{68FD404A-B98D-942A-4B2C-38B552C3EFEE}"/>
                </a:ext>
              </a:extLst>
            </p:cNvPr>
            <p:cNvSpPr>
              <a:spLocks noChangeArrowheads="1"/>
            </p:cNvSpPr>
            <p:nvPr/>
          </p:nvSpPr>
          <p:spPr bwMode="auto">
            <a:xfrm>
              <a:off x="4623" y="3335"/>
              <a:ext cx="6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108" name="Line 237">
              <a:extLst>
                <a:ext uri="{FF2B5EF4-FFF2-40B4-BE49-F238E27FC236}">
                  <a16:creationId xmlns:a16="http://schemas.microsoft.com/office/drawing/2014/main" id="{669E30DA-47AB-1D4C-F73E-79D9408709AB}"/>
                </a:ext>
              </a:extLst>
            </p:cNvPr>
            <p:cNvSpPr>
              <a:spLocks noChangeShapeType="1"/>
            </p:cNvSpPr>
            <p:nvPr/>
          </p:nvSpPr>
          <p:spPr bwMode="auto">
            <a:xfrm flipV="1">
              <a:off x="4957"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Rectangle 238">
              <a:extLst>
                <a:ext uri="{FF2B5EF4-FFF2-40B4-BE49-F238E27FC236}">
                  <a16:creationId xmlns:a16="http://schemas.microsoft.com/office/drawing/2014/main" id="{7AF250BF-37E5-6E42-B65F-35409E8FC9A2}"/>
                </a:ext>
              </a:extLst>
            </p:cNvPr>
            <p:cNvSpPr>
              <a:spLocks noChangeArrowheads="1"/>
            </p:cNvSpPr>
            <p:nvPr/>
          </p:nvSpPr>
          <p:spPr bwMode="auto">
            <a:xfrm>
              <a:off x="4930" y="3335"/>
              <a:ext cx="1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110" name="Line 239">
              <a:extLst>
                <a:ext uri="{FF2B5EF4-FFF2-40B4-BE49-F238E27FC236}">
                  <a16:creationId xmlns:a16="http://schemas.microsoft.com/office/drawing/2014/main" id="{01F635CF-4C50-2021-DE29-BC3398724397}"/>
                </a:ext>
              </a:extLst>
            </p:cNvPr>
            <p:cNvSpPr>
              <a:spLocks noChangeShapeType="1"/>
            </p:cNvSpPr>
            <p:nvPr/>
          </p:nvSpPr>
          <p:spPr bwMode="auto">
            <a:xfrm flipV="1">
              <a:off x="5265"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Rectangle 240">
              <a:extLst>
                <a:ext uri="{FF2B5EF4-FFF2-40B4-BE49-F238E27FC236}">
                  <a16:creationId xmlns:a16="http://schemas.microsoft.com/office/drawing/2014/main" id="{D5CFE596-E7EA-D550-7865-86647D0F8E5E}"/>
                </a:ext>
              </a:extLst>
            </p:cNvPr>
            <p:cNvSpPr>
              <a:spLocks noChangeArrowheads="1"/>
            </p:cNvSpPr>
            <p:nvPr/>
          </p:nvSpPr>
          <p:spPr bwMode="auto">
            <a:xfrm>
              <a:off x="5238" y="3335"/>
              <a:ext cx="143"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112" name="Rectangle 241">
              <a:extLst>
                <a:ext uri="{FF2B5EF4-FFF2-40B4-BE49-F238E27FC236}">
                  <a16:creationId xmlns:a16="http://schemas.microsoft.com/office/drawing/2014/main" id="{F71D9D16-D85D-EB3E-B8C3-3BCB3C9322C6}"/>
                </a:ext>
              </a:extLst>
            </p:cNvPr>
            <p:cNvSpPr>
              <a:spLocks noChangeArrowheads="1"/>
            </p:cNvSpPr>
            <p:nvPr/>
          </p:nvSpPr>
          <p:spPr bwMode="auto">
            <a:xfrm>
              <a:off x="4011" y="3333"/>
              <a:ext cx="7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113" name="Line 242">
              <a:extLst>
                <a:ext uri="{FF2B5EF4-FFF2-40B4-BE49-F238E27FC236}">
                  <a16:creationId xmlns:a16="http://schemas.microsoft.com/office/drawing/2014/main" id="{99A905CC-07E6-B231-9FBE-20016BF34B39}"/>
                </a:ext>
              </a:extLst>
            </p:cNvPr>
            <p:cNvSpPr>
              <a:spLocks noChangeShapeType="1"/>
            </p:cNvSpPr>
            <p:nvPr/>
          </p:nvSpPr>
          <p:spPr bwMode="auto">
            <a:xfrm flipV="1">
              <a:off x="4024" y="3270"/>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Rectangle 243">
              <a:extLst>
                <a:ext uri="{FF2B5EF4-FFF2-40B4-BE49-F238E27FC236}">
                  <a16:creationId xmlns:a16="http://schemas.microsoft.com/office/drawing/2014/main" id="{803928CC-4BC2-68FE-5F32-6A53ED138775}"/>
                </a:ext>
              </a:extLst>
            </p:cNvPr>
            <p:cNvSpPr>
              <a:spLocks noChangeArrowheads="1"/>
            </p:cNvSpPr>
            <p:nvPr/>
          </p:nvSpPr>
          <p:spPr bwMode="auto">
            <a:xfrm>
              <a:off x="4646" y="2750"/>
              <a:ext cx="300" cy="10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15" name="Rectangle 244">
              <a:extLst>
                <a:ext uri="{FF2B5EF4-FFF2-40B4-BE49-F238E27FC236}">
                  <a16:creationId xmlns:a16="http://schemas.microsoft.com/office/drawing/2014/main" id="{F731B03D-E124-A86A-0167-C5FDD99E4225}"/>
                </a:ext>
              </a:extLst>
            </p:cNvPr>
            <p:cNvSpPr>
              <a:spLocks noChangeArrowheads="1"/>
            </p:cNvSpPr>
            <p:nvPr/>
          </p:nvSpPr>
          <p:spPr bwMode="auto">
            <a:xfrm>
              <a:off x="4956" y="2522"/>
              <a:ext cx="300"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16" name="Freeform 245">
              <a:extLst>
                <a:ext uri="{FF2B5EF4-FFF2-40B4-BE49-F238E27FC236}">
                  <a16:creationId xmlns:a16="http://schemas.microsoft.com/office/drawing/2014/main" id="{8B2D68F3-C487-9285-A8F7-F1FC9512B57F}"/>
                </a:ext>
              </a:extLst>
            </p:cNvPr>
            <p:cNvSpPr>
              <a:spLocks/>
            </p:cNvSpPr>
            <p:nvPr/>
          </p:nvSpPr>
          <p:spPr bwMode="auto">
            <a:xfrm>
              <a:off x="3941" y="2856"/>
              <a:ext cx="1486" cy="27"/>
            </a:xfrm>
            <a:custGeom>
              <a:avLst/>
              <a:gdLst>
                <a:gd name="T0" fmla="*/ 0 w 5343"/>
                <a:gd name="T1" fmla="*/ 0 h 27"/>
                <a:gd name="T2" fmla="*/ 0 w 5343"/>
                <a:gd name="T3" fmla="*/ 0 h 27"/>
                <a:gd name="T4" fmla="*/ 0 w 5343"/>
                <a:gd name="T5" fmla="*/ 0 h 27"/>
                <a:gd name="T6" fmla="*/ 0 w 5343"/>
                <a:gd name="T7" fmla="*/ 0 h 27"/>
                <a:gd name="T8" fmla="*/ 0 w 5343"/>
                <a:gd name="T9" fmla="*/ 0 h 27"/>
                <a:gd name="T10" fmla="*/ 0 w 5343"/>
                <a:gd name="T11" fmla="*/ 0 h 27"/>
                <a:gd name="T12" fmla="*/ 0 w 5343"/>
                <a:gd name="T13" fmla="*/ 0 h 27"/>
                <a:gd name="T14" fmla="*/ 0 w 5343"/>
                <a:gd name="T15" fmla="*/ 0 h 27"/>
                <a:gd name="T16" fmla="*/ 0 w 5343"/>
                <a:gd name="T17" fmla="*/ 0 h 27"/>
                <a:gd name="T18" fmla="*/ 0 w 5343"/>
                <a:gd name="T19" fmla="*/ 0 h 27"/>
                <a:gd name="T20" fmla="*/ 0 w 5343"/>
                <a:gd name="T21" fmla="*/ 0 h 27"/>
                <a:gd name="T22" fmla="*/ 0 w 5343"/>
                <a:gd name="T23" fmla="*/ 0 h 27"/>
                <a:gd name="T24" fmla="*/ 0 w 5343"/>
                <a:gd name="T25" fmla="*/ 0 h 27"/>
                <a:gd name="T26" fmla="*/ 0 w 5343"/>
                <a:gd name="T27" fmla="*/ 0 h 27"/>
                <a:gd name="T28" fmla="*/ 0 w 5343"/>
                <a:gd name="T29" fmla="*/ 0 h 27"/>
                <a:gd name="T30" fmla="*/ 0 w 5343"/>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27"/>
                <a:gd name="T50" fmla="*/ 5343 w 5343"/>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27">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7" name="Group 246">
              <a:extLst>
                <a:ext uri="{FF2B5EF4-FFF2-40B4-BE49-F238E27FC236}">
                  <a16:creationId xmlns:a16="http://schemas.microsoft.com/office/drawing/2014/main" id="{73D87409-2716-1563-9F7D-B4F9EE68F3AC}"/>
                </a:ext>
              </a:extLst>
            </p:cNvPr>
            <p:cNvGrpSpPr>
              <a:grpSpLocks/>
            </p:cNvGrpSpPr>
            <p:nvPr/>
          </p:nvGrpSpPr>
          <p:grpSpPr bwMode="auto">
            <a:xfrm>
              <a:off x="3941" y="2750"/>
              <a:ext cx="1480" cy="208"/>
              <a:chOff x="255" y="582"/>
              <a:chExt cx="3759" cy="223"/>
            </a:xfrm>
          </p:grpSpPr>
          <p:sp>
            <p:nvSpPr>
              <p:cNvPr id="140" name="Freeform 247">
                <a:extLst>
                  <a:ext uri="{FF2B5EF4-FFF2-40B4-BE49-F238E27FC236}">
                    <a16:creationId xmlns:a16="http://schemas.microsoft.com/office/drawing/2014/main" id="{C30A934E-72C8-67D8-65C1-91C07695ECF4}"/>
                  </a:ext>
                </a:extLst>
              </p:cNvPr>
              <p:cNvSpPr>
                <a:spLocks/>
              </p:cNvSpPr>
              <p:nvPr/>
            </p:nvSpPr>
            <p:spPr bwMode="auto">
              <a:xfrm>
                <a:off x="255" y="804"/>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248">
                <a:extLst>
                  <a:ext uri="{FF2B5EF4-FFF2-40B4-BE49-F238E27FC236}">
                    <a16:creationId xmlns:a16="http://schemas.microsoft.com/office/drawing/2014/main" id="{3F40AEFC-A6BC-34EB-4FB6-684F21547A6D}"/>
                  </a:ext>
                </a:extLst>
              </p:cNvPr>
              <p:cNvSpPr>
                <a:spLocks/>
              </p:cNvSpPr>
              <p:nvPr/>
            </p:nvSpPr>
            <p:spPr bwMode="auto">
              <a:xfrm>
                <a:off x="255" y="582"/>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8" name="Oval 249">
              <a:extLst>
                <a:ext uri="{FF2B5EF4-FFF2-40B4-BE49-F238E27FC236}">
                  <a16:creationId xmlns:a16="http://schemas.microsoft.com/office/drawing/2014/main" id="{C6E74A51-8669-03BE-DFF5-07A73B25A38D}"/>
                </a:ext>
              </a:extLst>
            </p:cNvPr>
            <p:cNvSpPr>
              <a:spLocks noChangeArrowheads="1"/>
            </p:cNvSpPr>
            <p:nvPr/>
          </p:nvSpPr>
          <p:spPr bwMode="auto">
            <a:xfrm>
              <a:off x="4284" y="2999"/>
              <a:ext cx="18"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19" name="Oval 250">
              <a:extLst>
                <a:ext uri="{FF2B5EF4-FFF2-40B4-BE49-F238E27FC236}">
                  <a16:creationId xmlns:a16="http://schemas.microsoft.com/office/drawing/2014/main" id="{DCAD29AB-52C1-E93E-D634-FC5A35CD8C04}"/>
                </a:ext>
              </a:extLst>
            </p:cNvPr>
            <p:cNvSpPr>
              <a:spLocks noChangeArrowheads="1"/>
            </p:cNvSpPr>
            <p:nvPr/>
          </p:nvSpPr>
          <p:spPr bwMode="auto">
            <a:xfrm>
              <a:off x="4364" y="2975"/>
              <a:ext cx="22"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0" name="Oval 251">
              <a:extLst>
                <a:ext uri="{FF2B5EF4-FFF2-40B4-BE49-F238E27FC236}">
                  <a16:creationId xmlns:a16="http://schemas.microsoft.com/office/drawing/2014/main" id="{CC8E6976-1B32-2606-5A88-97D4BEF1D70C}"/>
                </a:ext>
              </a:extLst>
            </p:cNvPr>
            <p:cNvSpPr>
              <a:spLocks noChangeArrowheads="1"/>
            </p:cNvSpPr>
            <p:nvPr/>
          </p:nvSpPr>
          <p:spPr bwMode="auto">
            <a:xfrm>
              <a:off x="4442" y="3081"/>
              <a:ext cx="18"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1" name="Oval 252">
              <a:extLst>
                <a:ext uri="{FF2B5EF4-FFF2-40B4-BE49-F238E27FC236}">
                  <a16:creationId xmlns:a16="http://schemas.microsoft.com/office/drawing/2014/main" id="{E5418787-E9CB-0EC1-1894-4291AAB43583}"/>
                </a:ext>
              </a:extLst>
            </p:cNvPr>
            <p:cNvSpPr>
              <a:spLocks noChangeArrowheads="1"/>
            </p:cNvSpPr>
            <p:nvPr/>
          </p:nvSpPr>
          <p:spPr bwMode="auto">
            <a:xfrm>
              <a:off x="4521" y="2969"/>
              <a:ext cx="21"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2" name="Oval 253">
              <a:extLst>
                <a:ext uri="{FF2B5EF4-FFF2-40B4-BE49-F238E27FC236}">
                  <a16:creationId xmlns:a16="http://schemas.microsoft.com/office/drawing/2014/main" id="{511FC098-4E45-2BAD-D338-45D60166FF2E}"/>
                </a:ext>
              </a:extLst>
            </p:cNvPr>
            <p:cNvSpPr>
              <a:spLocks noChangeArrowheads="1"/>
            </p:cNvSpPr>
            <p:nvPr/>
          </p:nvSpPr>
          <p:spPr bwMode="auto">
            <a:xfrm>
              <a:off x="4601" y="2856"/>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3" name="Freeform 254">
              <a:extLst>
                <a:ext uri="{FF2B5EF4-FFF2-40B4-BE49-F238E27FC236}">
                  <a16:creationId xmlns:a16="http://schemas.microsoft.com/office/drawing/2014/main" id="{B7DE4114-EA0D-1C90-A77B-DCB4E2E7FD22}"/>
                </a:ext>
              </a:extLst>
            </p:cNvPr>
            <p:cNvSpPr>
              <a:spLocks/>
            </p:cNvSpPr>
            <p:nvPr/>
          </p:nvSpPr>
          <p:spPr bwMode="auto">
            <a:xfrm>
              <a:off x="4054" y="2589"/>
              <a:ext cx="1191" cy="499"/>
            </a:xfrm>
            <a:custGeom>
              <a:avLst/>
              <a:gdLst>
                <a:gd name="T0" fmla="*/ 0 w 5343"/>
                <a:gd name="T1" fmla="*/ 7 h 535"/>
                <a:gd name="T2" fmla="*/ 0 w 5343"/>
                <a:gd name="T3" fmla="*/ 7 h 535"/>
                <a:gd name="T4" fmla="*/ 0 w 5343"/>
                <a:gd name="T5" fmla="*/ 7 h 535"/>
                <a:gd name="T6" fmla="*/ 0 w 5343"/>
                <a:gd name="T7" fmla="*/ 8 h 535"/>
                <a:gd name="T8" fmla="*/ 0 w 5343"/>
                <a:gd name="T9" fmla="*/ 7 h 535"/>
                <a:gd name="T10" fmla="*/ 0 w 5343"/>
                <a:gd name="T11" fmla="*/ 10 h 535"/>
                <a:gd name="T12" fmla="*/ 0 w 5343"/>
                <a:gd name="T13" fmla="*/ 7 h 535"/>
                <a:gd name="T14" fmla="*/ 0 w 5343"/>
                <a:gd name="T15" fmla="*/ 7 h 535"/>
                <a:gd name="T16" fmla="*/ 0 w 5343"/>
                <a:gd name="T17" fmla="*/ 7 h 535"/>
                <a:gd name="T18" fmla="*/ 0 w 5343"/>
                <a:gd name="T19" fmla="*/ 7 h 535"/>
                <a:gd name="T20" fmla="*/ 0 w 5343"/>
                <a:gd name="T21" fmla="*/ 7 h 535"/>
                <a:gd name="T22" fmla="*/ 0 w 5343"/>
                <a:gd name="T23" fmla="*/ 7 h 535"/>
                <a:gd name="T24" fmla="*/ 0 w 5343"/>
                <a:gd name="T25" fmla="*/ 7 h 535"/>
                <a:gd name="T26" fmla="*/ 0 w 5343"/>
                <a:gd name="T27" fmla="*/ 0 h 535"/>
                <a:gd name="T28" fmla="*/ 0 w 5343"/>
                <a:gd name="T29" fmla="*/ 7 h 535"/>
                <a:gd name="T30" fmla="*/ 0 w 5343"/>
                <a:gd name="T31" fmla="*/ 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Oval 255">
              <a:extLst>
                <a:ext uri="{FF2B5EF4-FFF2-40B4-BE49-F238E27FC236}">
                  <a16:creationId xmlns:a16="http://schemas.microsoft.com/office/drawing/2014/main" id="{D395BD86-880E-F869-3F80-05944FF02FE2}"/>
                </a:ext>
              </a:extLst>
            </p:cNvPr>
            <p:cNvSpPr>
              <a:spLocks noChangeArrowheads="1"/>
            </p:cNvSpPr>
            <p:nvPr/>
          </p:nvSpPr>
          <p:spPr bwMode="auto">
            <a:xfrm>
              <a:off x="4681" y="2860"/>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5" name="Oval 256">
              <a:extLst>
                <a:ext uri="{FF2B5EF4-FFF2-40B4-BE49-F238E27FC236}">
                  <a16:creationId xmlns:a16="http://schemas.microsoft.com/office/drawing/2014/main" id="{D31C3904-C3FB-32E5-6C3C-F20C7983A21F}"/>
                </a:ext>
              </a:extLst>
            </p:cNvPr>
            <p:cNvSpPr>
              <a:spLocks noChangeArrowheads="1"/>
            </p:cNvSpPr>
            <p:nvPr/>
          </p:nvSpPr>
          <p:spPr bwMode="auto">
            <a:xfrm>
              <a:off x="4759" y="2826"/>
              <a:ext cx="18"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6" name="Oval 257">
              <a:extLst>
                <a:ext uri="{FF2B5EF4-FFF2-40B4-BE49-F238E27FC236}">
                  <a16:creationId xmlns:a16="http://schemas.microsoft.com/office/drawing/2014/main" id="{14C627B6-B2C0-AE0B-BEAD-D8915D0D7124}"/>
                </a:ext>
              </a:extLst>
            </p:cNvPr>
            <p:cNvSpPr>
              <a:spLocks noChangeArrowheads="1"/>
            </p:cNvSpPr>
            <p:nvPr/>
          </p:nvSpPr>
          <p:spPr bwMode="auto">
            <a:xfrm>
              <a:off x="4839" y="2810"/>
              <a:ext cx="20"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7" name="Oval 258">
              <a:extLst>
                <a:ext uri="{FF2B5EF4-FFF2-40B4-BE49-F238E27FC236}">
                  <a16:creationId xmlns:a16="http://schemas.microsoft.com/office/drawing/2014/main" id="{FAB6F7D3-FC7C-A614-6C13-13C96C1CD16F}"/>
                </a:ext>
              </a:extLst>
            </p:cNvPr>
            <p:cNvSpPr>
              <a:spLocks noChangeArrowheads="1"/>
            </p:cNvSpPr>
            <p:nvPr/>
          </p:nvSpPr>
          <p:spPr bwMode="auto">
            <a:xfrm>
              <a:off x="4917" y="2830"/>
              <a:ext cx="20"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8" name="Oval 259">
              <a:extLst>
                <a:ext uri="{FF2B5EF4-FFF2-40B4-BE49-F238E27FC236}">
                  <a16:creationId xmlns:a16="http://schemas.microsoft.com/office/drawing/2014/main" id="{9D73AC21-1A9B-8C63-3925-0976B69AF435}"/>
                </a:ext>
              </a:extLst>
            </p:cNvPr>
            <p:cNvSpPr>
              <a:spLocks noChangeArrowheads="1"/>
            </p:cNvSpPr>
            <p:nvPr/>
          </p:nvSpPr>
          <p:spPr bwMode="auto">
            <a:xfrm>
              <a:off x="4998" y="2635"/>
              <a:ext cx="19"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29" name="Oval 260">
              <a:extLst>
                <a:ext uri="{FF2B5EF4-FFF2-40B4-BE49-F238E27FC236}">
                  <a16:creationId xmlns:a16="http://schemas.microsoft.com/office/drawing/2014/main" id="{9C7EF903-9897-31A1-1896-4E1B2B2AFF57}"/>
                </a:ext>
              </a:extLst>
            </p:cNvPr>
            <p:cNvSpPr>
              <a:spLocks noChangeArrowheads="1"/>
            </p:cNvSpPr>
            <p:nvPr/>
          </p:nvSpPr>
          <p:spPr bwMode="auto">
            <a:xfrm>
              <a:off x="5076" y="2581"/>
              <a:ext cx="22"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0" name="Oval 261">
              <a:extLst>
                <a:ext uri="{FF2B5EF4-FFF2-40B4-BE49-F238E27FC236}">
                  <a16:creationId xmlns:a16="http://schemas.microsoft.com/office/drawing/2014/main" id="{1B6814B7-E33A-3865-D97D-96A7A5E8EFD0}"/>
                </a:ext>
              </a:extLst>
            </p:cNvPr>
            <p:cNvSpPr>
              <a:spLocks noChangeArrowheads="1"/>
            </p:cNvSpPr>
            <p:nvPr/>
          </p:nvSpPr>
          <p:spPr bwMode="auto">
            <a:xfrm>
              <a:off x="5156" y="2606"/>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1" name="Oval 262">
              <a:extLst>
                <a:ext uri="{FF2B5EF4-FFF2-40B4-BE49-F238E27FC236}">
                  <a16:creationId xmlns:a16="http://schemas.microsoft.com/office/drawing/2014/main" id="{E6A3C045-122D-BCA7-30AA-5EAA35E6EEA7}"/>
                </a:ext>
              </a:extLst>
            </p:cNvPr>
            <p:cNvSpPr>
              <a:spLocks noChangeArrowheads="1"/>
            </p:cNvSpPr>
            <p:nvPr/>
          </p:nvSpPr>
          <p:spPr bwMode="auto">
            <a:xfrm>
              <a:off x="5234" y="2617"/>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2" name="Oval 263">
              <a:extLst>
                <a:ext uri="{FF2B5EF4-FFF2-40B4-BE49-F238E27FC236}">
                  <a16:creationId xmlns:a16="http://schemas.microsoft.com/office/drawing/2014/main" id="{E150CADD-43FF-644F-AE1D-3537DB17731B}"/>
                </a:ext>
              </a:extLst>
            </p:cNvPr>
            <p:cNvSpPr>
              <a:spLocks noChangeArrowheads="1"/>
            </p:cNvSpPr>
            <p:nvPr/>
          </p:nvSpPr>
          <p:spPr bwMode="auto">
            <a:xfrm>
              <a:off x="4124" y="2919"/>
              <a:ext cx="21"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3" name="Oval 264">
              <a:extLst>
                <a:ext uri="{FF2B5EF4-FFF2-40B4-BE49-F238E27FC236}">
                  <a16:creationId xmlns:a16="http://schemas.microsoft.com/office/drawing/2014/main" id="{AA6AAD82-14EB-041E-1948-92517477FA4D}"/>
                </a:ext>
              </a:extLst>
            </p:cNvPr>
            <p:cNvSpPr>
              <a:spLocks noChangeArrowheads="1"/>
            </p:cNvSpPr>
            <p:nvPr/>
          </p:nvSpPr>
          <p:spPr bwMode="auto">
            <a:xfrm>
              <a:off x="4046" y="2940"/>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4" name="Oval 265">
              <a:extLst>
                <a:ext uri="{FF2B5EF4-FFF2-40B4-BE49-F238E27FC236}">
                  <a16:creationId xmlns:a16="http://schemas.microsoft.com/office/drawing/2014/main" id="{94728C4A-55B9-1B41-7DD2-E108BA251E51}"/>
                </a:ext>
              </a:extLst>
            </p:cNvPr>
            <p:cNvSpPr>
              <a:spLocks noChangeArrowheads="1"/>
            </p:cNvSpPr>
            <p:nvPr/>
          </p:nvSpPr>
          <p:spPr bwMode="auto">
            <a:xfrm>
              <a:off x="4204" y="2953"/>
              <a:ext cx="21"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35" name="Rectangle 266">
              <a:extLst>
                <a:ext uri="{FF2B5EF4-FFF2-40B4-BE49-F238E27FC236}">
                  <a16:creationId xmlns:a16="http://schemas.microsoft.com/office/drawing/2014/main" id="{01226307-1AA5-5D5F-7FD7-9E79E8D0A80C}"/>
                </a:ext>
              </a:extLst>
            </p:cNvPr>
            <p:cNvSpPr>
              <a:spLocks noChangeArrowheads="1"/>
            </p:cNvSpPr>
            <p:nvPr/>
          </p:nvSpPr>
          <p:spPr bwMode="auto">
            <a:xfrm>
              <a:off x="5314" y="2611"/>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0</a:t>
              </a:r>
              <a:r>
                <a:rPr lang="en-US" altLang="zh-CN" sz="900" b="1">
                  <a:solidFill>
                    <a:srgbClr val="009900"/>
                  </a:solidFill>
                  <a:latin typeface="Courier New" pitchFamily="49" charset="0"/>
                </a:rPr>
                <a:t>0</a:t>
              </a:r>
            </a:p>
          </p:txBody>
        </p:sp>
        <p:sp>
          <p:nvSpPr>
            <p:cNvPr id="136" name="Rectangle 267">
              <a:extLst>
                <a:ext uri="{FF2B5EF4-FFF2-40B4-BE49-F238E27FC236}">
                  <a16:creationId xmlns:a16="http://schemas.microsoft.com/office/drawing/2014/main" id="{F7A4AD31-C67F-993A-B63D-898B9030C5C4}"/>
                </a:ext>
              </a:extLst>
            </p:cNvPr>
            <p:cNvSpPr>
              <a:spLocks noChangeArrowheads="1"/>
            </p:cNvSpPr>
            <p:nvPr/>
          </p:nvSpPr>
          <p:spPr bwMode="auto">
            <a:xfrm>
              <a:off x="5314" y="273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0</a:t>
              </a:r>
              <a:r>
                <a:rPr lang="en-US" altLang="zh-CN" sz="900" b="1">
                  <a:solidFill>
                    <a:srgbClr val="009900"/>
                  </a:solidFill>
                  <a:latin typeface="Courier New" pitchFamily="49" charset="0"/>
                </a:rPr>
                <a:t>1</a:t>
              </a:r>
            </a:p>
          </p:txBody>
        </p:sp>
        <p:sp>
          <p:nvSpPr>
            <p:cNvPr id="137" name="Rectangle 268">
              <a:extLst>
                <a:ext uri="{FF2B5EF4-FFF2-40B4-BE49-F238E27FC236}">
                  <a16:creationId xmlns:a16="http://schemas.microsoft.com/office/drawing/2014/main" id="{ECFA889B-302A-A277-7578-9EDB956B0670}"/>
                </a:ext>
              </a:extLst>
            </p:cNvPr>
            <p:cNvSpPr>
              <a:spLocks noChangeArrowheads="1"/>
            </p:cNvSpPr>
            <p:nvPr/>
          </p:nvSpPr>
          <p:spPr bwMode="auto">
            <a:xfrm>
              <a:off x="5314" y="284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1</a:t>
              </a:r>
              <a:r>
                <a:rPr lang="en-US" altLang="zh-CN" sz="900" b="1">
                  <a:solidFill>
                    <a:srgbClr val="009900"/>
                  </a:solidFill>
                  <a:latin typeface="Courier New" pitchFamily="49" charset="0"/>
                </a:rPr>
                <a:t>0</a:t>
              </a:r>
            </a:p>
          </p:txBody>
        </p:sp>
        <p:sp>
          <p:nvSpPr>
            <p:cNvPr id="138" name="Rectangle 269">
              <a:extLst>
                <a:ext uri="{FF2B5EF4-FFF2-40B4-BE49-F238E27FC236}">
                  <a16:creationId xmlns:a16="http://schemas.microsoft.com/office/drawing/2014/main" id="{7C56B099-5103-66F7-BC69-CE26A4B860A6}"/>
                </a:ext>
              </a:extLst>
            </p:cNvPr>
            <p:cNvSpPr>
              <a:spLocks noChangeArrowheads="1"/>
            </p:cNvSpPr>
            <p:nvPr/>
          </p:nvSpPr>
          <p:spPr bwMode="auto">
            <a:xfrm>
              <a:off x="5314" y="2962"/>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900" b="1">
                  <a:solidFill>
                    <a:srgbClr val="0000FF"/>
                  </a:solidFill>
                  <a:latin typeface="Courier New" pitchFamily="49" charset="0"/>
                </a:rPr>
                <a:t>1</a:t>
              </a:r>
              <a:r>
                <a:rPr lang="en-US" altLang="zh-CN" sz="900" b="1">
                  <a:solidFill>
                    <a:srgbClr val="009900"/>
                  </a:solidFill>
                  <a:latin typeface="Courier New" pitchFamily="49" charset="0"/>
                </a:rPr>
                <a:t>1</a:t>
              </a:r>
            </a:p>
          </p:txBody>
        </p:sp>
        <p:sp>
          <p:nvSpPr>
            <p:cNvPr id="139" name="Rectangle 270">
              <a:extLst>
                <a:ext uri="{FF2B5EF4-FFF2-40B4-BE49-F238E27FC236}">
                  <a16:creationId xmlns:a16="http://schemas.microsoft.com/office/drawing/2014/main" id="{462C2361-D71B-8851-4CA2-3250D7190B66}"/>
                </a:ext>
              </a:extLst>
            </p:cNvPr>
            <p:cNvSpPr>
              <a:spLocks noChangeArrowheads="1"/>
            </p:cNvSpPr>
            <p:nvPr/>
          </p:nvSpPr>
          <p:spPr bwMode="auto">
            <a:xfrm>
              <a:off x="4028" y="2489"/>
              <a:ext cx="84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400" b="1" dirty="0" err="1">
                  <a:solidFill>
                    <a:srgbClr val="000000"/>
                  </a:solidFill>
                  <a:latin typeface="Times New Roman" pitchFamily="18" charset="0"/>
                </a:rPr>
                <a:t>iSAX</a:t>
              </a:r>
              <a:r>
                <a:rPr lang="en-US" altLang="zh-CN" sz="1400" b="1" dirty="0">
                  <a:solidFill>
                    <a:srgbClr val="000000"/>
                  </a:solidFill>
                  <a:latin typeface="Times New Roman" pitchFamily="18" charset="0"/>
                </a:rPr>
                <a:t>(</a:t>
              </a:r>
              <a:r>
                <a:rPr lang="en-US" altLang="zh-CN" sz="1400" b="1" i="1" dirty="0">
                  <a:solidFill>
                    <a:srgbClr val="000000"/>
                  </a:solidFill>
                  <a:latin typeface="Times New Roman" pitchFamily="18" charset="0"/>
                </a:rPr>
                <a:t>T</a:t>
              </a:r>
              <a:r>
                <a:rPr lang="en-US" altLang="zh-CN" sz="1400" b="1" dirty="0">
                  <a:solidFill>
                    <a:srgbClr val="000000"/>
                  </a:solidFill>
                  <a:latin typeface="Times New Roman" pitchFamily="18" charset="0"/>
                </a:rPr>
                <a:t>,4,4)</a:t>
              </a:r>
              <a:endParaRPr lang="en-US" altLang="zh-CN" sz="1400" b="1" dirty="0">
                <a:latin typeface="Times New Roman" pitchFamily="18" charset="0"/>
              </a:endParaRPr>
            </a:p>
          </p:txBody>
        </p:sp>
      </p:grpSp>
      <p:grpSp>
        <p:nvGrpSpPr>
          <p:cNvPr id="189" name="Group 4">
            <a:extLst>
              <a:ext uri="{FF2B5EF4-FFF2-40B4-BE49-F238E27FC236}">
                <a16:creationId xmlns:a16="http://schemas.microsoft.com/office/drawing/2014/main" id="{258E6035-575C-71AE-E133-6B620041C196}"/>
              </a:ext>
            </a:extLst>
          </p:cNvPr>
          <p:cNvGrpSpPr>
            <a:grpSpLocks/>
          </p:cNvGrpSpPr>
          <p:nvPr/>
        </p:nvGrpSpPr>
        <p:grpSpPr bwMode="auto">
          <a:xfrm>
            <a:off x="242081" y="3042075"/>
            <a:ext cx="2759075" cy="1808523"/>
            <a:chOff x="3147913" y="4744877"/>
            <a:chExt cx="2759053" cy="1808682"/>
          </a:xfrm>
        </p:grpSpPr>
        <p:sp>
          <p:nvSpPr>
            <p:cNvPr id="190" name="Line 299">
              <a:extLst>
                <a:ext uri="{FF2B5EF4-FFF2-40B4-BE49-F238E27FC236}">
                  <a16:creationId xmlns:a16="http://schemas.microsoft.com/office/drawing/2014/main" id="{7409B636-A41A-DE93-DEE8-A8D71486AE20}"/>
                </a:ext>
              </a:extLst>
            </p:cNvPr>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Rectangle 300">
              <a:extLst>
                <a:ext uri="{FF2B5EF4-FFF2-40B4-BE49-F238E27FC236}">
                  <a16:creationId xmlns:a16="http://schemas.microsoft.com/office/drawing/2014/main" id="{F4673606-1409-64D4-534B-59E2C781F23B}"/>
                </a:ext>
              </a:extLst>
            </p:cNvPr>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4</a:t>
              </a:r>
              <a:endParaRPr lang="en-US" altLang="zh-CN" sz="1400"/>
            </a:p>
          </p:txBody>
        </p:sp>
        <p:sp>
          <p:nvSpPr>
            <p:cNvPr id="192" name="Line 301">
              <a:extLst>
                <a:ext uri="{FF2B5EF4-FFF2-40B4-BE49-F238E27FC236}">
                  <a16:creationId xmlns:a16="http://schemas.microsoft.com/office/drawing/2014/main" id="{6528AAFD-1480-6A09-9468-E531F58B4169}"/>
                </a:ext>
              </a:extLst>
            </p:cNvPr>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Rectangle 302">
              <a:extLst>
                <a:ext uri="{FF2B5EF4-FFF2-40B4-BE49-F238E27FC236}">
                  <a16:creationId xmlns:a16="http://schemas.microsoft.com/office/drawing/2014/main" id="{C4DDB7A2-8915-4233-1C60-E62A71FA5D6B}"/>
                </a:ext>
              </a:extLst>
            </p:cNvPr>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8</a:t>
              </a:r>
              <a:endParaRPr lang="en-US" altLang="zh-CN" sz="1400"/>
            </a:p>
          </p:txBody>
        </p:sp>
        <p:sp>
          <p:nvSpPr>
            <p:cNvPr id="194" name="Line 303">
              <a:extLst>
                <a:ext uri="{FF2B5EF4-FFF2-40B4-BE49-F238E27FC236}">
                  <a16:creationId xmlns:a16="http://schemas.microsoft.com/office/drawing/2014/main" id="{097AD482-7202-0255-907A-D690D9ED5345}"/>
                </a:ext>
              </a:extLst>
            </p:cNvPr>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Rectangle 304">
              <a:extLst>
                <a:ext uri="{FF2B5EF4-FFF2-40B4-BE49-F238E27FC236}">
                  <a16:creationId xmlns:a16="http://schemas.microsoft.com/office/drawing/2014/main" id="{ECE68BEC-4986-880E-8431-D3324472DF9C}"/>
                </a:ext>
              </a:extLst>
            </p:cNvPr>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12</a:t>
              </a:r>
              <a:endParaRPr lang="en-US" altLang="zh-CN" sz="1400"/>
            </a:p>
          </p:txBody>
        </p:sp>
        <p:sp>
          <p:nvSpPr>
            <p:cNvPr id="196" name="Line 305">
              <a:extLst>
                <a:ext uri="{FF2B5EF4-FFF2-40B4-BE49-F238E27FC236}">
                  <a16:creationId xmlns:a16="http://schemas.microsoft.com/office/drawing/2014/main" id="{FEB885CD-C2E9-F9E7-C320-40907C761C57}"/>
                </a:ext>
              </a:extLst>
            </p:cNvPr>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Rectangle 306">
              <a:extLst>
                <a:ext uri="{FF2B5EF4-FFF2-40B4-BE49-F238E27FC236}">
                  <a16:creationId xmlns:a16="http://schemas.microsoft.com/office/drawing/2014/main" id="{6E958A34-FCE1-DB97-2BCA-D829A37229C0}"/>
                </a:ext>
              </a:extLst>
            </p:cNvPr>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16</a:t>
              </a:r>
              <a:endParaRPr lang="en-US" altLang="zh-CN" sz="1400"/>
            </a:p>
          </p:txBody>
        </p:sp>
        <p:sp>
          <p:nvSpPr>
            <p:cNvPr id="198" name="Rectangle 307">
              <a:extLst>
                <a:ext uri="{FF2B5EF4-FFF2-40B4-BE49-F238E27FC236}">
                  <a16:creationId xmlns:a16="http://schemas.microsoft.com/office/drawing/2014/main" id="{8E9F7644-826D-A365-0002-9CD3548CD6D7}"/>
                </a:ext>
              </a:extLst>
            </p:cNvPr>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199" name="Line 308">
              <a:extLst>
                <a:ext uri="{FF2B5EF4-FFF2-40B4-BE49-F238E27FC236}">
                  <a16:creationId xmlns:a16="http://schemas.microsoft.com/office/drawing/2014/main" id="{A2356C0C-B82F-B24C-A09B-A43538046788}"/>
                </a:ext>
              </a:extLst>
            </p:cNvPr>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Freeform 309">
              <a:extLst>
                <a:ext uri="{FF2B5EF4-FFF2-40B4-BE49-F238E27FC236}">
                  <a16:creationId xmlns:a16="http://schemas.microsoft.com/office/drawing/2014/main" id="{51F270FB-8F13-538C-ACAE-05BC65AF19BF}"/>
                </a:ext>
              </a:extLst>
            </p:cNvPr>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 name="Rectangle 327">
              <a:extLst>
                <a:ext uri="{FF2B5EF4-FFF2-40B4-BE49-F238E27FC236}">
                  <a16:creationId xmlns:a16="http://schemas.microsoft.com/office/drawing/2014/main" id="{D6F12A26-641E-079B-B19A-6E4647E10196}"/>
                </a:ext>
              </a:extLst>
            </p:cNvPr>
            <p:cNvSpPr>
              <a:spLocks noChangeArrowheads="1"/>
            </p:cNvSpPr>
            <p:nvPr/>
          </p:nvSpPr>
          <p:spPr bwMode="auto">
            <a:xfrm>
              <a:off x="3484155" y="4955972"/>
              <a:ext cx="1061030" cy="21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1400" b="1" dirty="0">
                  <a:solidFill>
                    <a:srgbClr val="000000"/>
                  </a:solidFill>
                  <a:latin typeface="Times New Roman" pitchFamily="18" charset="0"/>
                </a:rPr>
                <a:t>PAA(</a:t>
              </a:r>
              <a:r>
                <a:rPr lang="en-US" altLang="zh-CN" sz="1400" b="1" i="1" dirty="0">
                  <a:solidFill>
                    <a:srgbClr val="000000"/>
                  </a:solidFill>
                  <a:latin typeface="Times New Roman" pitchFamily="18" charset="0"/>
                </a:rPr>
                <a:t>T</a:t>
              </a:r>
              <a:r>
                <a:rPr lang="en-US" altLang="zh-CN" sz="1400" b="1" dirty="0">
                  <a:solidFill>
                    <a:srgbClr val="000000"/>
                  </a:solidFill>
                  <a:latin typeface="Times New Roman" pitchFamily="18" charset="0"/>
                </a:rPr>
                <a:t>,4)</a:t>
              </a:r>
              <a:endParaRPr lang="en-US" altLang="zh-CN" sz="1400" b="1" dirty="0">
                <a:latin typeface="Times New Roman" pitchFamily="18" charset="0"/>
              </a:endParaRPr>
            </a:p>
          </p:txBody>
        </p:sp>
        <p:grpSp>
          <p:nvGrpSpPr>
            <p:cNvPr id="202" name="Group 329">
              <a:extLst>
                <a:ext uri="{FF2B5EF4-FFF2-40B4-BE49-F238E27FC236}">
                  <a16:creationId xmlns:a16="http://schemas.microsoft.com/office/drawing/2014/main" id="{79EE74A6-09F9-F546-3A6F-91321E1F766E}"/>
                </a:ext>
              </a:extLst>
            </p:cNvPr>
            <p:cNvGrpSpPr>
              <a:grpSpLocks/>
            </p:cNvGrpSpPr>
            <p:nvPr/>
          </p:nvGrpSpPr>
          <p:grpSpPr bwMode="auto">
            <a:xfrm>
              <a:off x="3527119" y="5178277"/>
              <a:ext cx="2142609" cy="653836"/>
              <a:chOff x="2232" y="2038"/>
              <a:chExt cx="642" cy="196"/>
            </a:xfrm>
          </p:grpSpPr>
          <p:sp>
            <p:nvSpPr>
              <p:cNvPr id="222" name="Line 330">
                <a:extLst>
                  <a:ext uri="{FF2B5EF4-FFF2-40B4-BE49-F238E27FC236}">
                    <a16:creationId xmlns:a16="http://schemas.microsoft.com/office/drawing/2014/main" id="{D110C7FF-1DEB-9D60-EFBB-E75C13BBCAEB}"/>
                  </a:ext>
                </a:extLst>
              </p:cNvPr>
              <p:cNvSpPr>
                <a:spLocks noChangeShapeType="1"/>
              </p:cNvSpPr>
              <p:nvPr/>
            </p:nvSpPr>
            <p:spPr bwMode="auto">
              <a:xfrm>
                <a:off x="2232" y="2232"/>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331">
                <a:extLst>
                  <a:ext uri="{FF2B5EF4-FFF2-40B4-BE49-F238E27FC236}">
                    <a16:creationId xmlns:a16="http://schemas.microsoft.com/office/drawing/2014/main" id="{902B53C3-BAF5-C427-0429-651F8EECB87A}"/>
                  </a:ext>
                </a:extLst>
              </p:cNvPr>
              <p:cNvSpPr>
                <a:spLocks noChangeShapeType="1"/>
              </p:cNvSpPr>
              <p:nvPr/>
            </p:nvSpPr>
            <p:spPr bwMode="auto">
              <a:xfrm>
                <a:off x="2402" y="2234"/>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332">
                <a:extLst>
                  <a:ext uri="{FF2B5EF4-FFF2-40B4-BE49-F238E27FC236}">
                    <a16:creationId xmlns:a16="http://schemas.microsoft.com/office/drawing/2014/main" id="{C3E9A07B-814C-1F22-6BDA-1ECDAB479B1C}"/>
                  </a:ext>
                </a:extLst>
              </p:cNvPr>
              <p:cNvSpPr>
                <a:spLocks noChangeShapeType="1"/>
              </p:cNvSpPr>
              <p:nvPr/>
            </p:nvSpPr>
            <p:spPr bwMode="auto">
              <a:xfrm>
                <a:off x="2744" y="203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333">
                <a:extLst>
                  <a:ext uri="{FF2B5EF4-FFF2-40B4-BE49-F238E27FC236}">
                    <a16:creationId xmlns:a16="http://schemas.microsoft.com/office/drawing/2014/main" id="{381FDF88-FEB5-0336-14DD-2429A6B51F7F}"/>
                  </a:ext>
                </a:extLst>
              </p:cNvPr>
              <p:cNvSpPr>
                <a:spLocks noChangeShapeType="1"/>
              </p:cNvSpPr>
              <p:nvPr/>
            </p:nvSpPr>
            <p:spPr bwMode="auto">
              <a:xfrm>
                <a:off x="2573" y="215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3" name="Group 334">
              <a:extLst>
                <a:ext uri="{FF2B5EF4-FFF2-40B4-BE49-F238E27FC236}">
                  <a16:creationId xmlns:a16="http://schemas.microsoft.com/office/drawing/2014/main" id="{6B73648E-0E11-0D00-4CD4-4E8DDB81238D}"/>
                </a:ext>
              </a:extLst>
            </p:cNvPr>
            <p:cNvGrpSpPr>
              <a:grpSpLocks/>
            </p:cNvGrpSpPr>
            <p:nvPr/>
          </p:nvGrpSpPr>
          <p:grpSpPr bwMode="auto">
            <a:xfrm>
              <a:off x="3147913" y="4744877"/>
              <a:ext cx="216689" cy="1754148"/>
              <a:chOff x="320" y="2495"/>
              <a:chExt cx="116" cy="939"/>
            </a:xfrm>
          </p:grpSpPr>
          <p:sp>
            <p:nvSpPr>
              <p:cNvPr id="205" name="Line 335">
                <a:extLst>
                  <a:ext uri="{FF2B5EF4-FFF2-40B4-BE49-F238E27FC236}">
                    <a16:creationId xmlns:a16="http://schemas.microsoft.com/office/drawing/2014/main" id="{89536731-221B-B2C4-B27B-494BBDDED3C4}"/>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336">
                <a:extLst>
                  <a:ext uri="{FF2B5EF4-FFF2-40B4-BE49-F238E27FC236}">
                    <a16:creationId xmlns:a16="http://schemas.microsoft.com/office/drawing/2014/main" id="{A534516D-09E2-7FAC-C5A7-BD721B046F33}"/>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 name="Line 337">
                <a:extLst>
                  <a:ext uri="{FF2B5EF4-FFF2-40B4-BE49-F238E27FC236}">
                    <a16:creationId xmlns:a16="http://schemas.microsoft.com/office/drawing/2014/main" id="{2CC62C5E-69E1-C44C-DF54-5679D948B973}"/>
                  </a:ext>
                </a:extLst>
              </p:cNvPr>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Rectangle 338">
                <a:extLst>
                  <a:ext uri="{FF2B5EF4-FFF2-40B4-BE49-F238E27FC236}">
                    <a16:creationId xmlns:a16="http://schemas.microsoft.com/office/drawing/2014/main" id="{A01A00F6-FF6A-CF79-A93D-FF5D2E0648BD}"/>
                  </a:ext>
                </a:extLst>
              </p:cNvPr>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209" name="Line 339">
                <a:extLst>
                  <a:ext uri="{FF2B5EF4-FFF2-40B4-BE49-F238E27FC236}">
                    <a16:creationId xmlns:a16="http://schemas.microsoft.com/office/drawing/2014/main" id="{0CE152D4-BF31-C10F-F23B-35A386485118}"/>
                  </a:ext>
                </a:extLst>
              </p:cNvPr>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Rectangle 340">
                <a:extLst>
                  <a:ext uri="{FF2B5EF4-FFF2-40B4-BE49-F238E27FC236}">
                    <a16:creationId xmlns:a16="http://schemas.microsoft.com/office/drawing/2014/main" id="{054754AD-05B9-85FC-7605-D7AEDD31D4EE}"/>
                  </a:ext>
                </a:extLst>
              </p:cNvPr>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211" name="Line 341">
                <a:extLst>
                  <a:ext uri="{FF2B5EF4-FFF2-40B4-BE49-F238E27FC236}">
                    <a16:creationId xmlns:a16="http://schemas.microsoft.com/office/drawing/2014/main" id="{7189F271-D94E-010C-904A-7DFC7A05F154}"/>
                  </a:ext>
                </a:extLst>
              </p:cNvPr>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Rectangle 342">
                <a:extLst>
                  <a:ext uri="{FF2B5EF4-FFF2-40B4-BE49-F238E27FC236}">
                    <a16:creationId xmlns:a16="http://schemas.microsoft.com/office/drawing/2014/main" id="{82303576-99E7-2C84-16F6-1268DBAF79F3}"/>
                  </a:ext>
                </a:extLst>
              </p:cNvPr>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213" name="Line 343">
                <a:extLst>
                  <a:ext uri="{FF2B5EF4-FFF2-40B4-BE49-F238E27FC236}">
                    <a16:creationId xmlns:a16="http://schemas.microsoft.com/office/drawing/2014/main" id="{DB664758-29DC-AD40-FDE3-258D1616FC2C}"/>
                  </a:ext>
                </a:extLst>
              </p:cNvPr>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Rectangle 344">
                <a:extLst>
                  <a:ext uri="{FF2B5EF4-FFF2-40B4-BE49-F238E27FC236}">
                    <a16:creationId xmlns:a16="http://schemas.microsoft.com/office/drawing/2014/main" id="{8CBC5D17-39BC-E0D0-3B87-F23F03888570}"/>
                  </a:ext>
                </a:extLst>
              </p:cNvPr>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0</a:t>
                </a:r>
                <a:endParaRPr lang="en-US" altLang="zh-CN" sz="1400"/>
              </a:p>
            </p:txBody>
          </p:sp>
          <p:sp>
            <p:nvSpPr>
              <p:cNvPr id="215" name="Line 345">
                <a:extLst>
                  <a:ext uri="{FF2B5EF4-FFF2-40B4-BE49-F238E27FC236}">
                    <a16:creationId xmlns:a16="http://schemas.microsoft.com/office/drawing/2014/main" id="{4D489A11-6E86-727C-F1A6-ADA177F59C6A}"/>
                  </a:ext>
                </a:extLst>
              </p:cNvPr>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Rectangle 346">
                <a:extLst>
                  <a:ext uri="{FF2B5EF4-FFF2-40B4-BE49-F238E27FC236}">
                    <a16:creationId xmlns:a16="http://schemas.microsoft.com/office/drawing/2014/main" id="{332640CF-4F0A-09B3-BA0C-DCB121160C4A}"/>
                  </a:ext>
                </a:extLst>
              </p:cNvPr>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1</a:t>
                </a:r>
                <a:endParaRPr lang="en-US" altLang="zh-CN" sz="1400"/>
              </a:p>
            </p:txBody>
          </p:sp>
          <p:sp>
            <p:nvSpPr>
              <p:cNvPr id="217" name="Line 347">
                <a:extLst>
                  <a:ext uri="{FF2B5EF4-FFF2-40B4-BE49-F238E27FC236}">
                    <a16:creationId xmlns:a16="http://schemas.microsoft.com/office/drawing/2014/main" id="{29D6BFE1-3BB8-9CEB-41A8-3873C3CDFA6C}"/>
                  </a:ext>
                </a:extLst>
              </p:cNvPr>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Rectangle 348">
                <a:extLst>
                  <a:ext uri="{FF2B5EF4-FFF2-40B4-BE49-F238E27FC236}">
                    <a16:creationId xmlns:a16="http://schemas.microsoft.com/office/drawing/2014/main" id="{D838DF0D-672C-C96B-FAE3-0B78C437631C}"/>
                  </a:ext>
                </a:extLst>
              </p:cNvPr>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2</a:t>
                </a:r>
                <a:endParaRPr lang="en-US" altLang="zh-CN" sz="1400"/>
              </a:p>
            </p:txBody>
          </p:sp>
          <p:sp>
            <p:nvSpPr>
              <p:cNvPr id="219" name="Line 349">
                <a:extLst>
                  <a:ext uri="{FF2B5EF4-FFF2-40B4-BE49-F238E27FC236}">
                    <a16:creationId xmlns:a16="http://schemas.microsoft.com/office/drawing/2014/main" id="{1DA5F467-6B6E-E2E6-D876-5F4B752522ED}"/>
                  </a:ext>
                </a:extLst>
              </p:cNvPr>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Rectangle 350">
                <a:extLst>
                  <a:ext uri="{FF2B5EF4-FFF2-40B4-BE49-F238E27FC236}">
                    <a16:creationId xmlns:a16="http://schemas.microsoft.com/office/drawing/2014/main" id="{C27EFDD2-2993-72AB-1A09-A720B68CB51A}"/>
                  </a:ext>
                </a:extLst>
              </p:cNvPr>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r>
                  <a:rPr lang="en-US" altLang="zh-CN" sz="500">
                    <a:solidFill>
                      <a:srgbClr val="000000"/>
                    </a:solidFill>
                    <a:latin typeface="Helvetica" pitchFamily="34" charset="0"/>
                  </a:rPr>
                  <a:t>3</a:t>
                </a:r>
                <a:endParaRPr lang="en-US" altLang="zh-CN" sz="1400"/>
              </a:p>
            </p:txBody>
          </p:sp>
          <p:sp>
            <p:nvSpPr>
              <p:cNvPr id="221" name="Line 351">
                <a:extLst>
                  <a:ext uri="{FF2B5EF4-FFF2-40B4-BE49-F238E27FC236}">
                    <a16:creationId xmlns:a16="http://schemas.microsoft.com/office/drawing/2014/main" id="{3046E022-882D-E11A-EF76-C9DA6E77CA5D}"/>
                  </a:ext>
                </a:extLst>
              </p:cNvPr>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 name="Line 352">
              <a:extLst>
                <a:ext uri="{FF2B5EF4-FFF2-40B4-BE49-F238E27FC236}">
                  <a16:creationId xmlns:a16="http://schemas.microsoft.com/office/drawing/2014/main" id="{159F34F1-66E7-E15F-374F-D8DE27435B69}"/>
                </a:ext>
              </a:extLst>
            </p:cNvPr>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79672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4228CB-3618-3945-A860-47BF688DBFDC}" type="slidenum">
              <a:rPr kumimoji="0" lang="en-US" sz="1800" b="0" i="0" u="none" strike="noStrike" kern="1200" cap="none" spc="0" normalizeH="0" baseline="0" noProof="0">
                <a:ln>
                  <a:noFill/>
                </a:ln>
                <a:solidFill>
                  <a:srgbClr val="FFFFFF"/>
                </a:solidFill>
                <a:effectLst/>
                <a:uLnTx/>
                <a:uFillTx/>
                <a:latin typeface="Georgia"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a:ln>
                <a:noFill/>
              </a:ln>
              <a:solidFill>
                <a:srgbClr val="FFFFFF"/>
              </a:solidFill>
              <a:effectLst/>
              <a:uLnTx/>
              <a:uFillTx/>
              <a:latin typeface="Georgia" charset="0"/>
              <a:ea typeface="ＭＳ Ｐゴシック" charset="0"/>
            </a:endParaRPr>
          </a:p>
        </p:txBody>
      </p:sp>
      <p:sp>
        <p:nvSpPr>
          <p:cNvPr id="6" name="Oval 5"/>
          <p:cNvSpPr/>
          <p:nvPr/>
        </p:nvSpPr>
        <p:spPr>
          <a:xfrm>
            <a:off x="3619500" y="1544638"/>
            <a:ext cx="1492250" cy="9842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ROOT</a:t>
            </a:r>
          </a:p>
        </p:txBody>
      </p:sp>
      <p:cxnSp>
        <p:nvCxnSpPr>
          <p:cNvPr id="10" name="Straight Arrow Connector 9"/>
          <p:cNvCxnSpPr>
            <a:stCxn id="6" idx="3"/>
          </p:cNvCxnSpPr>
          <p:nvPr/>
        </p:nvCxnSpPr>
        <p:spPr>
          <a:xfrm flipH="1">
            <a:off x="1528763" y="2384749"/>
            <a:ext cx="2309272"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0" name="Straight Arrow Connector 89"/>
          <p:cNvCxnSpPr>
            <a:stCxn id="6" idx="4"/>
          </p:cNvCxnSpPr>
          <p:nvPr/>
        </p:nvCxnSpPr>
        <p:spPr>
          <a:xfrm>
            <a:off x="4365625" y="2528889"/>
            <a:ext cx="998538" cy="66833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3" name="Straight Arrow Connector 92"/>
          <p:cNvCxnSpPr>
            <a:stCxn id="6" idx="5"/>
          </p:cNvCxnSpPr>
          <p:nvPr/>
        </p:nvCxnSpPr>
        <p:spPr>
          <a:xfrm>
            <a:off x="4893215" y="2384749"/>
            <a:ext cx="2731548"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1" name="TextBox 20"/>
          <p:cNvSpPr txBox="1"/>
          <p:nvPr/>
        </p:nvSpPr>
        <p:spPr>
          <a:xfrm>
            <a:off x="3048000" y="3524250"/>
            <a:ext cx="4638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 .</a:t>
            </a:r>
          </a:p>
        </p:txBody>
      </p:sp>
      <p:sp>
        <p:nvSpPr>
          <p:cNvPr id="25" name="TextBox 24"/>
          <p:cNvSpPr txBox="1"/>
          <p:nvPr/>
        </p:nvSpPr>
        <p:spPr>
          <a:xfrm>
            <a:off x="562957"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0 0 0 0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6" name="TextBox 105"/>
          <p:cNvSpPr txBox="1"/>
          <p:nvPr/>
        </p:nvSpPr>
        <p:spPr>
          <a:xfrm>
            <a:off x="4345593" y="3339584"/>
            <a:ext cx="1963361" cy="369332"/>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a:t>
            </a:r>
            <a:r>
              <a:rPr kumimoji="0" lang="en-US" sz="1800" b="1" i="0" u="none" strike="noStrike" kern="1200" cap="none" spc="1500" normalizeH="0" baseline="0" noProof="0" dirty="0">
                <a:ln>
                  <a:noFill/>
                </a:ln>
                <a:solidFill>
                  <a:prstClr val="black"/>
                </a:solidFill>
                <a:effectLst/>
                <a:uLnTx/>
                <a:uFillTx/>
                <a:latin typeface="Calibri"/>
                <a:ea typeface="+mn-ea"/>
                <a:cs typeface="Arial" charset="0"/>
              </a:rPr>
              <a:t>1</a:t>
            </a: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 0</a:t>
            </a:r>
          </a:p>
        </p:txBody>
      </p:sp>
      <p:sp>
        <p:nvSpPr>
          <p:cNvPr id="107" name="TextBox 106"/>
          <p:cNvSpPr txBox="1"/>
          <p:nvPr/>
        </p:nvSpPr>
        <p:spPr>
          <a:xfrm>
            <a:off x="6879243"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8" name="TextBox 107"/>
          <p:cNvSpPr txBox="1"/>
          <p:nvPr/>
        </p:nvSpPr>
        <p:spPr>
          <a:xfrm>
            <a:off x="2637819" y="4793060"/>
            <a:ext cx="1963361" cy="369332"/>
          </a:xfrm>
          <a:prstGeom prst="rect">
            <a:avLst/>
          </a:prstGeom>
          <a:solidFill>
            <a:schemeClr val="accent3">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3" name="TextBox 12"/>
          <p:cNvSpPr txBox="1"/>
          <p:nvPr/>
        </p:nvSpPr>
        <p:spPr>
          <a:xfrm>
            <a:off x="4809208" y="4816912"/>
            <a:ext cx="1963361" cy="369332"/>
          </a:xfrm>
          <a:prstGeom prst="rect">
            <a:avLst/>
          </a:prstGeom>
          <a:solidFill>
            <a:srgbClr val="E6B9B8"/>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4" name="TextBox 13"/>
          <p:cNvSpPr txBox="1"/>
          <p:nvPr/>
        </p:nvSpPr>
        <p:spPr>
          <a:xfrm>
            <a:off x="2637819" y="5206803"/>
            <a:ext cx="1963361" cy="369332"/>
          </a:xfrm>
          <a:prstGeom prst="rect">
            <a:avLst/>
          </a:prstGeom>
          <a:solidFill>
            <a:schemeClr val="accent1">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6" name="TextBox 15"/>
          <p:cNvSpPr txBox="1"/>
          <p:nvPr/>
        </p:nvSpPr>
        <p:spPr>
          <a:xfrm>
            <a:off x="4819715"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7" name="TextBox 16"/>
          <p:cNvSpPr txBox="1"/>
          <p:nvPr/>
        </p:nvSpPr>
        <p:spPr>
          <a:xfrm>
            <a:off x="2637819"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3" name="TextBox 2"/>
          <p:cNvSpPr txBox="1"/>
          <p:nvPr/>
        </p:nvSpPr>
        <p:spPr>
          <a:xfrm>
            <a:off x="3858673" y="42147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19" name="TextBox 18"/>
          <p:cNvSpPr txBox="1"/>
          <p:nvPr/>
        </p:nvSpPr>
        <p:spPr>
          <a:xfrm>
            <a:off x="6036474" y="4214257"/>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cxnSp>
        <p:nvCxnSpPr>
          <p:cNvPr id="20" name="Straight Arrow Connector 19"/>
          <p:cNvCxnSpPr>
            <a:endCxn id="3" idx="0"/>
          </p:cNvCxnSpPr>
          <p:nvPr/>
        </p:nvCxnSpPr>
        <p:spPr>
          <a:xfrm flipH="1">
            <a:off x="4009503" y="3524250"/>
            <a:ext cx="1507060" cy="6905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endCxn id="19" idx="0"/>
          </p:cNvCxnSpPr>
          <p:nvPr/>
        </p:nvCxnSpPr>
        <p:spPr>
          <a:xfrm>
            <a:off x="5668963" y="3524250"/>
            <a:ext cx="518341" cy="6900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8" name="TextBox 27"/>
          <p:cNvSpPr txBox="1"/>
          <p:nvPr/>
        </p:nvSpPr>
        <p:spPr>
          <a:xfrm>
            <a:off x="3868198" y="4795798"/>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29" name="TextBox 28"/>
          <p:cNvSpPr txBox="1"/>
          <p:nvPr/>
        </p:nvSpPr>
        <p:spPr>
          <a:xfrm>
            <a:off x="6037557" y="4808935"/>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sp>
        <p:nvSpPr>
          <p:cNvPr id="30" name="TextBox 29"/>
          <p:cNvSpPr txBox="1"/>
          <p:nvPr/>
        </p:nvSpPr>
        <p:spPr>
          <a:xfrm>
            <a:off x="3877723" y="52180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8" name="Folded Corner 7"/>
          <p:cNvSpPr/>
          <p:nvPr/>
        </p:nvSpPr>
        <p:spPr>
          <a:xfrm>
            <a:off x="2637819"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1" name="Folded Corner 30"/>
          <p:cNvSpPr/>
          <p:nvPr/>
        </p:nvSpPr>
        <p:spPr>
          <a:xfrm>
            <a:off x="4836518"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cxnSp>
        <p:nvCxnSpPr>
          <p:cNvPr id="11" name="Straight Arrow Connector 10"/>
          <p:cNvCxnSpPr>
            <a:stCxn id="17" idx="2"/>
            <a:endCxn id="8" idx="0"/>
          </p:cNvCxnSpPr>
          <p:nvPr/>
        </p:nvCxnSpPr>
        <p:spPr>
          <a:xfrm>
            <a:off x="3619500" y="5692101"/>
            <a:ext cx="0"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p:cNvCxnSpPr>
            <a:stCxn id="16" idx="2"/>
            <a:endCxn id="31" idx="0"/>
          </p:cNvCxnSpPr>
          <p:nvPr/>
        </p:nvCxnSpPr>
        <p:spPr>
          <a:xfrm>
            <a:off x="5801396" y="5692101"/>
            <a:ext cx="16803"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6" name="Figura a mano libera 19"/>
          <p:cNvSpPr/>
          <p:nvPr/>
        </p:nvSpPr>
        <p:spPr>
          <a:xfrm>
            <a:off x="2898919" y="6055439"/>
            <a:ext cx="1593709" cy="150812"/>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7" name="Figura a mano libera 10"/>
          <p:cNvSpPr/>
          <p:nvPr/>
        </p:nvSpPr>
        <p:spPr>
          <a:xfrm>
            <a:off x="5153122" y="6050555"/>
            <a:ext cx="1263528" cy="155696"/>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 name="connsiteX0" fmla="*/ 0 w 1043940"/>
              <a:gd name="connsiteY0" fmla="*/ 321059 h 474686"/>
              <a:gd name="connsiteX1" fmla="*/ 137160 w 1043940"/>
              <a:gd name="connsiteY1" fmla="*/ 1019 h 474686"/>
              <a:gd name="connsiteX2" fmla="*/ 396240 w 1043940"/>
              <a:gd name="connsiteY2" fmla="*/ 213036 h 474686"/>
              <a:gd name="connsiteX3" fmla="*/ 647700 w 1043940"/>
              <a:gd name="connsiteY3" fmla="*/ 23879 h 474686"/>
              <a:gd name="connsiteX4" fmla="*/ 937260 w 1043940"/>
              <a:gd name="connsiteY4" fmla="*/ 458219 h 474686"/>
              <a:gd name="connsiteX5" fmla="*/ 1043940 w 1043940"/>
              <a:gd name="connsiteY5" fmla="*/ 382019 h 474686"/>
              <a:gd name="connsiteX0" fmla="*/ 0 w 1043940"/>
              <a:gd name="connsiteY0" fmla="*/ 322144 h 785807"/>
              <a:gd name="connsiteX1" fmla="*/ 137160 w 1043940"/>
              <a:gd name="connsiteY1" fmla="*/ 2104 h 785807"/>
              <a:gd name="connsiteX2" fmla="*/ 396240 w 1043940"/>
              <a:gd name="connsiteY2" fmla="*/ 214121 h 785807"/>
              <a:gd name="connsiteX3" fmla="*/ 647700 w 1043940"/>
              <a:gd name="connsiteY3" fmla="*/ 783031 h 785807"/>
              <a:gd name="connsiteX4" fmla="*/ 937260 w 1043940"/>
              <a:gd name="connsiteY4" fmla="*/ 459304 h 785807"/>
              <a:gd name="connsiteX5" fmla="*/ 1043940 w 1043940"/>
              <a:gd name="connsiteY5" fmla="*/ 383104 h 78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785807">
                <a:moveTo>
                  <a:pt x="0" y="322144"/>
                </a:moveTo>
                <a:cubicBezTo>
                  <a:pt x="35560" y="148154"/>
                  <a:pt x="71120" y="20108"/>
                  <a:pt x="137160" y="2104"/>
                </a:cubicBezTo>
                <a:cubicBezTo>
                  <a:pt x="203200" y="-15900"/>
                  <a:pt x="311150" y="83967"/>
                  <a:pt x="396240" y="214121"/>
                </a:cubicBezTo>
                <a:cubicBezTo>
                  <a:pt x="481330" y="344275"/>
                  <a:pt x="557530" y="742167"/>
                  <a:pt x="647700" y="783031"/>
                </a:cubicBezTo>
                <a:cubicBezTo>
                  <a:pt x="737870" y="823895"/>
                  <a:pt x="871220" y="399614"/>
                  <a:pt x="937260" y="459304"/>
                </a:cubicBezTo>
                <a:cubicBezTo>
                  <a:pt x="1003300" y="518994"/>
                  <a:pt x="1026160" y="398344"/>
                  <a:pt x="1043940" y="383104"/>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4" name="Slide Number Placeholder 2"/>
          <p:cNvSpPr txBox="1">
            <a:spLocks/>
          </p:cNvSpPr>
          <p:nvPr/>
        </p:nvSpPr>
        <p:spPr>
          <a:xfrm>
            <a:off x="6553200" y="6356350"/>
            <a:ext cx="2133600" cy="365125"/>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Georgia" charset="0"/>
                <a:ea typeface="ＭＳ Ｐゴシック" charset="0"/>
                <a:cs typeface="Arial" charset="0"/>
              </a:defRPr>
            </a:lvl1pPr>
            <a:lvl2pPr marL="742950" indent="-285750" algn="l" defTabSz="457200" rtl="0" eaLnBrk="0" latinLnBrk="0" hangingPunct="0">
              <a:defRPr sz="1800" kern="1200">
                <a:solidFill>
                  <a:schemeClr val="tx1"/>
                </a:solidFill>
                <a:latin typeface="Georgia" charset="0"/>
                <a:ea typeface="Arial" charset="0"/>
                <a:cs typeface="Arial" charset="0"/>
              </a:defRPr>
            </a:lvl2pPr>
            <a:lvl3pPr marL="1143000" indent="-228600" algn="l" defTabSz="457200" rtl="0" eaLnBrk="0" latinLnBrk="0" hangingPunct="0">
              <a:defRPr sz="1800" kern="1200">
                <a:solidFill>
                  <a:schemeClr val="tx1"/>
                </a:solidFill>
                <a:latin typeface="Georgia" charset="0"/>
                <a:ea typeface="Arial" charset="0"/>
                <a:cs typeface="Arial" charset="0"/>
              </a:defRPr>
            </a:lvl3pPr>
            <a:lvl4pPr marL="1600200" indent="-228600" algn="l" defTabSz="457200" rtl="0" eaLnBrk="0" latinLnBrk="0" hangingPunct="0">
              <a:defRPr sz="1800" kern="1200">
                <a:solidFill>
                  <a:schemeClr val="tx1"/>
                </a:solidFill>
                <a:latin typeface="Georgia" charset="0"/>
                <a:ea typeface="Arial" charset="0"/>
                <a:cs typeface="Arial" charset="0"/>
              </a:defRPr>
            </a:lvl4pPr>
            <a:lvl5pPr marL="2057400" indent="-228600" algn="l" defTabSz="457200" rtl="0" eaLnBrk="0" latinLnBrk="0" hangingPunct="0">
              <a:defRPr sz="1800" kern="1200">
                <a:solidFill>
                  <a:schemeClr val="tx1"/>
                </a:solidFill>
                <a:latin typeface="Georgia" charset="0"/>
                <a:ea typeface="Arial" charset="0"/>
                <a:cs typeface="Arial" charset="0"/>
              </a:defRPr>
            </a:lvl5pPr>
            <a:lvl6pPr marL="25146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6pPr>
            <a:lvl7pPr marL="29718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7pPr>
            <a:lvl8pPr marL="34290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8pPr>
            <a:lvl9pPr marL="38862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7" name="Footer Placeholder 6"/>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35" name="Title 1">
            <a:extLst>
              <a:ext uri="{FF2B5EF4-FFF2-40B4-BE49-F238E27FC236}">
                <a16:creationId xmlns:a16="http://schemas.microsoft.com/office/drawing/2014/main" id="{B19A8459-ECE1-4CC4-840A-01EF69F2778B}"/>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err="1">
                <a:solidFill>
                  <a:schemeClr val="accent1">
                    <a:lumMod val="50000"/>
                  </a:schemeClr>
                </a:solidFill>
              </a:rPr>
              <a:t>iSAX</a:t>
            </a:r>
            <a:r>
              <a:rPr lang="en-US" dirty="0">
                <a:solidFill>
                  <a:schemeClr val="accent1">
                    <a:lumMod val="50000"/>
                  </a:schemeClr>
                </a:solidFill>
              </a:rPr>
              <a:t>-</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46" name="Group 15">
            <a:extLst>
              <a:ext uri="{FF2B5EF4-FFF2-40B4-BE49-F238E27FC236}">
                <a16:creationId xmlns:a16="http://schemas.microsoft.com/office/drawing/2014/main" id="{4C099204-4533-43AB-A325-B3479F516674}"/>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5BF7A795-99FC-4E39-8047-114BB5FA3281}"/>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8" name="Rectangle 47">
              <a:extLst>
                <a:ext uri="{FF2B5EF4-FFF2-40B4-BE49-F238E27FC236}">
                  <a16:creationId xmlns:a16="http://schemas.microsoft.com/office/drawing/2014/main" id="{BC59456A-63F3-4C46-B15E-3833E2B95C4D}"/>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9" name="Rounded Rectangle 18">
            <a:extLst>
              <a:ext uri="{FF2B5EF4-FFF2-40B4-BE49-F238E27FC236}">
                <a16:creationId xmlns:a16="http://schemas.microsoft.com/office/drawing/2014/main" id="{BADB078D-36ED-4F4A-B81C-DC99017DCE9A}"/>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665920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F0D81-E226-47A8-95CC-78CB2A80625E}"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cxnSp>
        <p:nvCxnSpPr>
          <p:cNvPr id="110596" name="Connettore 1 3"/>
          <p:cNvCxnSpPr>
            <a:cxnSpLocks noChangeShapeType="1"/>
          </p:cNvCxnSpPr>
          <p:nvPr/>
        </p:nvCxnSpPr>
        <p:spPr bwMode="auto">
          <a:xfrm>
            <a:off x="357188" y="4979988"/>
            <a:ext cx="8535987" cy="1587"/>
          </a:xfrm>
          <a:prstGeom prst="line">
            <a:avLst/>
          </a:prstGeom>
          <a:noFill/>
          <a:ln w="22225" algn="ctr">
            <a:solidFill>
              <a:srgbClr val="000000"/>
            </a:solidFill>
            <a:round/>
            <a:headEnd/>
            <a:tailEnd/>
          </a:ln>
          <a:extLst>
            <a:ext uri="{909E8E84-426E-40DD-AFC4-6F175D3DCCD1}">
              <a14:hiddenFill xmlns:a14="http://schemas.microsoft.com/office/drawing/2010/main">
                <a:noFill/>
              </a14:hiddenFill>
            </a:ext>
          </a:extLst>
        </p:spPr>
      </p:cxnSp>
      <p:sp>
        <p:nvSpPr>
          <p:cNvPr id="169" name="Figura a mano libera 10"/>
          <p:cNvSpPr/>
          <p:nvPr/>
        </p:nvSpPr>
        <p:spPr>
          <a:xfrm>
            <a:off x="2813050" y="5137150"/>
            <a:ext cx="1044575"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0" name="Figura a mano libera 11"/>
          <p:cNvSpPr/>
          <p:nvPr/>
        </p:nvSpPr>
        <p:spPr>
          <a:xfrm>
            <a:off x="5815013" y="509905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1" name="Figura a mano libera 19"/>
          <p:cNvSpPr/>
          <p:nvPr/>
        </p:nvSpPr>
        <p:spPr>
          <a:xfrm>
            <a:off x="1341438" y="5137150"/>
            <a:ext cx="1093787" cy="407988"/>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00" name="Connettore 1 68"/>
          <p:cNvCxnSpPr>
            <a:cxnSpLocks noChangeShapeType="1"/>
            <a:stCxn id="204" idx="4"/>
            <a:endCxn id="177" idx="0"/>
          </p:cNvCxnSpPr>
          <p:nvPr/>
        </p:nvCxnSpPr>
        <p:spPr bwMode="auto">
          <a:xfrm>
            <a:off x="3322638" y="2441575"/>
            <a:ext cx="0" cy="26257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01" name="Connettore 1 70"/>
          <p:cNvCxnSpPr>
            <a:cxnSpLocks noChangeShapeType="1"/>
            <a:stCxn id="189" idx="4"/>
            <a:endCxn id="178" idx="0"/>
          </p:cNvCxnSpPr>
          <p:nvPr/>
        </p:nvCxnSpPr>
        <p:spPr bwMode="auto">
          <a:xfrm>
            <a:off x="1878013" y="2460625"/>
            <a:ext cx="0" cy="26066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77" name="Angolo ripiegato 90"/>
          <p:cNvSpPr/>
          <p:nvPr/>
        </p:nvSpPr>
        <p:spPr>
          <a:xfrm>
            <a:off x="2714625" y="5067300"/>
            <a:ext cx="1214438" cy="571500"/>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8" name="Angolo ripiegato 91"/>
          <p:cNvSpPr/>
          <p:nvPr/>
        </p:nvSpPr>
        <p:spPr>
          <a:xfrm>
            <a:off x="1270000" y="5067300"/>
            <a:ext cx="1214438" cy="571500"/>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9" name="Rettangolo arrotondato 34"/>
          <p:cNvSpPr/>
          <p:nvPr/>
        </p:nvSpPr>
        <p:spPr>
          <a:xfrm>
            <a:off x="1089025" y="3562350"/>
            <a:ext cx="7804150" cy="1008063"/>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0" name="CasellaDiTesto 15"/>
          <p:cNvSpPr txBox="1"/>
          <p:nvPr/>
        </p:nvSpPr>
        <p:spPr>
          <a:xfrm>
            <a:off x="539750" y="1144588"/>
            <a:ext cx="549275"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FBL</a:t>
            </a:r>
          </a:p>
        </p:txBody>
      </p:sp>
      <p:sp>
        <p:nvSpPr>
          <p:cNvPr id="181" name="CasellaDiTesto 15"/>
          <p:cNvSpPr txBox="1"/>
          <p:nvPr/>
        </p:nvSpPr>
        <p:spPr>
          <a:xfrm>
            <a:off x="539750" y="3633788"/>
            <a:ext cx="538163"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LBL</a:t>
            </a:r>
          </a:p>
        </p:txBody>
      </p:sp>
      <p:sp>
        <p:nvSpPr>
          <p:cNvPr id="182" name="Ovale 36"/>
          <p:cNvSpPr/>
          <p:nvPr/>
        </p:nvSpPr>
        <p:spPr>
          <a:xfrm>
            <a:off x="5003800" y="342900"/>
            <a:ext cx="571500"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R</a:t>
            </a:r>
          </a:p>
        </p:txBody>
      </p:sp>
      <p:sp>
        <p:nvSpPr>
          <p:cNvPr id="183" name="Documento 39"/>
          <p:cNvSpPr/>
          <p:nvPr/>
        </p:nvSpPr>
        <p:spPr>
          <a:xfrm>
            <a:off x="2714625" y="1101725"/>
            <a:ext cx="1214438" cy="412750"/>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09" name="Connettore 1 40"/>
          <p:cNvCxnSpPr>
            <a:cxnSpLocks noChangeShapeType="1"/>
            <a:stCxn id="182" idx="3"/>
            <a:endCxn id="204" idx="7"/>
          </p:cNvCxnSpPr>
          <p:nvPr/>
        </p:nvCxnSpPr>
        <p:spPr bwMode="auto">
          <a:xfrm flipH="1">
            <a:off x="3549650" y="830263"/>
            <a:ext cx="1538288" cy="112395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5" name="Documento 41"/>
          <p:cNvSpPr/>
          <p:nvPr/>
        </p:nvSpPr>
        <p:spPr>
          <a:xfrm>
            <a:off x="1270000" y="1101725"/>
            <a:ext cx="1214438" cy="428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1" name="Connettore 1 43"/>
          <p:cNvCxnSpPr>
            <a:cxnSpLocks noChangeShapeType="1"/>
            <a:stCxn id="182" idx="2"/>
            <a:endCxn id="189" idx="7"/>
          </p:cNvCxnSpPr>
          <p:nvPr/>
        </p:nvCxnSpPr>
        <p:spPr bwMode="auto">
          <a:xfrm flipH="1">
            <a:off x="2103438" y="628650"/>
            <a:ext cx="2900362" cy="13446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7" name="Documento 45"/>
          <p:cNvSpPr/>
          <p:nvPr/>
        </p:nvSpPr>
        <p:spPr>
          <a:xfrm>
            <a:off x="6646863" y="1047750"/>
            <a:ext cx="1214437" cy="496888"/>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3" name="Connettore 1 47"/>
          <p:cNvCxnSpPr>
            <a:cxnSpLocks noChangeShapeType="1"/>
            <a:stCxn id="182" idx="5"/>
            <a:endCxn id="190" idx="1"/>
          </p:cNvCxnSpPr>
          <p:nvPr/>
        </p:nvCxnSpPr>
        <p:spPr bwMode="auto">
          <a:xfrm>
            <a:off x="5491163" y="830263"/>
            <a:ext cx="1535112" cy="114300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9" name="Ovale 48"/>
          <p:cNvSpPr/>
          <p:nvPr/>
        </p:nvSpPr>
        <p:spPr>
          <a:xfrm>
            <a:off x="1555750" y="18891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L1</a:t>
            </a:r>
          </a:p>
        </p:txBody>
      </p:sp>
      <p:sp>
        <p:nvSpPr>
          <p:cNvPr id="190" name="Ovale 50"/>
          <p:cNvSpPr/>
          <p:nvPr/>
        </p:nvSpPr>
        <p:spPr>
          <a:xfrm>
            <a:off x="6932613" y="1889125"/>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I1</a:t>
            </a:r>
          </a:p>
        </p:txBody>
      </p:sp>
      <p:sp>
        <p:nvSpPr>
          <p:cNvPr id="191" name="Rettangolo arrotondato 51"/>
          <p:cNvSpPr/>
          <p:nvPr/>
        </p:nvSpPr>
        <p:spPr>
          <a:xfrm>
            <a:off x="1089025" y="981075"/>
            <a:ext cx="7659688" cy="676275"/>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7" name="Straight Connector 44"/>
          <p:cNvCxnSpPr>
            <a:cxnSpLocks noChangeShapeType="1"/>
            <a:stCxn id="185" idx="2"/>
            <a:endCxn id="189" idx="0"/>
          </p:cNvCxnSpPr>
          <p:nvPr/>
        </p:nvCxnSpPr>
        <p:spPr bwMode="auto">
          <a:xfrm rot="5400000">
            <a:off x="1683544" y="1696244"/>
            <a:ext cx="387350"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8" name="Straight Connector 47"/>
          <p:cNvCxnSpPr>
            <a:cxnSpLocks noChangeShapeType="1"/>
            <a:stCxn id="183" idx="2"/>
          </p:cNvCxnSpPr>
          <p:nvPr/>
        </p:nvCxnSpPr>
        <p:spPr bwMode="auto">
          <a:xfrm rot="5400000">
            <a:off x="3120231" y="1688307"/>
            <a:ext cx="403225"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9" name="Straight Connector 50"/>
          <p:cNvCxnSpPr>
            <a:cxnSpLocks noChangeShapeType="1"/>
            <a:stCxn id="187" idx="2"/>
            <a:endCxn id="190" idx="0"/>
          </p:cNvCxnSpPr>
          <p:nvPr/>
        </p:nvCxnSpPr>
        <p:spPr bwMode="auto">
          <a:xfrm>
            <a:off x="7254875" y="1511300"/>
            <a:ext cx="0" cy="377825"/>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sp>
        <p:nvSpPr>
          <p:cNvPr id="195" name="Ovale 56"/>
          <p:cNvSpPr/>
          <p:nvPr/>
        </p:nvSpPr>
        <p:spPr>
          <a:xfrm>
            <a:off x="7861300" y="23717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L4</a:t>
            </a:r>
          </a:p>
        </p:txBody>
      </p:sp>
      <p:cxnSp>
        <p:nvCxnSpPr>
          <p:cNvPr id="110621" name="Connettore 1 58"/>
          <p:cNvCxnSpPr>
            <a:cxnSpLocks noChangeShapeType="1"/>
            <a:endCxn id="190" idx="2"/>
          </p:cNvCxnSpPr>
          <p:nvPr/>
        </p:nvCxnSpPr>
        <p:spPr bwMode="auto">
          <a:xfrm rot="5400000" flipH="1" flipV="1">
            <a:off x="6602413" y="2125662"/>
            <a:ext cx="280988" cy="3794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22" name="Connettore 1 59"/>
          <p:cNvCxnSpPr>
            <a:cxnSpLocks noChangeShapeType="1"/>
            <a:stCxn id="190" idx="6"/>
            <a:endCxn id="195" idx="1"/>
          </p:cNvCxnSpPr>
          <p:nvPr/>
        </p:nvCxnSpPr>
        <p:spPr bwMode="auto">
          <a:xfrm>
            <a:off x="7575550" y="2174875"/>
            <a:ext cx="379413"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01" name="Figura a mano libera 69"/>
          <p:cNvSpPr/>
          <p:nvPr/>
        </p:nvSpPr>
        <p:spPr>
          <a:xfrm>
            <a:off x="5795963" y="5367338"/>
            <a:ext cx="1042987" cy="347662"/>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02" name="CasellaDiTesto 5"/>
          <p:cNvSpPr txBox="1"/>
          <p:nvPr/>
        </p:nvSpPr>
        <p:spPr>
          <a:xfrm>
            <a:off x="285750" y="4572000"/>
            <a:ext cx="164465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main memory</a:t>
            </a:r>
          </a:p>
        </p:txBody>
      </p:sp>
      <p:sp>
        <p:nvSpPr>
          <p:cNvPr id="203" name="CasellaDiTesto 6"/>
          <p:cNvSpPr txBox="1"/>
          <p:nvPr/>
        </p:nvSpPr>
        <p:spPr>
          <a:xfrm>
            <a:off x="285750" y="4981575"/>
            <a:ext cx="59690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disk</a:t>
            </a:r>
          </a:p>
        </p:txBody>
      </p:sp>
      <p:sp>
        <p:nvSpPr>
          <p:cNvPr id="204" name="Ovale 50"/>
          <p:cNvSpPr/>
          <p:nvPr/>
        </p:nvSpPr>
        <p:spPr>
          <a:xfrm>
            <a:off x="3000375" y="1870075"/>
            <a:ext cx="642938"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I2</a:t>
            </a:r>
          </a:p>
        </p:txBody>
      </p:sp>
      <p:sp>
        <p:nvSpPr>
          <p:cNvPr id="205" name="Ovale 56"/>
          <p:cNvSpPr/>
          <p:nvPr/>
        </p:nvSpPr>
        <p:spPr>
          <a:xfrm>
            <a:off x="37084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L6</a:t>
            </a:r>
          </a:p>
        </p:txBody>
      </p:sp>
      <p:sp>
        <p:nvSpPr>
          <p:cNvPr id="206" name="Ovale 57"/>
          <p:cNvSpPr/>
          <p:nvPr/>
        </p:nvSpPr>
        <p:spPr>
          <a:xfrm>
            <a:off x="22733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L5</a:t>
            </a:r>
          </a:p>
        </p:txBody>
      </p:sp>
      <p:cxnSp>
        <p:nvCxnSpPr>
          <p:cNvPr id="110629" name="Connettore 1 58"/>
          <p:cNvCxnSpPr>
            <a:cxnSpLocks noChangeShapeType="1"/>
            <a:stCxn id="206" idx="7"/>
            <a:endCxn id="204" idx="2"/>
          </p:cNvCxnSpPr>
          <p:nvPr/>
        </p:nvCxnSpPr>
        <p:spPr bwMode="auto">
          <a:xfrm flipV="1">
            <a:off x="2820988" y="2155825"/>
            <a:ext cx="179387"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0" name="Connettore 1 59"/>
          <p:cNvCxnSpPr>
            <a:cxnSpLocks noChangeShapeType="1"/>
            <a:stCxn id="204" idx="6"/>
            <a:endCxn id="205" idx="1"/>
          </p:cNvCxnSpPr>
          <p:nvPr/>
        </p:nvCxnSpPr>
        <p:spPr bwMode="auto">
          <a:xfrm>
            <a:off x="3643313" y="2155825"/>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14" name="Figura a mano libera 10"/>
          <p:cNvSpPr/>
          <p:nvPr/>
        </p:nvSpPr>
        <p:spPr>
          <a:xfrm>
            <a:off x="3508375" y="5794375"/>
            <a:ext cx="1042988"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32" name="Connettore 1 68"/>
          <p:cNvCxnSpPr>
            <a:cxnSpLocks noChangeShapeType="1"/>
            <a:stCxn id="205" idx="4"/>
            <a:endCxn id="220" idx="0"/>
          </p:cNvCxnSpPr>
          <p:nvPr/>
        </p:nvCxnSpPr>
        <p:spPr bwMode="auto">
          <a:xfrm flipH="1">
            <a:off x="4016375" y="2924175"/>
            <a:ext cx="12700"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33" name="Connettore 1 70"/>
          <p:cNvCxnSpPr>
            <a:cxnSpLocks noChangeShapeType="1"/>
            <a:stCxn id="206" idx="4"/>
            <a:endCxn id="221" idx="0"/>
          </p:cNvCxnSpPr>
          <p:nvPr/>
        </p:nvCxnSpPr>
        <p:spPr bwMode="auto">
          <a:xfrm>
            <a:off x="2593975" y="2924175"/>
            <a:ext cx="3175"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20" name="Angolo ripiegato 90"/>
          <p:cNvSpPr/>
          <p:nvPr/>
        </p:nvSpPr>
        <p:spPr>
          <a:xfrm>
            <a:off x="3408363"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21" name="Angolo ripiegato 91"/>
          <p:cNvSpPr/>
          <p:nvPr/>
        </p:nvSpPr>
        <p:spPr>
          <a:xfrm>
            <a:off x="1989138"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36" name="Straight Connector 223"/>
          <p:cNvCxnSpPr>
            <a:cxnSpLocks noChangeShapeType="1"/>
          </p:cNvCxnSpPr>
          <p:nvPr/>
        </p:nvCxnSpPr>
        <p:spPr bwMode="auto">
          <a:xfrm>
            <a:off x="2124075" y="583723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7" name="Straight Connector 224"/>
          <p:cNvCxnSpPr>
            <a:cxnSpLocks noChangeShapeType="1"/>
          </p:cNvCxnSpPr>
          <p:nvPr/>
        </p:nvCxnSpPr>
        <p:spPr bwMode="auto">
          <a:xfrm>
            <a:off x="2324100" y="59896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8" name="Straight Connector 225"/>
          <p:cNvCxnSpPr>
            <a:cxnSpLocks noChangeShapeType="1"/>
          </p:cNvCxnSpPr>
          <p:nvPr/>
        </p:nvCxnSpPr>
        <p:spPr bwMode="auto">
          <a:xfrm>
            <a:off x="2532063" y="590867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9" name="Straight Connector 226"/>
          <p:cNvCxnSpPr>
            <a:cxnSpLocks noChangeShapeType="1"/>
          </p:cNvCxnSpPr>
          <p:nvPr/>
        </p:nvCxnSpPr>
        <p:spPr bwMode="auto">
          <a:xfrm>
            <a:off x="2747963" y="58372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40" name="Straight Connector 227"/>
          <p:cNvCxnSpPr>
            <a:cxnSpLocks noChangeShapeType="1"/>
          </p:cNvCxnSpPr>
          <p:nvPr/>
        </p:nvCxnSpPr>
        <p:spPr bwMode="auto">
          <a:xfrm>
            <a:off x="2963863" y="59817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29" name="Figura a mano libera 10"/>
          <p:cNvSpPr/>
          <p:nvPr/>
        </p:nvSpPr>
        <p:spPr>
          <a:xfrm>
            <a:off x="2087563" y="6205538"/>
            <a:ext cx="1044575" cy="331787"/>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40" name="CasellaDiTesto 6"/>
          <p:cNvSpPr txBox="1"/>
          <p:nvPr/>
        </p:nvSpPr>
        <p:spPr>
          <a:xfrm>
            <a:off x="2751138" y="51895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1" name="CasellaDiTesto 6"/>
          <p:cNvSpPr txBox="1"/>
          <p:nvPr/>
        </p:nvSpPr>
        <p:spPr>
          <a:xfrm>
            <a:off x="2032000" y="57737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6" name="CasellaDiTesto 6"/>
          <p:cNvSpPr txBox="1"/>
          <p:nvPr/>
        </p:nvSpPr>
        <p:spPr>
          <a:xfrm>
            <a:off x="2928938" y="6134100"/>
            <a:ext cx="2952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x</a:t>
            </a:r>
          </a:p>
        </p:txBody>
      </p:sp>
      <p:sp>
        <p:nvSpPr>
          <p:cNvPr id="247" name="CasellaDiTesto 6"/>
          <p:cNvSpPr txBox="1"/>
          <p:nvPr/>
        </p:nvSpPr>
        <p:spPr>
          <a:xfrm>
            <a:off x="4356100" y="5702300"/>
            <a:ext cx="300038"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y</a:t>
            </a:r>
          </a:p>
        </p:txBody>
      </p:sp>
      <p:cxnSp>
        <p:nvCxnSpPr>
          <p:cNvPr id="110646" name="Connettore 1 64"/>
          <p:cNvCxnSpPr>
            <a:cxnSpLocks noChangeShapeType="1"/>
            <a:stCxn id="96" idx="4"/>
            <a:endCxn id="75" idx="0"/>
          </p:cNvCxnSpPr>
          <p:nvPr/>
        </p:nvCxnSpPr>
        <p:spPr bwMode="auto">
          <a:xfrm flipH="1">
            <a:off x="6326188" y="2946400"/>
            <a:ext cx="1587" cy="21129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94" name="CasellaDiTesto 6"/>
          <p:cNvSpPr txBox="1"/>
          <p:nvPr/>
        </p:nvSpPr>
        <p:spPr>
          <a:xfrm>
            <a:off x="5414963" y="5086350"/>
            <a:ext cx="328612"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5" name="CasellaDiTesto 6"/>
          <p:cNvSpPr txBox="1"/>
          <p:nvPr/>
        </p:nvSpPr>
        <p:spPr>
          <a:xfrm>
            <a:off x="5438775"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sp>
        <p:nvSpPr>
          <p:cNvPr id="100" name="Figura a mano libera 61"/>
          <p:cNvSpPr/>
          <p:nvPr/>
        </p:nvSpPr>
        <p:spPr>
          <a:xfrm>
            <a:off x="7646988" y="5078413"/>
            <a:ext cx="1071562" cy="357187"/>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0" name="Connettore 1 72"/>
          <p:cNvCxnSpPr>
            <a:cxnSpLocks noChangeShapeType="1"/>
            <a:stCxn id="195" idx="4"/>
            <a:endCxn id="102" idx="0"/>
          </p:cNvCxnSpPr>
          <p:nvPr/>
        </p:nvCxnSpPr>
        <p:spPr bwMode="auto">
          <a:xfrm>
            <a:off x="8183563" y="2943225"/>
            <a:ext cx="0" cy="211613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 name="Angolo ripiegato 88"/>
          <p:cNvSpPr/>
          <p:nvPr/>
        </p:nvSpPr>
        <p:spPr>
          <a:xfrm>
            <a:off x="7575550" y="5059363"/>
            <a:ext cx="1214438" cy="731837"/>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03" name="Figura a mano libera 67"/>
          <p:cNvSpPr/>
          <p:nvPr/>
        </p:nvSpPr>
        <p:spPr>
          <a:xfrm>
            <a:off x="7646988" y="5292725"/>
            <a:ext cx="1044575"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75" name="Angolo ripiegato 88"/>
          <p:cNvSpPr/>
          <p:nvPr/>
        </p:nvSpPr>
        <p:spPr>
          <a:xfrm>
            <a:off x="5719763" y="5059363"/>
            <a:ext cx="1214437" cy="731837"/>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63" name="Figura a mano libera 11"/>
          <p:cNvSpPr/>
          <p:nvPr/>
        </p:nvSpPr>
        <p:spPr>
          <a:xfrm>
            <a:off x="6700838" y="106680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5" name="Straight Connector 229"/>
          <p:cNvCxnSpPr>
            <a:cxnSpLocks noChangeShapeType="1"/>
          </p:cNvCxnSpPr>
          <p:nvPr/>
        </p:nvCxnSpPr>
        <p:spPr bwMode="auto">
          <a:xfrm>
            <a:off x="6764338" y="1296988"/>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6" name="Straight Connector 230"/>
          <p:cNvCxnSpPr>
            <a:cxnSpLocks noChangeShapeType="1"/>
          </p:cNvCxnSpPr>
          <p:nvPr/>
        </p:nvCxnSpPr>
        <p:spPr bwMode="auto">
          <a:xfrm>
            <a:off x="6965950" y="129698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7" name="Straight Connector 231"/>
          <p:cNvCxnSpPr>
            <a:cxnSpLocks noChangeShapeType="1"/>
          </p:cNvCxnSpPr>
          <p:nvPr/>
        </p:nvCxnSpPr>
        <p:spPr bwMode="auto">
          <a:xfrm>
            <a:off x="7172325" y="122555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8" name="Straight Connector 232"/>
          <p:cNvCxnSpPr>
            <a:cxnSpLocks noChangeShapeType="1"/>
          </p:cNvCxnSpPr>
          <p:nvPr/>
        </p:nvCxnSpPr>
        <p:spPr bwMode="auto">
          <a:xfrm>
            <a:off x="7388225" y="13684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9" name="Straight Connector 233"/>
          <p:cNvCxnSpPr>
            <a:cxnSpLocks noChangeShapeType="1"/>
          </p:cNvCxnSpPr>
          <p:nvPr/>
        </p:nvCxnSpPr>
        <p:spPr bwMode="auto">
          <a:xfrm>
            <a:off x="7604125" y="129698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69" name="CasellaDiTesto 6"/>
          <p:cNvSpPr txBox="1"/>
          <p:nvPr/>
        </p:nvSpPr>
        <p:spPr>
          <a:xfrm>
            <a:off x="6397625" y="10477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z</a:t>
            </a:r>
          </a:p>
        </p:txBody>
      </p:sp>
      <p:sp>
        <p:nvSpPr>
          <p:cNvPr id="71" name="Freeform 70"/>
          <p:cNvSpPr/>
          <p:nvPr/>
        </p:nvSpPr>
        <p:spPr>
          <a:xfrm>
            <a:off x="6503988" y="1447800"/>
            <a:ext cx="393700" cy="904875"/>
          </a:xfrm>
          <a:custGeom>
            <a:avLst/>
            <a:gdLst>
              <a:gd name="connsiteX0" fmla="*/ 394635 w 394635"/>
              <a:gd name="connsiteY0" fmla="*/ 0 h 2704699"/>
              <a:gd name="connsiteX1" fmla="*/ 356134 w 394635"/>
              <a:gd name="connsiteY1" fmla="*/ 2079057 h 2704699"/>
              <a:gd name="connsiteX2" fmla="*/ 0 w 394635"/>
              <a:gd name="connsiteY2" fmla="*/ 2704699 h 2704699"/>
            </a:gdLst>
            <a:ahLst/>
            <a:cxnLst>
              <a:cxn ang="0">
                <a:pos x="connsiteX0" y="connsiteY0"/>
              </a:cxn>
              <a:cxn ang="0">
                <a:pos x="connsiteX1" y="connsiteY1"/>
              </a:cxn>
              <a:cxn ang="0">
                <a:pos x="connsiteX2" y="connsiteY2"/>
              </a:cxn>
            </a:cxnLst>
            <a:rect l="l" t="t" r="r" b="b"/>
            <a:pathLst>
              <a:path w="394635" h="2704699">
                <a:moveTo>
                  <a:pt x="394635" y="0"/>
                </a:moveTo>
                <a:lnTo>
                  <a:pt x="356134" y="2079057"/>
                </a:lnTo>
                <a:lnTo>
                  <a:pt x="0" y="2704699"/>
                </a:lnTo>
              </a:path>
            </a:pathLst>
          </a:custGeom>
          <a:noFill/>
          <a:ln w="25400" cap="flat" cmpd="sng" algn="ctr">
            <a:solidFill>
              <a:sysClr val="windowText" lastClr="000000"/>
            </a:solidFill>
            <a:prstDash val="solid"/>
            <a:tailEnd type="stealth" w="lg"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62" name="Connettore 1 58"/>
          <p:cNvCxnSpPr>
            <a:cxnSpLocks noChangeShapeType="1"/>
            <a:stCxn id="96" idx="7"/>
            <a:endCxn id="190" idx="2"/>
          </p:cNvCxnSpPr>
          <p:nvPr/>
        </p:nvCxnSpPr>
        <p:spPr bwMode="auto">
          <a:xfrm flipV="1">
            <a:off x="6554788" y="2174875"/>
            <a:ext cx="377825" cy="28416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96" name="Ovale 50"/>
          <p:cNvSpPr/>
          <p:nvPr/>
        </p:nvSpPr>
        <p:spPr>
          <a:xfrm>
            <a:off x="6005513" y="2374900"/>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I3</a:t>
            </a:r>
          </a:p>
        </p:txBody>
      </p:sp>
      <p:sp>
        <p:nvSpPr>
          <p:cNvPr id="73" name="Ovale 56"/>
          <p:cNvSpPr/>
          <p:nvPr/>
        </p:nvSpPr>
        <p:spPr>
          <a:xfrm>
            <a:off x="67325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L8</a:t>
            </a:r>
          </a:p>
        </p:txBody>
      </p:sp>
      <p:sp>
        <p:nvSpPr>
          <p:cNvPr id="74" name="Ovale 57"/>
          <p:cNvSpPr/>
          <p:nvPr/>
        </p:nvSpPr>
        <p:spPr>
          <a:xfrm>
            <a:off x="52974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L7</a:t>
            </a:r>
          </a:p>
        </p:txBody>
      </p:sp>
      <p:cxnSp>
        <p:nvCxnSpPr>
          <p:cNvPr id="110666" name="Connettore 1 58"/>
          <p:cNvCxnSpPr>
            <a:cxnSpLocks noChangeShapeType="1"/>
            <a:stCxn id="74" idx="7"/>
            <a:endCxn id="96" idx="2"/>
          </p:cNvCxnSpPr>
          <p:nvPr/>
        </p:nvCxnSpPr>
        <p:spPr bwMode="auto">
          <a:xfrm flipV="1">
            <a:off x="5846763" y="2660650"/>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67" name="Connettore 1 59"/>
          <p:cNvCxnSpPr>
            <a:cxnSpLocks noChangeShapeType="1"/>
            <a:stCxn id="96" idx="6"/>
            <a:endCxn id="73" idx="1"/>
          </p:cNvCxnSpPr>
          <p:nvPr/>
        </p:nvCxnSpPr>
        <p:spPr bwMode="auto">
          <a:xfrm>
            <a:off x="6648450" y="2660650"/>
            <a:ext cx="17780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78" name="Documento 41"/>
          <p:cNvSpPr/>
          <p:nvPr/>
        </p:nvSpPr>
        <p:spPr>
          <a:xfrm>
            <a:off x="50339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79" name="Documento 41"/>
          <p:cNvSpPr/>
          <p:nvPr/>
        </p:nvSpPr>
        <p:spPr>
          <a:xfrm>
            <a:off x="64817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70" name="Connettore 1 64"/>
          <p:cNvCxnSpPr>
            <a:cxnSpLocks noChangeShapeType="1"/>
            <a:stCxn id="74" idx="4"/>
            <a:endCxn id="78" idx="0"/>
          </p:cNvCxnSpPr>
          <p:nvPr/>
        </p:nvCxnSpPr>
        <p:spPr bwMode="auto">
          <a:xfrm>
            <a:off x="5619750" y="3429000"/>
            <a:ext cx="206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71" name="Connettore 1 64"/>
          <p:cNvCxnSpPr>
            <a:cxnSpLocks noChangeShapeType="1"/>
            <a:stCxn id="79" idx="0"/>
            <a:endCxn id="73" idx="4"/>
          </p:cNvCxnSpPr>
          <p:nvPr/>
        </p:nvCxnSpPr>
        <p:spPr bwMode="auto">
          <a:xfrm flipH="1" flipV="1">
            <a:off x="7054850" y="3429000"/>
            <a:ext cx="333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110672" name="Group 5"/>
          <p:cNvGrpSpPr>
            <a:grpSpLocks/>
          </p:cNvGrpSpPr>
          <p:nvPr/>
        </p:nvGrpSpPr>
        <p:grpSpPr bwMode="auto">
          <a:xfrm>
            <a:off x="4724400" y="3714750"/>
            <a:ext cx="1447800" cy="704850"/>
            <a:chOff x="5410200" y="5086350"/>
            <a:chExt cx="1447800" cy="704850"/>
          </a:xfrm>
        </p:grpSpPr>
        <p:grpSp>
          <p:nvGrpSpPr>
            <p:cNvPr id="110673" name="Group 1"/>
            <p:cNvGrpSpPr>
              <a:grpSpLocks/>
            </p:cNvGrpSpPr>
            <p:nvPr/>
          </p:nvGrpSpPr>
          <p:grpSpPr bwMode="auto">
            <a:xfrm>
              <a:off x="5849938" y="5267325"/>
              <a:ext cx="1008062" cy="371475"/>
              <a:chOff x="5849938" y="5267325"/>
              <a:chExt cx="1008062" cy="371475"/>
            </a:xfrm>
          </p:grpSpPr>
          <p:cxnSp>
            <p:nvCxnSpPr>
              <p:cNvPr id="110676" name="Straight Connector 229"/>
              <p:cNvCxnSpPr>
                <a:cxnSpLocks noChangeShapeType="1"/>
              </p:cNvCxnSpPr>
              <p:nvPr/>
            </p:nvCxnSpPr>
            <p:spPr bwMode="auto">
              <a:xfrm>
                <a:off x="5849938" y="53387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7" name="Straight Connector 230"/>
              <p:cNvCxnSpPr>
                <a:cxnSpLocks noChangeShapeType="1"/>
              </p:cNvCxnSpPr>
              <p:nvPr/>
            </p:nvCxnSpPr>
            <p:spPr bwMode="auto">
              <a:xfrm>
                <a:off x="6051550" y="53387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8" name="Straight Connector 231"/>
              <p:cNvCxnSpPr>
                <a:cxnSpLocks noChangeShapeType="1"/>
              </p:cNvCxnSpPr>
              <p:nvPr/>
            </p:nvCxnSpPr>
            <p:spPr bwMode="auto">
              <a:xfrm>
                <a:off x="6257925" y="52673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9" name="Straight Connector 232"/>
              <p:cNvCxnSpPr>
                <a:cxnSpLocks noChangeShapeType="1"/>
              </p:cNvCxnSpPr>
              <p:nvPr/>
            </p:nvCxnSpPr>
            <p:spPr bwMode="auto">
              <a:xfrm>
                <a:off x="6473825" y="54102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0" name="Straight Connector 233"/>
              <p:cNvCxnSpPr>
                <a:cxnSpLocks noChangeShapeType="1"/>
              </p:cNvCxnSpPr>
              <p:nvPr/>
            </p:nvCxnSpPr>
            <p:spPr bwMode="auto">
              <a:xfrm>
                <a:off x="6689725" y="53387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1" name="Straight Connector 229"/>
              <p:cNvCxnSpPr>
                <a:cxnSpLocks noChangeShapeType="1"/>
              </p:cNvCxnSpPr>
              <p:nvPr/>
            </p:nvCxnSpPr>
            <p:spPr bwMode="auto">
              <a:xfrm>
                <a:off x="5849938" y="55673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2" name="Straight Connector 230"/>
              <p:cNvCxnSpPr>
                <a:cxnSpLocks noChangeShapeType="1"/>
              </p:cNvCxnSpPr>
              <p:nvPr/>
            </p:nvCxnSpPr>
            <p:spPr bwMode="auto">
              <a:xfrm>
                <a:off x="6051550" y="55673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3" name="Straight Connector 231"/>
              <p:cNvCxnSpPr>
                <a:cxnSpLocks noChangeShapeType="1"/>
              </p:cNvCxnSpPr>
              <p:nvPr/>
            </p:nvCxnSpPr>
            <p:spPr bwMode="auto">
              <a:xfrm>
                <a:off x="6257925" y="54959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4" name="Straight Connector 232"/>
              <p:cNvCxnSpPr>
                <a:cxnSpLocks noChangeShapeType="1"/>
              </p:cNvCxnSpPr>
              <p:nvPr/>
            </p:nvCxnSpPr>
            <p:spPr bwMode="auto">
              <a:xfrm>
                <a:off x="6473825" y="56388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5" name="Straight Connector 233"/>
              <p:cNvCxnSpPr>
                <a:cxnSpLocks noChangeShapeType="1"/>
              </p:cNvCxnSpPr>
              <p:nvPr/>
            </p:nvCxnSpPr>
            <p:spPr bwMode="auto">
              <a:xfrm>
                <a:off x="6689725" y="55673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sp>
          <p:nvSpPr>
            <p:cNvPr id="93" name="CasellaDiTesto 6"/>
            <p:cNvSpPr txBox="1"/>
            <p:nvPr/>
          </p:nvSpPr>
          <p:spPr>
            <a:xfrm>
              <a:off x="5410200" y="5086350"/>
              <a:ext cx="328613"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7" name="CasellaDiTesto 6"/>
            <p:cNvSpPr txBox="1"/>
            <p:nvPr/>
          </p:nvSpPr>
          <p:spPr>
            <a:xfrm>
              <a:off x="5434013"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grpSp>
      <p:sp>
        <p:nvSpPr>
          <p:cNvPr id="109" name="Title 1">
            <a:extLst>
              <a:ext uri="{FF2B5EF4-FFF2-40B4-BE49-F238E27FC236}">
                <a16:creationId xmlns:a16="http://schemas.microsoft.com/office/drawing/2014/main" id="{BD08D6CF-9C2D-4006-A9B6-9C577D950B83}"/>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solidFill>
                  <a:schemeClr val="accent1">
                    <a:lumMod val="50000"/>
                  </a:schemeClr>
                </a:solidFill>
              </a:rPr>
              <a:t>iSAX2+-</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110" name="Group 15">
            <a:extLst>
              <a:ext uri="{FF2B5EF4-FFF2-40B4-BE49-F238E27FC236}">
                <a16:creationId xmlns:a16="http://schemas.microsoft.com/office/drawing/2014/main" id="{6A4CDCDE-ECA1-404C-A871-A68E9430613D}"/>
              </a:ext>
            </a:extLst>
          </p:cNvPr>
          <p:cNvGrpSpPr/>
          <p:nvPr/>
        </p:nvGrpSpPr>
        <p:grpSpPr>
          <a:xfrm>
            <a:off x="8017312" y="444279"/>
            <a:ext cx="1050215" cy="700298"/>
            <a:chOff x="157036" y="899670"/>
            <a:chExt cx="1050215" cy="700298"/>
          </a:xfrm>
          <a:effectLst>
            <a:outerShdw blurRad="50800" dist="38100" dir="2700000" algn="tl" rotWithShape="0">
              <a:prstClr val="black">
                <a:alpha val="40000"/>
              </a:prstClr>
            </a:outerShdw>
          </a:effectLst>
        </p:grpSpPr>
        <p:sp>
          <p:nvSpPr>
            <p:cNvPr id="111" name="Rectangle 110">
              <a:extLst>
                <a:ext uri="{FF2B5EF4-FFF2-40B4-BE49-F238E27FC236}">
                  <a16:creationId xmlns:a16="http://schemas.microsoft.com/office/drawing/2014/main" id="{A61C9407-03DE-443D-89CF-D35332A3F5D1}"/>
                </a:ext>
              </a:extLst>
            </p:cNvPr>
            <p:cNvSpPr/>
            <p:nvPr/>
          </p:nvSpPr>
          <p:spPr>
            <a:xfrm>
              <a:off x="157036" y="1107691"/>
              <a:ext cx="1050215" cy="4922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12" name="Rectangle 111">
              <a:extLst>
                <a:ext uri="{FF2B5EF4-FFF2-40B4-BE49-F238E27FC236}">
                  <a16:creationId xmlns:a16="http://schemas.microsoft.com/office/drawing/2014/main" id="{8ED26FED-270F-4AFD-A8FF-505146D8E210}"/>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13" name="Rounded Rectangle 18">
            <a:extLst>
              <a:ext uri="{FF2B5EF4-FFF2-40B4-BE49-F238E27FC236}">
                <a16:creationId xmlns:a16="http://schemas.microsoft.com/office/drawing/2014/main" id="{4531B6F5-AFD4-4C72-B414-D7186A6DB47B}"/>
              </a:ext>
            </a:extLst>
          </p:cNvPr>
          <p:cNvSpPr/>
          <p:nvPr/>
        </p:nvSpPr>
        <p:spPr>
          <a:xfrm>
            <a:off x="8085408" y="710157"/>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Camerra</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688171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324B4-FA4B-4AD8-B667-498AC64CDF64}"/>
              </a:ext>
            </a:extLst>
          </p:cNvPr>
          <p:cNvSpPr>
            <a:spLocks noGrp="1"/>
          </p:cNvSpPr>
          <p:nvPr>
            <p:ph type="title"/>
          </p:nvPr>
        </p:nvSpPr>
        <p:spPr/>
        <p:txBody>
          <a:bodyPr/>
          <a:lstStyle/>
          <a:p>
            <a:r>
              <a:rPr lang="en-US" dirty="0"/>
              <a:t>ADS+</a:t>
            </a:r>
          </a:p>
        </p:txBody>
      </p:sp>
      <p:sp>
        <p:nvSpPr>
          <p:cNvPr id="7" name="Content Placeholder 6">
            <a:extLst>
              <a:ext uri="{FF2B5EF4-FFF2-40B4-BE49-F238E27FC236}">
                <a16:creationId xmlns:a16="http://schemas.microsoft.com/office/drawing/2014/main" id="{6881759C-DFD0-468C-A609-DD9F1F5EBD5D}"/>
              </a:ext>
            </a:extLst>
          </p:cNvPr>
          <p:cNvSpPr>
            <a:spLocks noGrp="1"/>
          </p:cNvSpPr>
          <p:nvPr>
            <p:ph idx="1"/>
          </p:nvPr>
        </p:nvSpPr>
        <p:spPr/>
        <p:txBody>
          <a:bodyPr/>
          <a:lstStyle/>
          <a:p>
            <a:r>
              <a:rPr lang="en-US" altLang="en-US" sz="2000" dirty="0">
                <a:solidFill>
                  <a:srgbClr val="C00000"/>
                </a:solidFill>
              </a:rPr>
              <a:t>novel paradigm </a:t>
            </a:r>
            <a:r>
              <a:rPr lang="en-US" altLang="en-US" sz="2000" dirty="0"/>
              <a:t>for building a data series index</a:t>
            </a:r>
          </a:p>
          <a:p>
            <a:pPr lvl="1" eaLnBrk="1" hangingPunct="1"/>
            <a:r>
              <a:rPr lang="en-US" altLang="en-US" dirty="0"/>
              <a:t>does not build entire index and then answer queries</a:t>
            </a:r>
          </a:p>
          <a:p>
            <a:pPr lvl="1" eaLnBrk="1" hangingPunct="1"/>
            <a:r>
              <a:rPr lang="en-US" altLang="en-US" dirty="0"/>
              <a:t>starts answering queries by building the part of the index needed by those queries</a:t>
            </a:r>
          </a:p>
          <a:p>
            <a:r>
              <a:rPr lang="en-US" altLang="en-US" sz="2000" dirty="0"/>
              <a:t>still guarantees </a:t>
            </a:r>
            <a:r>
              <a:rPr lang="en-US" altLang="en-US" sz="2000" dirty="0">
                <a:solidFill>
                  <a:srgbClr val="C00000"/>
                </a:solidFill>
              </a:rPr>
              <a:t>correct answers</a:t>
            </a:r>
          </a:p>
          <a:p>
            <a:pPr>
              <a:buFont typeface="Georgia" charset="0"/>
              <a:buChar char="•"/>
              <a:defRPr/>
            </a:pPr>
            <a:r>
              <a:rPr lang="en-US" sz="2000" dirty="0">
                <a:ea typeface="ＭＳ Ｐゴシック" charset="0"/>
              </a:rPr>
              <a:t>intuition for proposed solution</a:t>
            </a:r>
          </a:p>
          <a:p>
            <a:pPr lvl="1">
              <a:buFont typeface="Georgia" charset="0"/>
              <a:buChar char="▫"/>
              <a:defRPr/>
            </a:pPr>
            <a:r>
              <a:rPr lang="en-US" dirty="0">
                <a:ea typeface="ＭＳ Ｐゴシック" charset="0"/>
              </a:rPr>
              <a:t>builds index using only </a:t>
            </a:r>
            <a:r>
              <a:rPr lang="en-US" i="1" dirty="0" err="1">
                <a:ea typeface="ＭＳ Ｐゴシック" charset="0"/>
              </a:rPr>
              <a:t>i</a:t>
            </a:r>
            <a:r>
              <a:rPr lang="en-US" dirty="0" err="1">
                <a:ea typeface="ＭＳ Ｐゴシック" charset="0"/>
              </a:rPr>
              <a:t>SAX</a:t>
            </a:r>
            <a:r>
              <a:rPr lang="en-US" dirty="0">
                <a:ea typeface="ＭＳ Ｐゴシック" charset="0"/>
              </a:rPr>
              <a:t> summaries; uses large leaf size</a:t>
            </a:r>
          </a:p>
          <a:p>
            <a:pPr lvl="1">
              <a:buFont typeface="Georgia" charset="0"/>
              <a:buChar char="▫"/>
              <a:defRPr/>
            </a:pPr>
            <a:r>
              <a:rPr lang="en-US" dirty="0">
                <a:ea typeface="ＭＳ Ｐゴシック" charset="0"/>
              </a:rPr>
              <a:t>postpones leaf materialization to query time</a:t>
            </a:r>
          </a:p>
          <a:p>
            <a:pPr lvl="2">
              <a:buFont typeface="Georgia" charset="0"/>
              <a:buChar char="▫"/>
              <a:defRPr/>
            </a:pPr>
            <a:r>
              <a:rPr lang="en-US" dirty="0">
                <a:ea typeface="ＭＳ Ｐゴシック" charset="0"/>
              </a:rPr>
              <a:t>only materialize (at query time) leaves needed by queries</a:t>
            </a:r>
          </a:p>
          <a:p>
            <a:pPr lvl="1">
              <a:buFont typeface="Georgia" charset="0"/>
              <a:buChar char="▫"/>
              <a:defRPr/>
            </a:pPr>
            <a:r>
              <a:rPr lang="en-US" dirty="0">
                <a:ea typeface="ＭＳ Ｐゴシック" charset="0"/>
              </a:rPr>
              <a:t>parts that are queried more are refined more</a:t>
            </a:r>
          </a:p>
          <a:p>
            <a:pPr lvl="2">
              <a:buFont typeface="Georgia" charset="0"/>
              <a:buChar char="▫"/>
              <a:defRPr/>
            </a:pPr>
            <a:r>
              <a:rPr lang="en-US" dirty="0">
                <a:ea typeface="ＭＳ Ｐゴシック" charset="0"/>
              </a:rPr>
              <a:t>use smaller leaf sizes (reduced leaf materialization and query answering costs)</a:t>
            </a:r>
          </a:p>
          <a:p>
            <a:endParaRPr lang="en-US" sz="2000" dirty="0"/>
          </a:p>
        </p:txBody>
      </p:sp>
      <p:sp>
        <p:nvSpPr>
          <p:cNvPr id="4" name="Footer Placeholder 3">
            <a:extLst>
              <a:ext uri="{FF2B5EF4-FFF2-40B4-BE49-F238E27FC236}">
                <a16:creationId xmlns:a16="http://schemas.microsoft.com/office/drawing/2014/main" id="{8204DFD2-B746-4297-B5D8-67DA72ED1046}"/>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35DF27FF-EDFE-4279-AB3C-23D6ABD8063E}"/>
              </a:ext>
            </a:extLst>
          </p:cNvPr>
          <p:cNvSpPr>
            <a:spLocks noGrp="1"/>
          </p:cNvSpPr>
          <p:nvPr>
            <p:ph type="sldNum" sz="quarter" idx="12"/>
          </p:nvPr>
        </p:nvSpPr>
        <p:spPr/>
        <p:txBody>
          <a:bodyPr/>
          <a:lstStyle/>
          <a:p>
            <a:pPr>
              <a:defRPr/>
            </a:pPr>
            <a:fld id="{1075205A-EE31-41C0-B9CC-A2853C981E68}" type="slidenum">
              <a:rPr lang="en-US" smtClean="0"/>
              <a:pPr>
                <a:defRPr/>
              </a:pPr>
              <a:t>113</a:t>
            </a:fld>
            <a:endParaRPr lang="en-US"/>
          </a:p>
        </p:txBody>
      </p:sp>
      <p:grpSp>
        <p:nvGrpSpPr>
          <p:cNvPr id="14" name="Group 13">
            <a:extLst>
              <a:ext uri="{FF2B5EF4-FFF2-40B4-BE49-F238E27FC236}">
                <a16:creationId xmlns:a16="http://schemas.microsoft.com/office/drawing/2014/main" id="{4F8B7F06-50D2-450B-A239-9C4AC8215980}"/>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71610DF1-CD50-42AF-BAF0-AC61A302520B}"/>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A231B18F-33EA-4AA0-AF70-AAA56747BE68}"/>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7" name="Rounded Rectangle 12">
            <a:extLst>
              <a:ext uri="{FF2B5EF4-FFF2-40B4-BE49-F238E27FC236}">
                <a16:creationId xmlns:a16="http://schemas.microsoft.com/office/drawing/2014/main" id="{5124F8B3-77F7-4E2D-B4CE-854BE5167CBD}"/>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12">
            <a:extLst>
              <a:ext uri="{FF2B5EF4-FFF2-40B4-BE49-F238E27FC236}">
                <a16:creationId xmlns:a16="http://schemas.microsoft.com/office/drawing/2014/main" id="{2A3224CA-5C5D-446A-8404-DAB9F180D62E}"/>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12">
            <a:extLst>
              <a:ext uri="{FF2B5EF4-FFF2-40B4-BE49-F238E27FC236}">
                <a16:creationId xmlns:a16="http://schemas.microsoft.com/office/drawing/2014/main" id="{7C55E5E2-9CF8-4E3F-91C5-8C85E7B64C02}"/>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28033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2092819"/>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grpSp>
        <p:nvGrpSpPr>
          <p:cNvPr id="4" name="Group 3"/>
          <p:cNvGrpSpPr/>
          <p:nvPr/>
        </p:nvGrpSpPr>
        <p:grpSpPr>
          <a:xfrm>
            <a:off x="2994063" y="2122249"/>
            <a:ext cx="885409" cy="1019777"/>
            <a:chOff x="2994061" y="2122247"/>
            <a:chExt cx="885409" cy="1019777"/>
          </a:xfrm>
          <a:solidFill>
            <a:schemeClr val="accent2">
              <a:lumMod val="40000"/>
              <a:lumOff val="60000"/>
            </a:schemeClr>
          </a:solidFill>
        </p:grpSpPr>
        <p:sp>
          <p:nvSpPr>
            <p:cNvPr id="96" name="Oval 95"/>
            <p:cNvSpPr/>
            <p:nvPr/>
          </p:nvSpPr>
          <p:spPr>
            <a:xfrm>
              <a:off x="2994061" y="2393225"/>
              <a:ext cx="803479" cy="748799"/>
            </a:xfrm>
            <a:prstGeom prst="ellipse">
              <a:avLst/>
            </a:prstGeom>
            <a:grp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L1</a:t>
              </a:r>
            </a:p>
          </p:txBody>
        </p:sp>
        <p:cxnSp>
          <p:nvCxnSpPr>
            <p:cNvPr id="99" name="Straight Arrow Connector 98"/>
            <p:cNvCxnSpPr>
              <a:stCxn id="77" idx="4"/>
              <a:endCxn id="96" idx="0"/>
            </p:cNvCxnSpPr>
            <p:nvPr/>
          </p:nvCxnSpPr>
          <p:spPr>
            <a:xfrm flipH="1">
              <a:off x="3395801" y="2122247"/>
              <a:ext cx="483669" cy="270978"/>
            </a:xfrm>
            <a:prstGeom prst="straightConnector1">
              <a:avLst/>
            </a:prstGeom>
            <a:grpFill/>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96" idx="4"/>
            <a:endCxn id="64" idx="0"/>
          </p:cNvCxnSpPr>
          <p:nvPr/>
        </p:nvCxnSpPr>
        <p:spPr>
          <a:xfrm>
            <a:off x="3395801" y="3142024"/>
            <a:ext cx="2658" cy="1623157"/>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846135" y="4297783"/>
            <a:ext cx="1232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TOO BIG!</a:t>
            </a:r>
          </a:p>
        </p:txBody>
      </p:sp>
      <p:cxnSp>
        <p:nvCxnSpPr>
          <p:cNvPr id="40" name="Straight Arrow Connector 39"/>
          <p:cNvCxnSpPr/>
          <p:nvPr/>
        </p:nvCxnSpPr>
        <p:spPr>
          <a:xfrm flipH="1" flipV="1">
            <a:off x="1258108" y="5161423"/>
            <a:ext cx="1672991" cy="10923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234808" y="4495647"/>
            <a:ext cx="1688458" cy="82963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024155" y="4765311"/>
            <a:ext cx="1906942" cy="50534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397109" y="4983912"/>
            <a:ext cx="1526158" cy="5598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4" idx="1"/>
          </p:cNvCxnSpPr>
          <p:nvPr/>
        </p:nvCxnSpPr>
        <p:spPr>
          <a:xfrm flipH="1" flipV="1">
            <a:off x="1397109" y="4441027"/>
            <a:ext cx="1533988" cy="137056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1548101" y="5652987"/>
            <a:ext cx="1375166" cy="53252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548101" y="4297785"/>
            <a:ext cx="1382996" cy="17375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620883" y="5543750"/>
            <a:ext cx="1302384" cy="98312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9"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3" name="Footer Placeholder 2">
            <a:extLst>
              <a:ext uri="{FF2B5EF4-FFF2-40B4-BE49-F238E27FC236}">
                <a16:creationId xmlns:a16="http://schemas.microsoft.com/office/drawing/2014/main" id="{A2A57756-2DAB-445F-A68C-ED4DDB91F388}"/>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Palpanas - MDM 2022</a:t>
            </a:r>
            <a:endParaRPr lang="en-US" dirty="0">
              <a:solidFill>
                <a:prstClr val="black"/>
              </a:solidFill>
              <a:latin typeface="Calibri"/>
            </a:endParaRPr>
          </a:p>
        </p:txBody>
      </p:sp>
      <p:grpSp>
        <p:nvGrpSpPr>
          <p:cNvPr id="52" name="Group 51">
            <a:extLst>
              <a:ext uri="{FF2B5EF4-FFF2-40B4-BE49-F238E27FC236}">
                <a16:creationId xmlns:a16="http://schemas.microsoft.com/office/drawing/2014/main" id="{89872715-5E9F-4C04-9D13-04A909A17CBA}"/>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A4F9BE70-9361-4452-85A6-98C6E62BCBB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4" name="Rectangle 53">
              <a:extLst>
                <a:ext uri="{FF2B5EF4-FFF2-40B4-BE49-F238E27FC236}">
                  <a16:creationId xmlns:a16="http://schemas.microsoft.com/office/drawing/2014/main" id="{4FC5AF94-CB94-443B-B346-02964E473ED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56" name="Rounded Rectangle 12">
            <a:extLst>
              <a:ext uri="{FF2B5EF4-FFF2-40B4-BE49-F238E27FC236}">
                <a16:creationId xmlns:a16="http://schemas.microsoft.com/office/drawing/2014/main" id="{8ADE35A3-FBAE-46B7-B51C-5EEBE8A00B58}"/>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ounded Rectangle 12">
            <a:extLst>
              <a:ext uri="{FF2B5EF4-FFF2-40B4-BE49-F238E27FC236}">
                <a16:creationId xmlns:a16="http://schemas.microsoft.com/office/drawing/2014/main" id="{517B065D-79CB-404F-94DA-0F9832D26A2C}"/>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Rounded Rectangle 12">
            <a:extLst>
              <a:ext uri="{FF2B5EF4-FFF2-40B4-BE49-F238E27FC236}">
                <a16:creationId xmlns:a16="http://schemas.microsoft.com/office/drawing/2014/main" id="{25DAA7FA-C237-4557-8DE3-3221B6CCB3BC}"/>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769159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52" name="Folded Corner 51"/>
          <p:cNvSpPr/>
          <p:nvPr/>
        </p:nvSpPr>
        <p:spPr>
          <a:xfrm>
            <a:off x="1881367" y="4765311"/>
            <a:ext cx="934724" cy="1078968"/>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99167" y="2122249"/>
            <a:ext cx="2139956" cy="3913073"/>
          </a:xfrm>
          <a:prstGeom prst="rect">
            <a:avLst/>
          </a:prstGeom>
          <a:noFill/>
          <a:ln w="3810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Arrow Connector 68"/>
          <p:cNvCxnSpPr>
            <a:stCxn id="52" idx="1"/>
          </p:cNvCxnSpPr>
          <p:nvPr/>
        </p:nvCxnSpPr>
        <p:spPr>
          <a:xfrm flipH="1">
            <a:off x="1548101" y="5304795"/>
            <a:ext cx="333266" cy="34819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2" idx="1"/>
          </p:cNvCxnSpPr>
          <p:nvPr/>
        </p:nvCxnSpPr>
        <p:spPr>
          <a:xfrm flipH="1" flipV="1">
            <a:off x="1548101" y="4297784"/>
            <a:ext cx="333266" cy="1007011"/>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397109" y="4983912"/>
            <a:ext cx="484258" cy="66907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2" idx="1"/>
          </p:cNvCxnSpPr>
          <p:nvPr/>
        </p:nvCxnSpPr>
        <p:spPr>
          <a:xfrm flipH="1" flipV="1">
            <a:off x="1620883" y="4983912"/>
            <a:ext cx="260484" cy="32088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09798" y="1706924"/>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Gill Sans"/>
                <a:ea typeface="+mn-ea"/>
                <a:cs typeface="Gill Sans"/>
              </a:rPr>
              <a:t>Adaptive split</a:t>
            </a:r>
          </a:p>
        </p:txBody>
      </p:sp>
      <p:sp>
        <p:nvSpPr>
          <p:cNvPr id="25" name="TextBox 24"/>
          <p:cNvSpPr txBox="1"/>
          <p:nvPr/>
        </p:nvSpPr>
        <p:spPr>
          <a:xfrm>
            <a:off x="1830928" y="6107009"/>
            <a:ext cx="283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Create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smaller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leaf</a:t>
            </a:r>
          </a:p>
        </p:txBody>
      </p:sp>
      <p:sp>
        <p:nvSpPr>
          <p:cNvPr id="55"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E29154B-F975-4221-A9F8-4EEFBB3AF6AD}"/>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Palpanas - MDM 2022</a:t>
            </a:r>
            <a:endParaRPr lang="en-US" dirty="0">
              <a:solidFill>
                <a:prstClr val="black"/>
              </a:solidFill>
              <a:latin typeface="Calibri"/>
            </a:endParaRPr>
          </a:p>
        </p:txBody>
      </p:sp>
      <p:grpSp>
        <p:nvGrpSpPr>
          <p:cNvPr id="56" name="Group 55">
            <a:extLst>
              <a:ext uri="{FF2B5EF4-FFF2-40B4-BE49-F238E27FC236}">
                <a16:creationId xmlns:a16="http://schemas.microsoft.com/office/drawing/2014/main" id="{C8483FAB-B819-4DA3-BD9B-9EEFC4B7C018}"/>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7" name="Rectangle 56">
              <a:extLst>
                <a:ext uri="{FF2B5EF4-FFF2-40B4-BE49-F238E27FC236}">
                  <a16:creationId xmlns:a16="http://schemas.microsoft.com/office/drawing/2014/main" id="{C4C19CCA-8BA3-4C29-A147-EC9CED82F3D7}"/>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8" name="Rectangle 57">
              <a:extLst>
                <a:ext uri="{FF2B5EF4-FFF2-40B4-BE49-F238E27FC236}">
                  <a16:creationId xmlns:a16="http://schemas.microsoft.com/office/drawing/2014/main" id="{1A7A38DB-582B-450F-A7E5-336920C0F21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60" name="Rounded Rectangle 12">
            <a:extLst>
              <a:ext uri="{FF2B5EF4-FFF2-40B4-BE49-F238E27FC236}">
                <a16:creationId xmlns:a16="http://schemas.microsoft.com/office/drawing/2014/main" id="{77FAB560-6330-4878-B6E5-1EDA8EBD708B}"/>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12">
            <a:extLst>
              <a:ext uri="{FF2B5EF4-FFF2-40B4-BE49-F238E27FC236}">
                <a16:creationId xmlns:a16="http://schemas.microsoft.com/office/drawing/2014/main" id="{F6FF1C69-2473-48BB-BE58-8F9A5F6A2B1B}"/>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3" name="Rounded Rectangle 12">
            <a:extLst>
              <a:ext uri="{FF2B5EF4-FFF2-40B4-BE49-F238E27FC236}">
                <a16:creationId xmlns:a16="http://schemas.microsoft.com/office/drawing/2014/main" id="{B0B84A67-1E48-47EC-ABDF-D3D33345CB38}"/>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679002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112672" y="281064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Folded Corner 51"/>
          <p:cNvSpPr/>
          <p:nvPr/>
        </p:nvSpPr>
        <p:spPr>
          <a:xfrm>
            <a:off x="1881367" y="4765311"/>
            <a:ext cx="934724" cy="1078968"/>
          </a:xfrm>
          <a:prstGeom prst="foldedCorner">
            <a:avLst>
              <a:gd name="adj" fmla="val 49976"/>
            </a:avLst>
          </a:prstGeom>
          <a:solidFill>
            <a:schemeClr val="accent3">
              <a:lumMod val="60000"/>
              <a:lumOff val="4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FULL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1">
              <a:lumMod val="40000"/>
              <a:lumOff val="60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4495A09-033C-4310-89AC-2A9983E26964}"/>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Palpanas - MDM 2022</a:t>
            </a:r>
            <a:endParaRPr lang="en-US" dirty="0">
              <a:solidFill>
                <a:prstClr val="black"/>
              </a:solidFill>
              <a:latin typeface="Calibri"/>
            </a:endParaRPr>
          </a:p>
        </p:txBody>
      </p:sp>
      <p:grpSp>
        <p:nvGrpSpPr>
          <p:cNvPr id="39" name="Group 38">
            <a:extLst>
              <a:ext uri="{FF2B5EF4-FFF2-40B4-BE49-F238E27FC236}">
                <a16:creationId xmlns:a16="http://schemas.microsoft.com/office/drawing/2014/main" id="{29A24234-D655-4348-AEDE-93D0E85414CD}"/>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FE944608-0237-4E5D-AD6B-D6C0F5380E4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1" name="Rectangle 40">
              <a:extLst>
                <a:ext uri="{FF2B5EF4-FFF2-40B4-BE49-F238E27FC236}">
                  <a16:creationId xmlns:a16="http://schemas.microsoft.com/office/drawing/2014/main" id="{EA4C26E3-C960-4C94-A301-D1AE5C74A635}"/>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2" name="Rounded Rectangle 12">
            <a:extLst>
              <a:ext uri="{FF2B5EF4-FFF2-40B4-BE49-F238E27FC236}">
                <a16:creationId xmlns:a16="http://schemas.microsoft.com/office/drawing/2014/main" id="{208DF5C1-595A-40B4-BC86-AA2013F00C1C}"/>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12">
            <a:extLst>
              <a:ext uri="{FF2B5EF4-FFF2-40B4-BE49-F238E27FC236}">
                <a16:creationId xmlns:a16="http://schemas.microsoft.com/office/drawing/2014/main" id="{7B8E3578-78EC-4259-BAD5-67DEF2468531}"/>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1AB4F155-B6A4-4FD2-81FD-68A36AE0FCAA}"/>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3377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B4E17A61-3308-4442-9C72-3D99D2B4727B}"/>
              </a:ext>
            </a:extLst>
          </p:cNvPr>
          <p:cNvSpPr>
            <a:spLocks noGrp="1"/>
          </p:cNvSpPr>
          <p:nvPr>
            <p:ph type="ftr" sz="quarter" idx="11"/>
          </p:nvPr>
        </p:nvSpPr>
        <p:spPr/>
        <p:txBody>
          <a:bodyPr/>
          <a:lstStyle/>
          <a:p>
            <a:pPr>
              <a:defRPr/>
            </a:pPr>
            <a:r>
              <a:rPr lang="en-US">
                <a:solidFill>
                  <a:srgbClr val="438086"/>
                </a:solidFill>
              </a:rPr>
              <a:t>Echihabi, Palpanas - MDM 2022</a:t>
            </a:r>
          </a:p>
        </p:txBody>
      </p:sp>
    </p:spTree>
    <p:extLst>
      <p:ext uri="{BB962C8B-B14F-4D97-AF65-F5344CB8AC3E}">
        <p14:creationId xmlns:p14="http://schemas.microsoft.com/office/powerpoint/2010/main" val="2856987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a:extLst>
              <a:ext uri="{FF2B5EF4-FFF2-40B4-BE49-F238E27FC236}">
                <a16:creationId xmlns:a16="http://schemas.microsoft.com/office/drawing/2014/main" id="{DA566581-0A0E-45D9-B0AE-7666B57781DC}"/>
              </a:ext>
            </a:extLst>
          </p:cNvPr>
          <p:cNvSpPr/>
          <p:nvPr/>
        </p:nvSpPr>
        <p:spPr>
          <a:xfrm>
            <a:off x="1042417" y="2538504"/>
            <a:ext cx="7697642" cy="3322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F3B28F8F-A1EA-49C0-BDEE-18092B671B01}"/>
              </a:ext>
            </a:extLst>
          </p:cNvPr>
          <p:cNvPicPr>
            <a:picLocks noChangeAspect="1"/>
          </p:cNvPicPr>
          <p:nvPr/>
        </p:nvPicPr>
        <p:blipFill>
          <a:blip r:embed="rId3"/>
          <a:stretch>
            <a:fillRect/>
          </a:stretch>
        </p:blipFill>
        <p:spPr>
          <a:xfrm>
            <a:off x="1194118" y="2601749"/>
            <a:ext cx="7360920" cy="3033346"/>
          </a:xfrm>
          <a:prstGeom prst="rect">
            <a:avLst/>
          </a:prstGeom>
        </p:spPr>
      </p:pic>
      <p:sp>
        <p:nvSpPr>
          <p:cNvPr id="4" name="Footer Placeholder 3">
            <a:extLst>
              <a:ext uri="{FF2B5EF4-FFF2-40B4-BE49-F238E27FC236}">
                <a16:creationId xmlns:a16="http://schemas.microsoft.com/office/drawing/2014/main" id="{8609B7C1-8A9D-421A-B2FC-D802D74121E0}"/>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5" name="Rectangle 14">
            <a:extLst>
              <a:ext uri="{FF2B5EF4-FFF2-40B4-BE49-F238E27FC236}">
                <a16:creationId xmlns:a16="http://schemas.microsoft.com/office/drawing/2014/main" id="{A897CDC0-2034-483D-894B-36390590B73A}"/>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92391852-8CA9-49EF-8CD4-54319D10679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931E04C3-9FD2-4808-B87A-2B8561E3ACCE}"/>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12D6F74-0AB0-402D-BD75-4957DCCE8F5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148374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F6D824E5-AA0A-4D92-B4E2-3A623AC5A7FE}"/>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0792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824218"/>
            <a:ext cx="8229600" cy="1066800"/>
          </a:xfrm>
        </p:spPr>
        <p:txBody>
          <a:bodyPr>
            <a:normAutofit fontScale="90000"/>
          </a:bodyPr>
          <a:lstStyle/>
          <a:p>
            <a:pPr eaLnBrk="1" hangingPunct="1"/>
            <a:r>
              <a:rPr lang="en-US" altLang="en-US" dirty="0"/>
              <a:t>Analysis Tasks:</a:t>
            </a:r>
            <a:br>
              <a:rPr lang="en-US" altLang="en-US" dirty="0"/>
            </a:br>
            <a:r>
              <a:rPr lang="en-US" altLang="en-US" dirty="0"/>
              <a:t>Simple Query Answering</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12</a:t>
            </a:fld>
            <a:endParaRPr lang="en-US">
              <a:solidFill>
                <a:srgbClr val="FFFFFF"/>
              </a:solidFill>
            </a:endParaRPr>
          </a:p>
        </p:txBody>
      </p:sp>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19F695B-F5FF-48C8-87AA-5EE8FF1A773B}"/>
              </a:ext>
            </a:extLst>
          </p:cNvPr>
          <p:cNvGrpSpPr/>
          <p:nvPr/>
        </p:nvGrpSpPr>
        <p:grpSpPr>
          <a:xfrm>
            <a:off x="927670" y="1882914"/>
            <a:ext cx="7334250" cy="4889500"/>
            <a:chOff x="949615" y="1787819"/>
            <a:chExt cx="7334250" cy="4889500"/>
          </a:xfrm>
        </p:grpSpPr>
        <p:graphicFrame>
          <p:nvGraphicFramePr>
            <p:cNvPr id="8" name="Diagram 7">
              <a:extLst>
                <a:ext uri="{FF2B5EF4-FFF2-40B4-BE49-F238E27FC236}">
                  <a16:creationId xmlns:a16="http://schemas.microsoft.com/office/drawing/2014/main" id="{684BE1F3-CB55-4189-8AE2-4CC57B7EA0D8}"/>
                </a:ext>
              </a:extLst>
            </p:cNvPr>
            <p:cNvGraphicFramePr/>
            <p:nvPr/>
          </p:nvGraphicFramePr>
          <p:xfrm>
            <a:off x="949615" y="1787819"/>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E2678AB-47D8-448A-A3C0-7E6CAE569F1A}"/>
                </a:ext>
              </a:extLst>
            </p:cNvPr>
            <p:cNvSpPr/>
            <p:nvPr/>
          </p:nvSpPr>
          <p:spPr>
            <a:xfrm>
              <a:off x="2847110" y="3605646"/>
              <a:ext cx="3553691" cy="2961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91D67A02-842E-4A44-B717-6D7CB2EFD0FB}"/>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9077795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pPr lvl="1"/>
            <a:endParaRPr lang="en-US" dirty="0"/>
          </a:p>
          <a:p>
            <a:pPr lvl="1"/>
            <a:r>
              <a:rPr lang="en-US" dirty="0"/>
              <a:t>compatible with traditional single-dimensional balanced indexes</a:t>
            </a:r>
          </a:p>
          <a:p>
            <a:pPr lvl="2"/>
            <a:r>
              <a:rPr lang="en-US" dirty="0"/>
              <a:t>B+-tree, LSM-tree, …</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F6D824E5-AA0A-4D92-B4E2-3A623AC5A7FE}"/>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511073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Coconut-LSM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BD52890B-C5DA-4344-9EA9-4639D4105422}"/>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C5B533D0-B7CF-4604-9C56-6139FFAFF53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869F56E7-0348-4AD8-A2D1-A9EAD9F7457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018658E3-60CD-4559-9074-13467EA7CEC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AE17C1A7-25AA-4603-A91B-78676BB177D9}"/>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6" name="Picture 5" descr="A screenshot of a cell phone&#10;&#10;Description automatically generated">
            <a:extLst>
              <a:ext uri="{FF2B5EF4-FFF2-40B4-BE49-F238E27FC236}">
                <a16:creationId xmlns:a16="http://schemas.microsoft.com/office/drawing/2014/main" id="{6487646B-32E1-42BF-9851-D669D45C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1713365"/>
            <a:ext cx="6607052" cy="4770302"/>
          </a:xfrm>
          <a:prstGeom prst="rect">
            <a:avLst/>
          </a:prstGeom>
        </p:spPr>
      </p:pic>
      <p:sp>
        <p:nvSpPr>
          <p:cNvPr id="4" name="Footer Placeholder 3">
            <a:extLst>
              <a:ext uri="{FF2B5EF4-FFF2-40B4-BE49-F238E27FC236}">
                <a16:creationId xmlns:a16="http://schemas.microsoft.com/office/drawing/2014/main" id="{F35B43FA-6C2B-455E-A547-BEF1CF83C682}"/>
              </a:ext>
            </a:extLst>
          </p:cNvPr>
          <p:cNvSpPr>
            <a:spLocks noGrp="1"/>
          </p:cNvSpPr>
          <p:nvPr>
            <p:ph type="ftr" sz="quarter" idx="11"/>
          </p:nvPr>
        </p:nvSpPr>
        <p:spPr/>
        <p:txBody>
          <a:bodyPr/>
          <a:lstStyle/>
          <a:p>
            <a:pPr>
              <a:defRPr/>
            </a:pPr>
            <a:r>
              <a:rPr lang="en-US">
                <a:solidFill>
                  <a:srgbClr val="438086"/>
                </a:solidFill>
              </a:rPr>
              <a:t>Echihabi, Palpanas - MDM 2022</a:t>
            </a:r>
          </a:p>
        </p:txBody>
      </p:sp>
    </p:spTree>
    <p:extLst>
      <p:ext uri="{BB962C8B-B14F-4D97-AF65-F5344CB8AC3E}">
        <p14:creationId xmlns:p14="http://schemas.microsoft.com/office/powerpoint/2010/main" val="884777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Coconut-LSM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8" name="Picture 7" descr="A close up of a map&#10;&#10;Description automatically generated">
            <a:extLst>
              <a:ext uri="{FF2B5EF4-FFF2-40B4-BE49-F238E27FC236}">
                <a16:creationId xmlns:a16="http://schemas.microsoft.com/office/drawing/2014/main" id="{424C18AE-B100-4A17-9B6B-10F0C6FD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0" y="1578888"/>
            <a:ext cx="6615981" cy="5145763"/>
          </a:xfrm>
          <a:prstGeom prst="rect">
            <a:avLst/>
          </a:prstGeom>
        </p:spPr>
      </p:pic>
      <p:sp>
        <p:nvSpPr>
          <p:cNvPr id="4" name="Footer Placeholder 3">
            <a:extLst>
              <a:ext uri="{FF2B5EF4-FFF2-40B4-BE49-F238E27FC236}">
                <a16:creationId xmlns:a16="http://schemas.microsoft.com/office/drawing/2014/main" id="{A16B7BA0-DAE7-404C-8B2D-2F43ED1CEC93}"/>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5" name="Rectangle 14">
            <a:extLst>
              <a:ext uri="{FF2B5EF4-FFF2-40B4-BE49-F238E27FC236}">
                <a16:creationId xmlns:a16="http://schemas.microsoft.com/office/drawing/2014/main" id="{F43892F0-9EF0-44AB-8982-B35C66B2755D}"/>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06B941B-EB2B-4B1D-9C8A-AA8C89713C7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3391324B-671E-4F41-8316-803E5B824B7F}"/>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EEC2CB1B-0250-487A-A41E-AF24B9125415}"/>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3D752DE7-248E-4318-BEBF-18B06689959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554888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pPr lvl="2"/>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7">
            <a:extLst>
              <a:ext uri="{FF2B5EF4-FFF2-40B4-BE49-F238E27FC236}">
                <a16:creationId xmlns:a16="http://schemas.microsoft.com/office/drawing/2014/main" id="{E7C8C871-8A47-4BA7-9A7E-AE04FC522A03}"/>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11E680E3-93F0-4DB9-9E72-0725EC3DDAB8}"/>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3" name="Rounded Rectangle 7">
            <a:extLst>
              <a:ext uri="{FF2B5EF4-FFF2-40B4-BE49-F238E27FC236}">
                <a16:creationId xmlns:a16="http://schemas.microsoft.com/office/drawing/2014/main" id="{9CCA382A-CAB4-4BE6-B154-FF5D7435EA38}"/>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83272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pPr lvl="2"/>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1AE38BAC-DAC1-43CC-B58F-4D48683F96C0}"/>
              </a:ext>
            </a:extLst>
          </p:cNvPr>
          <p:cNvSpPr/>
          <p:nvPr/>
        </p:nvSpPr>
        <p:spPr>
          <a:xfrm>
            <a:off x="139904" y="2439442"/>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F7848D20-1318-4B3A-8DFF-E789F01F6732}"/>
              </a:ext>
            </a:extLst>
          </p:cNvPr>
          <p:cNvPicPr>
            <a:picLocks noChangeAspect="1"/>
          </p:cNvPicPr>
          <p:nvPr/>
        </p:nvPicPr>
        <p:blipFill>
          <a:blip r:embed="rId3"/>
          <a:stretch>
            <a:fillRect/>
          </a:stretch>
        </p:blipFill>
        <p:spPr>
          <a:xfrm>
            <a:off x="213190" y="2524882"/>
            <a:ext cx="3728599" cy="3854358"/>
          </a:xfrm>
          <a:prstGeom prst="rect">
            <a:avLst/>
          </a:prstGeom>
        </p:spPr>
      </p:pic>
      <p:sp>
        <p:nvSpPr>
          <p:cNvPr id="4" name="Footer Placeholder 3">
            <a:extLst>
              <a:ext uri="{FF2B5EF4-FFF2-40B4-BE49-F238E27FC236}">
                <a16:creationId xmlns:a16="http://schemas.microsoft.com/office/drawing/2014/main" id="{CAA997D7-3C14-4EE7-A154-970DCD13652E}"/>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20" name="Rectangle 19">
            <a:extLst>
              <a:ext uri="{FF2B5EF4-FFF2-40B4-BE49-F238E27FC236}">
                <a16:creationId xmlns:a16="http://schemas.microsoft.com/office/drawing/2014/main" id="{BF0D6DAF-3FE3-44F4-A86E-812C06AD4F9F}"/>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1" name="Rectangle 20">
            <a:extLst>
              <a:ext uri="{FF2B5EF4-FFF2-40B4-BE49-F238E27FC236}">
                <a16:creationId xmlns:a16="http://schemas.microsoft.com/office/drawing/2014/main" id="{001740AB-18C8-4317-9623-19706BFC549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2" name="Rounded Rectangle 9">
            <a:extLst>
              <a:ext uri="{FF2B5EF4-FFF2-40B4-BE49-F238E27FC236}">
                <a16:creationId xmlns:a16="http://schemas.microsoft.com/office/drawing/2014/main" id="{16F133B9-87A5-410E-823E-DC8E7C1A10B4}"/>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E480261E-86AE-4372-B590-43F80AFC21A3}"/>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7">
            <a:extLst>
              <a:ext uri="{FF2B5EF4-FFF2-40B4-BE49-F238E27FC236}">
                <a16:creationId xmlns:a16="http://schemas.microsoft.com/office/drawing/2014/main" id="{9CBC111D-6207-47A2-A9EF-A8966D93734F}"/>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ectangle 14">
            <a:extLst>
              <a:ext uri="{FF2B5EF4-FFF2-40B4-BE49-F238E27FC236}">
                <a16:creationId xmlns:a16="http://schemas.microsoft.com/office/drawing/2014/main" id="{8374C3D4-E85B-48D6-8E53-9B6F12FFF209}"/>
              </a:ext>
            </a:extLst>
          </p:cNvPr>
          <p:cNvSpPr/>
          <p:nvPr/>
        </p:nvSpPr>
        <p:spPr>
          <a:xfrm>
            <a:off x="4165600" y="2561054"/>
            <a:ext cx="4838496" cy="37577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8" name="Picture 7" descr="Diagram&#10;&#10;Description automatically generated">
            <a:extLst>
              <a:ext uri="{FF2B5EF4-FFF2-40B4-BE49-F238E27FC236}">
                <a16:creationId xmlns:a16="http://schemas.microsoft.com/office/drawing/2014/main" id="{0A59EAAE-4B2F-48EA-81FC-E8A3875FD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464" y="2662826"/>
            <a:ext cx="4752767" cy="3565651"/>
          </a:xfrm>
          <a:prstGeom prst="rect">
            <a:avLst/>
          </a:prstGeom>
        </p:spPr>
      </p:pic>
    </p:spTree>
    <p:extLst>
      <p:ext uri="{BB962C8B-B14F-4D97-AF65-F5344CB8AC3E}">
        <p14:creationId xmlns:p14="http://schemas.microsoft.com/office/powerpoint/2010/main" val="36499338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endParaRPr lang="en-US" dirty="0"/>
          </a:p>
          <a:p>
            <a:pPr lvl="1"/>
            <a:r>
              <a:rPr lang="en-US" dirty="0"/>
              <a:t>orders of magnitude faster than competing approaches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43B098F9-0413-44FF-A358-88857D1B496D}"/>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41671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pic>
        <p:nvPicPr>
          <p:cNvPr id="11" name="Picture 10">
            <a:extLst>
              <a:ext uri="{FF2B5EF4-FFF2-40B4-BE49-F238E27FC236}">
                <a16:creationId xmlns:a16="http://schemas.microsoft.com/office/drawing/2014/main" id="{21FFE583-E7B5-4697-9E59-6620DD5C62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62507" y="3029329"/>
            <a:ext cx="2653160" cy="2653160"/>
          </a:xfrm>
          <a:prstGeom prst="rect">
            <a:avLst/>
          </a:prstGeom>
        </p:spPr>
      </p:pic>
    </p:spTree>
    <p:extLst>
      <p:ext uri="{BB962C8B-B14F-4D97-AF65-F5344CB8AC3E}">
        <p14:creationId xmlns:p14="http://schemas.microsoft.com/office/powerpoint/2010/main" val="11742628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p>
          <a:p>
            <a:endParaRPr lang="en-US" sz="20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777357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p>
          <a:p>
            <a:endParaRPr lang="en-US" sz="20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grpSp>
        <p:nvGrpSpPr>
          <p:cNvPr id="9" name="Group 8">
            <a:extLst>
              <a:ext uri="{FF2B5EF4-FFF2-40B4-BE49-F238E27FC236}">
                <a16:creationId xmlns:a16="http://schemas.microsoft.com/office/drawing/2014/main" id="{53DA08C8-8CFB-0664-4A7E-95B3AD919499}"/>
              </a:ext>
            </a:extLst>
          </p:cNvPr>
          <p:cNvGrpSpPr/>
          <p:nvPr/>
        </p:nvGrpSpPr>
        <p:grpSpPr>
          <a:xfrm>
            <a:off x="1920283" y="2863428"/>
            <a:ext cx="6215342" cy="3611126"/>
            <a:chOff x="1730477" y="2959511"/>
            <a:chExt cx="6215342" cy="3611126"/>
          </a:xfrm>
        </p:grpSpPr>
        <p:sp>
          <p:nvSpPr>
            <p:cNvPr id="10" name="Rectangle 9">
              <a:extLst>
                <a:ext uri="{FF2B5EF4-FFF2-40B4-BE49-F238E27FC236}">
                  <a16:creationId xmlns:a16="http://schemas.microsoft.com/office/drawing/2014/main" id="{D237AC0D-8E44-1C55-3273-8ED96F3DF799}"/>
                </a:ext>
              </a:extLst>
            </p:cNvPr>
            <p:cNvSpPr/>
            <p:nvPr/>
          </p:nvSpPr>
          <p:spPr>
            <a:xfrm>
              <a:off x="1730477" y="2959511"/>
              <a:ext cx="6215342" cy="3611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146DE26B-24BD-2BCF-1B7D-DDF485D8C4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87629" y="4765074"/>
              <a:ext cx="2078835" cy="1693364"/>
            </a:xfrm>
            <a:prstGeom prst="rect">
              <a:avLst/>
            </a:prstGeom>
          </p:spPr>
        </p:pic>
        <p:pic>
          <p:nvPicPr>
            <p:cNvPr id="12" name="Picture 11">
              <a:extLst>
                <a:ext uri="{FF2B5EF4-FFF2-40B4-BE49-F238E27FC236}">
                  <a16:creationId xmlns:a16="http://schemas.microsoft.com/office/drawing/2014/main" id="{390147AF-2BB2-590B-9F81-34D131410D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9045" y="3072078"/>
              <a:ext cx="2078835" cy="1692996"/>
            </a:xfrm>
            <a:prstGeom prst="rect">
              <a:avLst/>
            </a:prstGeom>
          </p:spPr>
        </p:pic>
        <p:pic>
          <p:nvPicPr>
            <p:cNvPr id="13" name="Picture 12">
              <a:extLst>
                <a:ext uri="{FF2B5EF4-FFF2-40B4-BE49-F238E27FC236}">
                  <a16:creationId xmlns:a16="http://schemas.microsoft.com/office/drawing/2014/main" id="{18658FAA-A602-FD39-C41D-933467C0045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7629" y="3116986"/>
              <a:ext cx="2078835" cy="1692995"/>
            </a:xfrm>
            <a:prstGeom prst="rect">
              <a:avLst/>
            </a:prstGeom>
          </p:spPr>
        </p:pic>
        <p:sp>
          <p:nvSpPr>
            <p:cNvPr id="15" name="Down Arrow 14">
              <a:extLst>
                <a:ext uri="{FF2B5EF4-FFF2-40B4-BE49-F238E27FC236}">
                  <a16:creationId xmlns:a16="http://schemas.microsoft.com/office/drawing/2014/main" id="{439DEAB9-9EB8-5A37-F215-001453306B7C}"/>
                </a:ext>
              </a:extLst>
            </p:cNvPr>
            <p:cNvSpPr/>
            <p:nvPr/>
          </p:nvSpPr>
          <p:spPr>
            <a:xfrm rot="16200000">
              <a:off x="4694738" y="3825305"/>
              <a:ext cx="256032" cy="6044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A6FB87C-D8A9-B560-E8F9-26BF7F21E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597" y="5037875"/>
              <a:ext cx="2078835" cy="1457574"/>
            </a:xfrm>
            <a:prstGeom prst="rect">
              <a:avLst/>
            </a:prstGeom>
          </p:spPr>
        </p:pic>
        <p:sp>
          <p:nvSpPr>
            <p:cNvPr id="17" name="TextBox 16">
              <a:extLst>
                <a:ext uri="{FF2B5EF4-FFF2-40B4-BE49-F238E27FC236}">
                  <a16:creationId xmlns:a16="http://schemas.microsoft.com/office/drawing/2014/main" id="{CEEC823C-F043-560B-744C-E695E0CC2BDD}"/>
                </a:ext>
              </a:extLst>
            </p:cNvPr>
            <p:cNvSpPr txBox="1"/>
            <p:nvPr/>
          </p:nvSpPr>
          <p:spPr>
            <a:xfrm flipH="1">
              <a:off x="4222725" y="3594151"/>
              <a:ext cx="1108269" cy="369332"/>
            </a:xfrm>
            <a:prstGeom prst="rect">
              <a:avLst/>
            </a:prstGeom>
            <a:noFill/>
          </p:spPr>
          <p:txBody>
            <a:bodyPr wrap="square" rtlCol="0">
              <a:spAutoFit/>
            </a:bodyPr>
            <a:lstStyle/>
            <a:p>
              <a:r>
                <a:rPr lang="en-GB" dirty="0"/>
                <a:t>k-means</a:t>
              </a:r>
              <a:endParaRPr lang="en-GR" dirty="0"/>
            </a:p>
          </p:txBody>
        </p:sp>
        <p:sp>
          <p:nvSpPr>
            <p:cNvPr id="18" name="Down Arrow 17">
              <a:extLst>
                <a:ext uri="{FF2B5EF4-FFF2-40B4-BE49-F238E27FC236}">
                  <a16:creationId xmlns:a16="http://schemas.microsoft.com/office/drawing/2014/main" id="{7BC38EFE-6064-4F0B-B771-0634C84A1F05}"/>
                </a:ext>
              </a:extLst>
            </p:cNvPr>
            <p:cNvSpPr/>
            <p:nvPr/>
          </p:nvSpPr>
          <p:spPr>
            <a:xfrm rot="16200000">
              <a:off x="4861910" y="5464451"/>
              <a:ext cx="256032" cy="6044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8571657-680B-2124-FC3B-A41DB8C6DD31}"/>
                </a:ext>
              </a:extLst>
            </p:cNvPr>
            <p:cNvSpPr txBox="1"/>
            <p:nvPr/>
          </p:nvSpPr>
          <p:spPr>
            <a:xfrm flipH="1">
              <a:off x="4418896" y="5206426"/>
              <a:ext cx="1108269" cy="369332"/>
            </a:xfrm>
            <a:prstGeom prst="rect">
              <a:avLst/>
            </a:prstGeom>
            <a:noFill/>
          </p:spPr>
          <p:txBody>
            <a:bodyPr wrap="square" rtlCol="0">
              <a:spAutoFit/>
            </a:bodyPr>
            <a:lstStyle/>
            <a:p>
              <a:r>
                <a:rPr lang="en-GB" dirty="0"/>
                <a:t>prune</a:t>
              </a:r>
              <a:endParaRPr lang="en-GR" dirty="0"/>
            </a:p>
          </p:txBody>
        </p:sp>
      </p:grpSp>
    </p:spTree>
    <p:extLst>
      <p:ext uri="{BB962C8B-B14F-4D97-AF65-F5344CB8AC3E}">
        <p14:creationId xmlns:p14="http://schemas.microsoft.com/office/powerpoint/2010/main" val="12171202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time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p>
          <a:p>
            <a:endParaRPr lang="en-US" sz="20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grpSp>
        <p:nvGrpSpPr>
          <p:cNvPr id="9" name="Group 8">
            <a:extLst>
              <a:ext uri="{FF2B5EF4-FFF2-40B4-BE49-F238E27FC236}">
                <a16:creationId xmlns:a16="http://schemas.microsoft.com/office/drawing/2014/main" id="{53DA08C8-8CFB-0664-4A7E-95B3AD919499}"/>
              </a:ext>
            </a:extLst>
          </p:cNvPr>
          <p:cNvGrpSpPr/>
          <p:nvPr/>
        </p:nvGrpSpPr>
        <p:grpSpPr>
          <a:xfrm>
            <a:off x="1920283" y="2863428"/>
            <a:ext cx="6215342" cy="3611126"/>
            <a:chOff x="1730477" y="2959511"/>
            <a:chExt cx="6215342" cy="3611126"/>
          </a:xfrm>
        </p:grpSpPr>
        <p:sp>
          <p:nvSpPr>
            <p:cNvPr id="10" name="Rectangle 9">
              <a:extLst>
                <a:ext uri="{FF2B5EF4-FFF2-40B4-BE49-F238E27FC236}">
                  <a16:creationId xmlns:a16="http://schemas.microsoft.com/office/drawing/2014/main" id="{D237AC0D-8E44-1C55-3273-8ED96F3DF799}"/>
                </a:ext>
              </a:extLst>
            </p:cNvPr>
            <p:cNvSpPr/>
            <p:nvPr/>
          </p:nvSpPr>
          <p:spPr>
            <a:xfrm>
              <a:off x="1730477" y="2959511"/>
              <a:ext cx="6215342" cy="3611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146DE26B-24BD-2BCF-1B7D-DDF485D8C4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87629" y="4765074"/>
              <a:ext cx="2078835" cy="1693364"/>
            </a:xfrm>
            <a:prstGeom prst="rect">
              <a:avLst/>
            </a:prstGeom>
          </p:spPr>
        </p:pic>
        <p:pic>
          <p:nvPicPr>
            <p:cNvPr id="12" name="Picture 11">
              <a:extLst>
                <a:ext uri="{FF2B5EF4-FFF2-40B4-BE49-F238E27FC236}">
                  <a16:creationId xmlns:a16="http://schemas.microsoft.com/office/drawing/2014/main" id="{390147AF-2BB2-590B-9F81-34D131410D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79045" y="3072078"/>
              <a:ext cx="2078835" cy="1692996"/>
            </a:xfrm>
            <a:prstGeom prst="rect">
              <a:avLst/>
            </a:prstGeom>
          </p:spPr>
        </p:pic>
        <p:pic>
          <p:nvPicPr>
            <p:cNvPr id="13" name="Picture 12">
              <a:extLst>
                <a:ext uri="{FF2B5EF4-FFF2-40B4-BE49-F238E27FC236}">
                  <a16:creationId xmlns:a16="http://schemas.microsoft.com/office/drawing/2014/main" id="{18658FAA-A602-FD39-C41D-933467C0045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7629" y="3116986"/>
              <a:ext cx="2078835" cy="1692995"/>
            </a:xfrm>
            <a:prstGeom prst="rect">
              <a:avLst/>
            </a:prstGeom>
          </p:spPr>
        </p:pic>
        <p:sp>
          <p:nvSpPr>
            <p:cNvPr id="15" name="Down Arrow 14">
              <a:extLst>
                <a:ext uri="{FF2B5EF4-FFF2-40B4-BE49-F238E27FC236}">
                  <a16:creationId xmlns:a16="http://schemas.microsoft.com/office/drawing/2014/main" id="{439DEAB9-9EB8-5A37-F215-001453306B7C}"/>
                </a:ext>
              </a:extLst>
            </p:cNvPr>
            <p:cNvSpPr/>
            <p:nvPr/>
          </p:nvSpPr>
          <p:spPr>
            <a:xfrm rot="16200000">
              <a:off x="4694738" y="3825305"/>
              <a:ext cx="256032" cy="6044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A6FB87C-D8A9-B560-E8F9-26BF7F21E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597" y="5037875"/>
              <a:ext cx="2078835" cy="1457574"/>
            </a:xfrm>
            <a:prstGeom prst="rect">
              <a:avLst/>
            </a:prstGeom>
          </p:spPr>
        </p:pic>
        <p:sp>
          <p:nvSpPr>
            <p:cNvPr id="17" name="TextBox 16">
              <a:extLst>
                <a:ext uri="{FF2B5EF4-FFF2-40B4-BE49-F238E27FC236}">
                  <a16:creationId xmlns:a16="http://schemas.microsoft.com/office/drawing/2014/main" id="{CEEC823C-F043-560B-744C-E695E0CC2BDD}"/>
                </a:ext>
              </a:extLst>
            </p:cNvPr>
            <p:cNvSpPr txBox="1"/>
            <p:nvPr/>
          </p:nvSpPr>
          <p:spPr>
            <a:xfrm flipH="1">
              <a:off x="4222725" y="3594151"/>
              <a:ext cx="1108269" cy="369332"/>
            </a:xfrm>
            <a:prstGeom prst="rect">
              <a:avLst/>
            </a:prstGeom>
            <a:noFill/>
          </p:spPr>
          <p:txBody>
            <a:bodyPr wrap="square" rtlCol="0">
              <a:spAutoFit/>
            </a:bodyPr>
            <a:lstStyle/>
            <a:p>
              <a:r>
                <a:rPr lang="en-GB" dirty="0"/>
                <a:t>k-means</a:t>
              </a:r>
              <a:endParaRPr lang="en-GR" dirty="0"/>
            </a:p>
          </p:txBody>
        </p:sp>
        <p:sp>
          <p:nvSpPr>
            <p:cNvPr id="18" name="Down Arrow 17">
              <a:extLst>
                <a:ext uri="{FF2B5EF4-FFF2-40B4-BE49-F238E27FC236}">
                  <a16:creationId xmlns:a16="http://schemas.microsoft.com/office/drawing/2014/main" id="{7BC38EFE-6064-4F0B-B771-0634C84A1F05}"/>
                </a:ext>
              </a:extLst>
            </p:cNvPr>
            <p:cNvSpPr/>
            <p:nvPr/>
          </p:nvSpPr>
          <p:spPr>
            <a:xfrm rot="16200000">
              <a:off x="4861910" y="5464451"/>
              <a:ext cx="256032" cy="6044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8571657-680B-2124-FC3B-A41DB8C6DD31}"/>
                </a:ext>
              </a:extLst>
            </p:cNvPr>
            <p:cNvSpPr txBox="1"/>
            <p:nvPr/>
          </p:nvSpPr>
          <p:spPr>
            <a:xfrm flipH="1">
              <a:off x="4418896" y="5206426"/>
              <a:ext cx="1108269" cy="369332"/>
            </a:xfrm>
            <a:prstGeom prst="rect">
              <a:avLst/>
            </a:prstGeom>
            <a:noFill/>
          </p:spPr>
          <p:txBody>
            <a:bodyPr wrap="square" rtlCol="0">
              <a:spAutoFit/>
            </a:bodyPr>
            <a:lstStyle/>
            <a:p>
              <a:r>
                <a:rPr lang="en-GB" dirty="0"/>
                <a:t>prune</a:t>
              </a:r>
              <a:endParaRPr lang="en-GR" dirty="0"/>
            </a:p>
          </p:txBody>
        </p:sp>
      </p:grpSp>
      <p:grpSp>
        <p:nvGrpSpPr>
          <p:cNvPr id="6" name="Group 5">
            <a:extLst>
              <a:ext uri="{FF2B5EF4-FFF2-40B4-BE49-F238E27FC236}">
                <a16:creationId xmlns:a16="http://schemas.microsoft.com/office/drawing/2014/main" id="{4C796F94-BD01-544E-240E-412CF5C7D64F}"/>
              </a:ext>
            </a:extLst>
          </p:cNvPr>
          <p:cNvGrpSpPr/>
          <p:nvPr/>
        </p:nvGrpSpPr>
        <p:grpSpPr>
          <a:xfrm>
            <a:off x="873916" y="2109610"/>
            <a:ext cx="5385300" cy="2722333"/>
            <a:chOff x="936842" y="2325123"/>
            <a:chExt cx="5385300" cy="2722333"/>
          </a:xfrm>
        </p:grpSpPr>
        <p:sp>
          <p:nvSpPr>
            <p:cNvPr id="23" name="Rectangle 22">
              <a:extLst>
                <a:ext uri="{FF2B5EF4-FFF2-40B4-BE49-F238E27FC236}">
                  <a16:creationId xmlns:a16="http://schemas.microsoft.com/office/drawing/2014/main" id="{9356E5A1-17CB-E1E9-EDB1-301D0D1352FB}"/>
                </a:ext>
              </a:extLst>
            </p:cNvPr>
            <p:cNvSpPr/>
            <p:nvPr/>
          </p:nvSpPr>
          <p:spPr>
            <a:xfrm>
              <a:off x="936842" y="2325123"/>
              <a:ext cx="5385300" cy="2722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32" name="Picture 31">
              <a:extLst>
                <a:ext uri="{FF2B5EF4-FFF2-40B4-BE49-F238E27FC236}">
                  <a16:creationId xmlns:a16="http://schemas.microsoft.com/office/drawing/2014/main" id="{3858717E-537C-7498-2EE4-DADE1518287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6188" y="2465173"/>
              <a:ext cx="2404081" cy="2404081"/>
            </a:xfrm>
            <a:prstGeom prst="rect">
              <a:avLst/>
            </a:prstGeom>
          </p:spPr>
        </p:pic>
        <p:pic>
          <p:nvPicPr>
            <p:cNvPr id="33" name="Picture 32">
              <a:extLst>
                <a:ext uri="{FF2B5EF4-FFF2-40B4-BE49-F238E27FC236}">
                  <a16:creationId xmlns:a16="http://schemas.microsoft.com/office/drawing/2014/main" id="{6495C0D0-6BBD-2412-7204-98292A06B98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49833" y="2472016"/>
              <a:ext cx="2404081" cy="2404081"/>
            </a:xfrm>
            <a:prstGeom prst="rect">
              <a:avLst/>
            </a:prstGeom>
          </p:spPr>
        </p:pic>
      </p:grpSp>
    </p:spTree>
    <p:extLst>
      <p:ext uri="{BB962C8B-B14F-4D97-AF65-F5344CB8AC3E}">
        <p14:creationId xmlns:p14="http://schemas.microsoft.com/office/powerpoint/2010/main" val="61031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13</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5569BF4-6B77-4880-93A2-37210C8CB92D}"/>
              </a:ext>
            </a:extLst>
          </p:cNvPr>
          <p:cNvSpPr>
            <a:spLocks noGrp="1"/>
          </p:cNvSpPr>
          <p:nvPr>
            <p:ph type="ftr" sz="quarter" idx="11"/>
          </p:nvPr>
        </p:nvSpPr>
        <p:spPr/>
        <p:txBody>
          <a:bodyPr/>
          <a:lstStyle/>
          <a:p>
            <a:r>
              <a:rPr lang="en-US"/>
              <a:t>Echihabi, Palpanas - MDM 2022</a:t>
            </a:r>
            <a:endParaRPr lang="en-US" dirty="0"/>
          </a:p>
        </p:txBody>
      </p:sp>
      <p:sp>
        <p:nvSpPr>
          <p:cNvPr id="10" name="Title 1">
            <a:extLst>
              <a:ext uri="{FF2B5EF4-FFF2-40B4-BE49-F238E27FC236}">
                <a16:creationId xmlns:a16="http://schemas.microsoft.com/office/drawing/2014/main" id="{00FD5E9F-EB7E-6004-EBF7-BCEA93C0E954}"/>
              </a:ext>
            </a:extLst>
          </p:cNvPr>
          <p:cNvSpPr>
            <a:spLocks noGrp="1"/>
          </p:cNvSpPr>
          <p:nvPr>
            <p:ph type="title"/>
          </p:nvPr>
        </p:nvSpPr>
        <p:spPr>
          <a:xfrm>
            <a:off x="457200" y="824218"/>
            <a:ext cx="8229600" cy="1066800"/>
          </a:xfrm>
        </p:spPr>
        <p:txBody>
          <a:bodyPr>
            <a:normAutofit fontScale="90000"/>
          </a:bodyPr>
          <a:lstStyle/>
          <a:p>
            <a:pPr eaLnBrk="1" hangingPunct="1"/>
            <a:r>
              <a:rPr lang="en-US" altLang="en-US" dirty="0"/>
              <a:t>Analysis Tasks:</a:t>
            </a:r>
            <a:br>
              <a:rPr lang="en-US" altLang="en-US" dirty="0"/>
            </a:br>
            <a:r>
              <a:rPr lang="en-US" altLang="en-US" dirty="0"/>
              <a:t>Complex Analytics</a:t>
            </a:r>
          </a:p>
        </p:txBody>
      </p:sp>
    </p:spTree>
    <p:extLst>
      <p:ext uri="{BB962C8B-B14F-4D97-AF65-F5344CB8AC3E}">
        <p14:creationId xmlns:p14="http://schemas.microsoft.com/office/powerpoint/2010/main" val="39151982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endParaRPr lang="el-GR" dirty="0"/>
          </a:p>
          <a:p>
            <a:r>
              <a:rPr lang="en-US" dirty="0">
                <a:solidFill>
                  <a:srgbClr val="C00000"/>
                </a:solidFill>
              </a:rPr>
              <a:t>HSJ</a:t>
            </a:r>
            <a:r>
              <a:rPr lang="en-US" dirty="0"/>
              <a:t>: hybrid similarity join on geolocated data series using the BTSR-Tree</a:t>
            </a:r>
          </a:p>
          <a:p>
            <a:pPr lvl="1"/>
            <a:r>
              <a:rPr lang="en-US" dirty="0"/>
              <a:t>per- and cross-partition search in parallel (adjacent bands/boxes)</a:t>
            </a:r>
          </a:p>
          <a:p>
            <a:endParaRPr lang="en-US" dirty="0"/>
          </a:p>
          <a:p>
            <a:endParaRPr lang="en-US" sz="20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9443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sp>
        <p:nvSpPr>
          <p:cNvPr id="37" name="Rounded Rectangle 7">
            <a:extLst>
              <a:ext uri="{FF2B5EF4-FFF2-40B4-BE49-F238E27FC236}">
                <a16:creationId xmlns:a16="http://schemas.microsoft.com/office/drawing/2014/main" id="{9AF64B8B-BBBA-61C7-1ADD-0FCDB9278F36}"/>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578799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endParaRPr lang="el-GR" dirty="0"/>
          </a:p>
          <a:p>
            <a:r>
              <a:rPr lang="en-US" dirty="0">
                <a:solidFill>
                  <a:srgbClr val="C00000"/>
                </a:solidFill>
              </a:rPr>
              <a:t>HSJ</a:t>
            </a:r>
            <a:r>
              <a:rPr lang="en-US" dirty="0"/>
              <a:t>: hybrid similarity join on geolocated data series using the BTSR-Tree</a:t>
            </a:r>
          </a:p>
          <a:p>
            <a:pPr lvl="1"/>
            <a:r>
              <a:rPr lang="en-US" dirty="0"/>
              <a:t>per- and cross-partition search in parallel (adjacent bands/boxes)</a:t>
            </a:r>
          </a:p>
          <a:p>
            <a:r>
              <a:rPr lang="en-US" dirty="0" err="1">
                <a:solidFill>
                  <a:srgbClr val="C00000"/>
                </a:solidFill>
              </a:rPr>
              <a:t>VisExp</a:t>
            </a:r>
            <a:r>
              <a:rPr lang="en-US" dirty="0"/>
              <a:t>: interactive visual exploration on geolocated data series using either geo-</a:t>
            </a:r>
            <a:r>
              <a:rPr lang="en-US" dirty="0" err="1"/>
              <a:t>iSAX</a:t>
            </a:r>
            <a:r>
              <a:rPr lang="en-US" dirty="0"/>
              <a:t> or BTSR-Tree</a:t>
            </a:r>
          </a:p>
          <a:p>
            <a:pPr lvl="1"/>
            <a:r>
              <a:rPr lang="en-US" dirty="0"/>
              <a:t>geo-</a:t>
            </a:r>
            <a:r>
              <a:rPr lang="en-US" dirty="0" err="1"/>
              <a:t>iSAX</a:t>
            </a:r>
            <a:r>
              <a:rPr lang="en-US" dirty="0"/>
              <a:t>: </a:t>
            </a:r>
            <a:r>
              <a:rPr lang="en-US" dirty="0" err="1"/>
              <a:t>iSAX</a:t>
            </a:r>
            <a:r>
              <a:rPr lang="en-US" dirty="0"/>
              <a:t> index - nodes augmented with MBR data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1462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30CB37F7-A595-4B9B-6825-BEC484AD5FB8}"/>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B7CD7375-9BA1-ED33-E38F-765944C6211A}"/>
              </a:ext>
            </a:extLst>
          </p:cNvPr>
          <p:cNvSpPr/>
          <p:nvPr/>
        </p:nvSpPr>
        <p:spPr>
          <a:xfrm>
            <a:off x="7157694" y="1703622"/>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Elsev</a:t>
            </a:r>
            <a:r>
              <a:rPr lang="en-US" sz="1300" kern="0" dirty="0">
                <a:solidFill>
                  <a:prstClr val="white"/>
                </a:solidFill>
                <a:latin typeface="Gill Sans" charset="0"/>
                <a:ea typeface="Gill Sans" charset="0"/>
                <a:cs typeface="Gill Sans" charset="0"/>
              </a:rPr>
              <a:t>. Big Data Res. ‘19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43534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endParaRPr lang="el-GR" dirty="0"/>
          </a:p>
          <a:p>
            <a:r>
              <a:rPr lang="en-US" dirty="0">
                <a:solidFill>
                  <a:srgbClr val="C00000"/>
                </a:solidFill>
              </a:rPr>
              <a:t>HSJ</a:t>
            </a:r>
            <a:r>
              <a:rPr lang="en-US" dirty="0"/>
              <a:t>: hybrid similarity join on geolocated data series using the BTSR-Tree</a:t>
            </a:r>
          </a:p>
          <a:p>
            <a:pPr lvl="1"/>
            <a:r>
              <a:rPr lang="en-US" dirty="0"/>
              <a:t>per- and cross-partition search in parallel (adjacent bands/boxes)</a:t>
            </a:r>
          </a:p>
          <a:p>
            <a:r>
              <a:rPr lang="en-US" dirty="0" err="1">
                <a:solidFill>
                  <a:srgbClr val="C00000"/>
                </a:solidFill>
              </a:rPr>
              <a:t>VisExp</a:t>
            </a:r>
            <a:r>
              <a:rPr lang="en-US" dirty="0"/>
              <a:t>: interactive visual exploration on geolocated data series using either geo-</a:t>
            </a:r>
            <a:r>
              <a:rPr lang="en-US" dirty="0" err="1"/>
              <a:t>iSAX</a:t>
            </a:r>
            <a:r>
              <a:rPr lang="en-US" dirty="0"/>
              <a:t> or BTSR-Tree</a:t>
            </a:r>
          </a:p>
          <a:p>
            <a:pPr lvl="1"/>
            <a:r>
              <a:rPr lang="en-US" dirty="0"/>
              <a:t>geo-</a:t>
            </a:r>
            <a:r>
              <a:rPr lang="en-US" dirty="0" err="1"/>
              <a:t>iSAX</a:t>
            </a:r>
            <a:r>
              <a:rPr lang="en-US" dirty="0"/>
              <a:t>: </a:t>
            </a:r>
            <a:r>
              <a:rPr lang="en-US" dirty="0" err="1"/>
              <a:t>iSAX</a:t>
            </a:r>
            <a:r>
              <a:rPr lang="en-US" dirty="0"/>
              <a:t> index - nodes augmented with MBR data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1462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30CB37F7-A595-4B9B-6825-BEC484AD5FB8}"/>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B7CD7375-9BA1-ED33-E38F-765944C6211A}"/>
              </a:ext>
            </a:extLst>
          </p:cNvPr>
          <p:cNvSpPr/>
          <p:nvPr/>
        </p:nvSpPr>
        <p:spPr>
          <a:xfrm>
            <a:off x="7157694" y="1703622"/>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Elsev</a:t>
            </a:r>
            <a:r>
              <a:rPr lang="en-US" sz="1300" kern="0" dirty="0">
                <a:solidFill>
                  <a:prstClr val="white"/>
                </a:solidFill>
                <a:latin typeface="Gill Sans" charset="0"/>
                <a:ea typeface="Gill Sans" charset="0"/>
                <a:cs typeface="Gill Sans" charset="0"/>
              </a:rPr>
              <a:t>. Big Data Res. ‘19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10" name="Group 9">
            <a:extLst>
              <a:ext uri="{FF2B5EF4-FFF2-40B4-BE49-F238E27FC236}">
                <a16:creationId xmlns:a16="http://schemas.microsoft.com/office/drawing/2014/main" id="{62CF9D51-55C9-23B1-7224-6FA56DBE6600}"/>
              </a:ext>
            </a:extLst>
          </p:cNvPr>
          <p:cNvGrpSpPr/>
          <p:nvPr/>
        </p:nvGrpSpPr>
        <p:grpSpPr>
          <a:xfrm>
            <a:off x="1481622" y="4380417"/>
            <a:ext cx="7484147" cy="2075459"/>
            <a:chOff x="1425677" y="2467044"/>
            <a:chExt cx="7484147" cy="2075459"/>
          </a:xfrm>
        </p:grpSpPr>
        <p:sp>
          <p:nvSpPr>
            <p:cNvPr id="17" name="Rectangle 16">
              <a:extLst>
                <a:ext uri="{FF2B5EF4-FFF2-40B4-BE49-F238E27FC236}">
                  <a16:creationId xmlns:a16="http://schemas.microsoft.com/office/drawing/2014/main" id="{BC08D92C-62E0-F21F-9E42-EC16D962E180}"/>
                </a:ext>
              </a:extLst>
            </p:cNvPr>
            <p:cNvSpPr/>
            <p:nvPr/>
          </p:nvSpPr>
          <p:spPr>
            <a:xfrm>
              <a:off x="1425677" y="2467044"/>
              <a:ext cx="7484147" cy="2075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383C3368-E4A2-72DD-343D-8E0A51517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84" y="2556634"/>
              <a:ext cx="1887547" cy="1887547"/>
            </a:xfrm>
            <a:prstGeom prst="rect">
              <a:avLst/>
            </a:prstGeom>
          </p:spPr>
        </p:pic>
        <p:pic>
          <p:nvPicPr>
            <p:cNvPr id="9" name="Picture 8">
              <a:extLst>
                <a:ext uri="{FF2B5EF4-FFF2-40B4-BE49-F238E27FC236}">
                  <a16:creationId xmlns:a16="http://schemas.microsoft.com/office/drawing/2014/main" id="{FE2E2AF0-F67C-5A93-FDA6-6881520CF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308" y="2709121"/>
              <a:ext cx="5158031" cy="1735060"/>
            </a:xfrm>
            <a:prstGeom prst="rect">
              <a:avLst/>
            </a:prstGeom>
          </p:spPr>
        </p:pic>
      </p:grpSp>
    </p:spTree>
    <p:extLst>
      <p:ext uri="{BB962C8B-B14F-4D97-AF65-F5344CB8AC3E}">
        <p14:creationId xmlns:p14="http://schemas.microsoft.com/office/powerpoint/2010/main" val="17100789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endParaRPr lang="el-GR" dirty="0"/>
          </a:p>
          <a:p>
            <a:r>
              <a:rPr lang="en-US" dirty="0">
                <a:solidFill>
                  <a:srgbClr val="C00000"/>
                </a:solidFill>
              </a:rPr>
              <a:t>HSJ</a:t>
            </a:r>
            <a:r>
              <a:rPr lang="en-US" dirty="0"/>
              <a:t>: hybrid similarity join on geolocated data series using the BTSR-Tree</a:t>
            </a:r>
          </a:p>
          <a:p>
            <a:pPr lvl="1"/>
            <a:r>
              <a:rPr lang="en-US" dirty="0"/>
              <a:t>per- and cross-partition search in parallel (adjacent bands/boxes)</a:t>
            </a:r>
          </a:p>
          <a:p>
            <a:r>
              <a:rPr lang="en-US" dirty="0" err="1">
                <a:solidFill>
                  <a:srgbClr val="C00000"/>
                </a:solidFill>
              </a:rPr>
              <a:t>VisExp</a:t>
            </a:r>
            <a:r>
              <a:rPr lang="en-US" dirty="0"/>
              <a:t>: interactive visual exploration on geolocated data series using either geo-</a:t>
            </a:r>
            <a:r>
              <a:rPr lang="en-US" dirty="0" err="1"/>
              <a:t>iSAX</a:t>
            </a:r>
            <a:r>
              <a:rPr lang="en-US" dirty="0"/>
              <a:t> or BTSR-Tree</a:t>
            </a:r>
          </a:p>
          <a:p>
            <a:pPr lvl="1"/>
            <a:r>
              <a:rPr lang="en-US" dirty="0"/>
              <a:t>geo-</a:t>
            </a:r>
            <a:r>
              <a:rPr lang="en-US" dirty="0" err="1"/>
              <a:t>iSAX</a:t>
            </a:r>
            <a:r>
              <a:rPr lang="en-US" dirty="0"/>
              <a:t>: </a:t>
            </a:r>
            <a:r>
              <a:rPr lang="en-US" dirty="0" err="1"/>
              <a:t>iSAX</a:t>
            </a:r>
            <a:r>
              <a:rPr lang="en-US" dirty="0"/>
              <a:t> index - nodes augmented with MBR data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1462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30CB37F7-A595-4B9B-6825-BEC484AD5FB8}"/>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B7CD7375-9BA1-ED33-E38F-765944C6211A}"/>
              </a:ext>
            </a:extLst>
          </p:cNvPr>
          <p:cNvSpPr/>
          <p:nvPr/>
        </p:nvSpPr>
        <p:spPr>
          <a:xfrm>
            <a:off x="7157694" y="1703622"/>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Elsev</a:t>
            </a:r>
            <a:r>
              <a:rPr lang="en-US" sz="1300" kern="0" dirty="0">
                <a:solidFill>
                  <a:prstClr val="white"/>
                </a:solidFill>
                <a:latin typeface="Gill Sans" charset="0"/>
                <a:ea typeface="Gill Sans" charset="0"/>
                <a:cs typeface="Gill Sans" charset="0"/>
              </a:rPr>
              <a:t>. Big Data Res. ‘19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10" name="Group 9">
            <a:extLst>
              <a:ext uri="{FF2B5EF4-FFF2-40B4-BE49-F238E27FC236}">
                <a16:creationId xmlns:a16="http://schemas.microsoft.com/office/drawing/2014/main" id="{62CF9D51-55C9-23B1-7224-6FA56DBE6600}"/>
              </a:ext>
            </a:extLst>
          </p:cNvPr>
          <p:cNvGrpSpPr/>
          <p:nvPr/>
        </p:nvGrpSpPr>
        <p:grpSpPr>
          <a:xfrm>
            <a:off x="1481622" y="4380417"/>
            <a:ext cx="7484147" cy="2075459"/>
            <a:chOff x="1425677" y="2467044"/>
            <a:chExt cx="7484147" cy="2075459"/>
          </a:xfrm>
        </p:grpSpPr>
        <p:sp>
          <p:nvSpPr>
            <p:cNvPr id="17" name="Rectangle 16">
              <a:extLst>
                <a:ext uri="{FF2B5EF4-FFF2-40B4-BE49-F238E27FC236}">
                  <a16:creationId xmlns:a16="http://schemas.microsoft.com/office/drawing/2014/main" id="{BC08D92C-62E0-F21F-9E42-EC16D962E180}"/>
                </a:ext>
              </a:extLst>
            </p:cNvPr>
            <p:cNvSpPr/>
            <p:nvPr/>
          </p:nvSpPr>
          <p:spPr>
            <a:xfrm>
              <a:off x="1425677" y="2467044"/>
              <a:ext cx="7484147" cy="2075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383C3368-E4A2-72DD-343D-8E0A51517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84" y="2556634"/>
              <a:ext cx="1887547" cy="1887547"/>
            </a:xfrm>
            <a:prstGeom prst="rect">
              <a:avLst/>
            </a:prstGeom>
          </p:spPr>
        </p:pic>
        <p:pic>
          <p:nvPicPr>
            <p:cNvPr id="9" name="Picture 8">
              <a:extLst>
                <a:ext uri="{FF2B5EF4-FFF2-40B4-BE49-F238E27FC236}">
                  <a16:creationId xmlns:a16="http://schemas.microsoft.com/office/drawing/2014/main" id="{FE2E2AF0-F67C-5A93-FDA6-6881520CF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308" y="2709121"/>
              <a:ext cx="5158031" cy="1735060"/>
            </a:xfrm>
            <a:prstGeom prst="rect">
              <a:avLst/>
            </a:prstGeom>
          </p:spPr>
        </p:pic>
      </p:grpSp>
      <p:grpSp>
        <p:nvGrpSpPr>
          <p:cNvPr id="11" name="Group 10">
            <a:extLst>
              <a:ext uri="{FF2B5EF4-FFF2-40B4-BE49-F238E27FC236}">
                <a16:creationId xmlns:a16="http://schemas.microsoft.com/office/drawing/2014/main" id="{D226DD2E-288F-83E0-E6DC-71B4693FC000}"/>
              </a:ext>
            </a:extLst>
          </p:cNvPr>
          <p:cNvGrpSpPr/>
          <p:nvPr/>
        </p:nvGrpSpPr>
        <p:grpSpPr>
          <a:xfrm>
            <a:off x="1347791" y="2314355"/>
            <a:ext cx="6870646" cy="3720768"/>
            <a:chOff x="1303393" y="2406032"/>
            <a:chExt cx="6870646" cy="3720768"/>
          </a:xfrm>
        </p:grpSpPr>
        <p:sp>
          <p:nvSpPr>
            <p:cNvPr id="18" name="Rectangle 17">
              <a:extLst>
                <a:ext uri="{FF2B5EF4-FFF2-40B4-BE49-F238E27FC236}">
                  <a16:creationId xmlns:a16="http://schemas.microsoft.com/office/drawing/2014/main" id="{006FCF48-FBA0-AA0F-FF34-447257867065}"/>
                </a:ext>
              </a:extLst>
            </p:cNvPr>
            <p:cNvSpPr/>
            <p:nvPr/>
          </p:nvSpPr>
          <p:spPr>
            <a:xfrm>
              <a:off x="1303393" y="2406032"/>
              <a:ext cx="6870646" cy="37207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8" name="Picture 7">
              <a:extLst>
                <a:ext uri="{FF2B5EF4-FFF2-40B4-BE49-F238E27FC236}">
                  <a16:creationId xmlns:a16="http://schemas.microsoft.com/office/drawing/2014/main" id="{45A93839-1018-95ED-1E56-2299B8FD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348" y="2525728"/>
              <a:ext cx="6728380" cy="3536083"/>
            </a:xfrm>
            <a:prstGeom prst="rect">
              <a:avLst/>
            </a:prstGeom>
          </p:spPr>
        </p:pic>
      </p:grpSp>
    </p:spTree>
    <p:extLst>
      <p:ext uri="{BB962C8B-B14F-4D97-AF65-F5344CB8AC3E}">
        <p14:creationId xmlns:p14="http://schemas.microsoft.com/office/powerpoint/2010/main" val="20746688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Geolocated Data Series</a:t>
            </a:r>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search both on spatial proximity and data series similarity</a:t>
            </a:r>
          </a:p>
          <a:p>
            <a:endParaRPr lang="en-US" sz="2000" dirty="0">
              <a:sym typeface="Gill Sans" pitchFamily="-84" charset="0"/>
            </a:endParaRPr>
          </a:p>
          <a:p>
            <a:r>
              <a:rPr lang="en-US" dirty="0">
                <a:solidFill>
                  <a:srgbClr val="C00000"/>
                </a:solidFill>
              </a:rPr>
              <a:t>BTSR-Tree</a:t>
            </a:r>
            <a:r>
              <a:rPr lang="en-US" dirty="0"/>
              <a:t>: hybrid index that combines Minimum Bounding Rectangles (MBR) and bundled Minimum Bounding Time Series (MBTS) to prune the search space</a:t>
            </a:r>
          </a:p>
          <a:p>
            <a:pPr lvl="1"/>
            <a:r>
              <a:rPr lang="en-US" dirty="0"/>
              <a:t>prunes subtrees that cannot contain any results</a:t>
            </a:r>
            <a:endParaRPr lang="el-GR" dirty="0"/>
          </a:p>
          <a:p>
            <a:r>
              <a:rPr lang="en-US" dirty="0">
                <a:solidFill>
                  <a:srgbClr val="C00000"/>
                </a:solidFill>
              </a:rPr>
              <a:t>HSJ</a:t>
            </a:r>
            <a:r>
              <a:rPr lang="en-US" dirty="0"/>
              <a:t>: hybrid similarity join on geolocated data series using the BTSR-Tree</a:t>
            </a:r>
          </a:p>
          <a:p>
            <a:pPr lvl="1"/>
            <a:r>
              <a:rPr lang="en-US" dirty="0"/>
              <a:t>per- and cross-partition search in parallel (adjacent bands/boxes)</a:t>
            </a:r>
          </a:p>
          <a:p>
            <a:r>
              <a:rPr lang="en-US" dirty="0" err="1">
                <a:solidFill>
                  <a:srgbClr val="C00000"/>
                </a:solidFill>
              </a:rPr>
              <a:t>VisExp</a:t>
            </a:r>
            <a:r>
              <a:rPr lang="en-US" dirty="0"/>
              <a:t>: interactive visual exploration on geolocated data series using either geo-</a:t>
            </a:r>
            <a:r>
              <a:rPr lang="en-US" dirty="0" err="1"/>
              <a:t>iSAX</a:t>
            </a:r>
            <a:r>
              <a:rPr lang="en-US" dirty="0"/>
              <a:t> or BTSR-Tree</a:t>
            </a:r>
          </a:p>
          <a:p>
            <a:pPr lvl="1"/>
            <a:r>
              <a:rPr lang="en-US" dirty="0"/>
              <a:t>geo-</a:t>
            </a:r>
            <a:r>
              <a:rPr lang="en-US" dirty="0" err="1"/>
              <a:t>iSAX</a:t>
            </a:r>
            <a:r>
              <a:rPr lang="en-US" dirty="0"/>
              <a:t>: </a:t>
            </a:r>
            <a:r>
              <a:rPr lang="en-US" dirty="0" err="1"/>
              <a:t>iSAX</a:t>
            </a:r>
            <a:r>
              <a:rPr lang="en-US" dirty="0"/>
              <a:t> index - nodes augmented with MBR data</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1462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SIGSPATIAL/GIS’17</a:t>
            </a:r>
            <a:endParaRPr lang="en-US" sz="1300" b="1" kern="0" dirty="0">
              <a:solidFill>
                <a:prstClr val="white"/>
              </a:solidFill>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30CB37F7-A595-4B9B-6825-BEC484AD5FB8}"/>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B7CD7375-9BA1-ED33-E38F-765944C6211A}"/>
              </a:ext>
            </a:extLst>
          </p:cNvPr>
          <p:cNvSpPr/>
          <p:nvPr/>
        </p:nvSpPr>
        <p:spPr>
          <a:xfrm>
            <a:off x="7157694" y="1703622"/>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Elsev</a:t>
            </a:r>
            <a:r>
              <a:rPr lang="en-US" sz="1300" kern="0" dirty="0">
                <a:solidFill>
                  <a:prstClr val="white"/>
                </a:solidFill>
                <a:latin typeface="Gill Sans" charset="0"/>
                <a:ea typeface="Gill Sans" charset="0"/>
                <a:cs typeface="Gill Sans" charset="0"/>
              </a:rPr>
              <a:t>. Big Data Res. ‘19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10" name="Group 9">
            <a:extLst>
              <a:ext uri="{FF2B5EF4-FFF2-40B4-BE49-F238E27FC236}">
                <a16:creationId xmlns:a16="http://schemas.microsoft.com/office/drawing/2014/main" id="{62CF9D51-55C9-23B1-7224-6FA56DBE6600}"/>
              </a:ext>
            </a:extLst>
          </p:cNvPr>
          <p:cNvGrpSpPr/>
          <p:nvPr/>
        </p:nvGrpSpPr>
        <p:grpSpPr>
          <a:xfrm>
            <a:off x="1481622" y="4380417"/>
            <a:ext cx="7484147" cy="2075459"/>
            <a:chOff x="1425677" y="2467044"/>
            <a:chExt cx="7484147" cy="2075459"/>
          </a:xfrm>
        </p:grpSpPr>
        <p:sp>
          <p:nvSpPr>
            <p:cNvPr id="17" name="Rectangle 16">
              <a:extLst>
                <a:ext uri="{FF2B5EF4-FFF2-40B4-BE49-F238E27FC236}">
                  <a16:creationId xmlns:a16="http://schemas.microsoft.com/office/drawing/2014/main" id="{BC08D92C-62E0-F21F-9E42-EC16D962E180}"/>
                </a:ext>
              </a:extLst>
            </p:cNvPr>
            <p:cNvSpPr/>
            <p:nvPr/>
          </p:nvSpPr>
          <p:spPr>
            <a:xfrm>
              <a:off x="1425677" y="2467044"/>
              <a:ext cx="7484147" cy="2075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383C3368-E4A2-72DD-343D-8E0A51517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84" y="2556634"/>
              <a:ext cx="1887547" cy="1887547"/>
            </a:xfrm>
            <a:prstGeom prst="rect">
              <a:avLst/>
            </a:prstGeom>
          </p:spPr>
        </p:pic>
        <p:pic>
          <p:nvPicPr>
            <p:cNvPr id="9" name="Picture 8">
              <a:extLst>
                <a:ext uri="{FF2B5EF4-FFF2-40B4-BE49-F238E27FC236}">
                  <a16:creationId xmlns:a16="http://schemas.microsoft.com/office/drawing/2014/main" id="{FE2E2AF0-F67C-5A93-FDA6-6881520CF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308" y="2709121"/>
              <a:ext cx="5158031" cy="1735060"/>
            </a:xfrm>
            <a:prstGeom prst="rect">
              <a:avLst/>
            </a:prstGeom>
          </p:spPr>
        </p:pic>
      </p:grpSp>
      <p:grpSp>
        <p:nvGrpSpPr>
          <p:cNvPr id="11" name="Group 10">
            <a:extLst>
              <a:ext uri="{FF2B5EF4-FFF2-40B4-BE49-F238E27FC236}">
                <a16:creationId xmlns:a16="http://schemas.microsoft.com/office/drawing/2014/main" id="{D226DD2E-288F-83E0-E6DC-71B4693FC000}"/>
              </a:ext>
            </a:extLst>
          </p:cNvPr>
          <p:cNvGrpSpPr/>
          <p:nvPr/>
        </p:nvGrpSpPr>
        <p:grpSpPr>
          <a:xfrm>
            <a:off x="1347791" y="2314355"/>
            <a:ext cx="6870646" cy="3720768"/>
            <a:chOff x="1303393" y="2406032"/>
            <a:chExt cx="6870646" cy="3720768"/>
          </a:xfrm>
        </p:grpSpPr>
        <p:sp>
          <p:nvSpPr>
            <p:cNvPr id="18" name="Rectangle 17">
              <a:extLst>
                <a:ext uri="{FF2B5EF4-FFF2-40B4-BE49-F238E27FC236}">
                  <a16:creationId xmlns:a16="http://schemas.microsoft.com/office/drawing/2014/main" id="{006FCF48-FBA0-AA0F-FF34-447257867065}"/>
                </a:ext>
              </a:extLst>
            </p:cNvPr>
            <p:cNvSpPr/>
            <p:nvPr/>
          </p:nvSpPr>
          <p:spPr>
            <a:xfrm>
              <a:off x="1303393" y="2406032"/>
              <a:ext cx="6870646" cy="37207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8" name="Picture 7">
              <a:extLst>
                <a:ext uri="{FF2B5EF4-FFF2-40B4-BE49-F238E27FC236}">
                  <a16:creationId xmlns:a16="http://schemas.microsoft.com/office/drawing/2014/main" id="{45A93839-1018-95ED-1E56-2299B8FD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348" y="2525728"/>
              <a:ext cx="6728380" cy="3536083"/>
            </a:xfrm>
            <a:prstGeom prst="rect">
              <a:avLst/>
            </a:prstGeom>
          </p:spPr>
        </p:pic>
      </p:grpSp>
      <p:grpSp>
        <p:nvGrpSpPr>
          <p:cNvPr id="16" name="Group 15">
            <a:extLst>
              <a:ext uri="{FF2B5EF4-FFF2-40B4-BE49-F238E27FC236}">
                <a16:creationId xmlns:a16="http://schemas.microsoft.com/office/drawing/2014/main" id="{AE9108E6-B317-488F-BF7E-50DF6055EC6F}"/>
              </a:ext>
            </a:extLst>
          </p:cNvPr>
          <p:cNvGrpSpPr/>
          <p:nvPr/>
        </p:nvGrpSpPr>
        <p:grpSpPr>
          <a:xfrm>
            <a:off x="337803" y="1701009"/>
            <a:ext cx="5397455" cy="4149612"/>
            <a:chOff x="2398753" y="1974124"/>
            <a:chExt cx="5397455" cy="4149612"/>
          </a:xfrm>
        </p:grpSpPr>
        <p:sp>
          <p:nvSpPr>
            <p:cNvPr id="22" name="Rectangle 21">
              <a:extLst>
                <a:ext uri="{FF2B5EF4-FFF2-40B4-BE49-F238E27FC236}">
                  <a16:creationId xmlns:a16="http://schemas.microsoft.com/office/drawing/2014/main" id="{1F3652B0-3EE5-9FCC-BCF7-0E56C9426590}"/>
                </a:ext>
              </a:extLst>
            </p:cNvPr>
            <p:cNvSpPr/>
            <p:nvPr/>
          </p:nvSpPr>
          <p:spPr>
            <a:xfrm>
              <a:off x="2398753" y="1974124"/>
              <a:ext cx="5397455" cy="4149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B4E6216F-F381-67DB-6401-F8227129C9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69" y="2020885"/>
              <a:ext cx="5338144" cy="4093019"/>
            </a:xfrm>
            <a:prstGeom prst="rect">
              <a:avLst/>
            </a:prstGeom>
          </p:spPr>
        </p:pic>
      </p:grpSp>
    </p:spTree>
    <p:extLst>
      <p:ext uri="{BB962C8B-B14F-4D97-AF65-F5344CB8AC3E}">
        <p14:creationId xmlns:p14="http://schemas.microsoft.com/office/powerpoint/2010/main" val="33878937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spaTScope</a:t>
            </a:r>
            <a:endParaRPr lang="en-US" dirty="0"/>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interactive demo application for visual geolocated data series exploration</a:t>
            </a:r>
          </a:p>
          <a:p>
            <a:pPr lvl="1"/>
            <a:r>
              <a:rPr lang="en-US" dirty="0">
                <a:sym typeface="Gill Sans" pitchFamily="-84" charset="0"/>
              </a:rPr>
              <a:t>zoom-in/out, pan the map and receive summaries of geolocated data series and corresponding MBRs</a:t>
            </a:r>
            <a:endParaRPr lang="el-GR" dirty="0"/>
          </a:p>
          <a:p>
            <a:endParaRPr lang="en-US" dirty="0"/>
          </a:p>
          <a:p>
            <a:endParaRPr lang="en-US" sz="20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273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SIGSPATIAL/GIS’20</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42717986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spaTScope</a:t>
            </a:r>
            <a:endParaRPr lang="en-US" dirty="0"/>
          </a:p>
        </p:txBody>
      </p:sp>
      <p:sp>
        <p:nvSpPr>
          <p:cNvPr id="3" name="Content Placeholder 2"/>
          <p:cNvSpPr>
            <a:spLocks noGrp="1"/>
          </p:cNvSpPr>
          <p:nvPr>
            <p:ph idx="1"/>
          </p:nvPr>
        </p:nvSpPr>
        <p:spPr>
          <a:xfrm>
            <a:off x="234176" y="2193734"/>
            <a:ext cx="8909823" cy="4324351"/>
          </a:xfrm>
        </p:spPr>
        <p:txBody>
          <a:bodyPr/>
          <a:lstStyle/>
          <a:p>
            <a:r>
              <a:rPr lang="en-US" dirty="0">
                <a:sym typeface="Gill Sans" pitchFamily="-84" charset="0"/>
              </a:rPr>
              <a:t>interactive demo application for visual geolocated data series exploration</a:t>
            </a:r>
          </a:p>
          <a:p>
            <a:pPr lvl="1"/>
            <a:r>
              <a:rPr lang="en-US" dirty="0">
                <a:sym typeface="Gill Sans" pitchFamily="-84" charset="0"/>
              </a:rPr>
              <a:t>zoom-in/out, pan the map and receive summaries of geolocated data series and corresponding MBRs</a:t>
            </a:r>
            <a:endParaRPr lang="el-GR"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273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lvl="1" algn="ctr" defTabSz="457200">
              <a:lnSpc>
                <a:spcPct val="90000"/>
              </a:lnSpc>
              <a:defRPr/>
            </a:pPr>
            <a:r>
              <a:rPr lang="en-US" sz="1300" kern="0" dirty="0">
                <a:solidFill>
                  <a:prstClr val="white"/>
                </a:solidFill>
                <a:latin typeface="Gill Sans" charset="0"/>
                <a:ea typeface="Gill Sans" charset="0"/>
                <a:cs typeface="Gill Sans" charset="0"/>
              </a:rPr>
              <a:t>SIGSPATIAL/GIS’20</a:t>
            </a:r>
            <a:endParaRPr lang="en-US" sz="1300" b="1" kern="0" dirty="0">
              <a:solidFill>
                <a:prstClr val="white"/>
              </a:solidFill>
              <a:latin typeface="Gill Sans" charset="0"/>
              <a:ea typeface="Gill Sans" charset="0"/>
              <a:cs typeface="Gill Sans" charset="0"/>
            </a:endParaRPr>
          </a:p>
        </p:txBody>
      </p:sp>
      <p:grpSp>
        <p:nvGrpSpPr>
          <p:cNvPr id="26" name="Group 25">
            <a:extLst>
              <a:ext uri="{FF2B5EF4-FFF2-40B4-BE49-F238E27FC236}">
                <a16:creationId xmlns:a16="http://schemas.microsoft.com/office/drawing/2014/main" id="{C959BA6B-5A5C-0DC8-1B13-41DDE6B14800}"/>
              </a:ext>
            </a:extLst>
          </p:cNvPr>
          <p:cNvGrpSpPr/>
          <p:nvPr/>
        </p:nvGrpSpPr>
        <p:grpSpPr>
          <a:xfrm>
            <a:off x="1002230" y="2671159"/>
            <a:ext cx="7907594" cy="3784717"/>
            <a:chOff x="1160206" y="2733367"/>
            <a:chExt cx="7907594" cy="3784717"/>
          </a:xfrm>
        </p:grpSpPr>
        <p:sp>
          <p:nvSpPr>
            <p:cNvPr id="24" name="Rectangle 23">
              <a:extLst>
                <a:ext uri="{FF2B5EF4-FFF2-40B4-BE49-F238E27FC236}">
                  <a16:creationId xmlns:a16="http://schemas.microsoft.com/office/drawing/2014/main" id="{AA3EC4C0-296D-D34F-B151-537A364C9950}"/>
                </a:ext>
              </a:extLst>
            </p:cNvPr>
            <p:cNvSpPr/>
            <p:nvPr/>
          </p:nvSpPr>
          <p:spPr>
            <a:xfrm>
              <a:off x="1160206" y="2733367"/>
              <a:ext cx="7907594" cy="3784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19" name="Picture 18">
              <a:extLst>
                <a:ext uri="{FF2B5EF4-FFF2-40B4-BE49-F238E27FC236}">
                  <a16:creationId xmlns:a16="http://schemas.microsoft.com/office/drawing/2014/main" id="{1C374051-B5BD-D0A8-A8F6-85E9B6954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928" y="2803491"/>
              <a:ext cx="7789270" cy="3652385"/>
            </a:xfrm>
            <a:prstGeom prst="rect">
              <a:avLst/>
            </a:prstGeom>
          </p:spPr>
        </p:pic>
      </p:grpSp>
    </p:spTree>
    <p:extLst>
      <p:ext uri="{BB962C8B-B14F-4D97-AF65-F5344CB8AC3E}">
        <p14:creationId xmlns:p14="http://schemas.microsoft.com/office/powerpoint/2010/main" val="21923918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Picture 8">
            <a:extLst>
              <a:ext uri="{FF2B5EF4-FFF2-40B4-BE49-F238E27FC236}">
                <a16:creationId xmlns:a16="http://schemas.microsoft.com/office/drawing/2014/main" id="{7EA6D4A4-4F5A-B6BD-8A32-9C86FAB6AA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48813" y="2821386"/>
            <a:ext cx="5246373" cy="1543051"/>
          </a:xfrm>
          <a:prstGeom prst="rect">
            <a:avLst/>
          </a:prstGeom>
        </p:spPr>
      </p:pic>
    </p:spTree>
    <p:extLst>
      <p:ext uri="{BB962C8B-B14F-4D97-AF65-F5344CB8AC3E}">
        <p14:creationId xmlns:p14="http://schemas.microsoft.com/office/powerpoint/2010/main" val="16104737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10" name="Group 9">
            <a:extLst>
              <a:ext uri="{FF2B5EF4-FFF2-40B4-BE49-F238E27FC236}">
                <a16:creationId xmlns:a16="http://schemas.microsoft.com/office/drawing/2014/main" id="{3B638301-AC8B-0F12-89E8-BA94E13A0101}"/>
              </a:ext>
            </a:extLst>
          </p:cNvPr>
          <p:cNvGrpSpPr/>
          <p:nvPr/>
        </p:nvGrpSpPr>
        <p:grpSpPr>
          <a:xfrm>
            <a:off x="2064617" y="2728779"/>
            <a:ext cx="5131494" cy="3995872"/>
            <a:chOff x="1563329" y="2230342"/>
            <a:chExt cx="6381358" cy="4700875"/>
          </a:xfrm>
        </p:grpSpPr>
        <p:sp>
          <p:nvSpPr>
            <p:cNvPr id="11" name="Rectangle 10">
              <a:extLst>
                <a:ext uri="{FF2B5EF4-FFF2-40B4-BE49-F238E27FC236}">
                  <a16:creationId xmlns:a16="http://schemas.microsoft.com/office/drawing/2014/main" id="{38AA832B-2CFC-1135-DE57-95375E63DEE2}"/>
                </a:ext>
              </a:extLst>
            </p:cNvPr>
            <p:cNvSpPr/>
            <p:nvPr/>
          </p:nvSpPr>
          <p:spPr>
            <a:xfrm>
              <a:off x="1563329" y="2230342"/>
              <a:ext cx="6381358" cy="4700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C5B793FC-2F97-55B2-0B11-5960EEABD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136" y="2396291"/>
              <a:ext cx="3053348" cy="2205196"/>
            </a:xfrm>
            <a:prstGeom prst="rect">
              <a:avLst/>
            </a:prstGeom>
          </p:spPr>
        </p:pic>
        <p:pic>
          <p:nvPicPr>
            <p:cNvPr id="13" name="Picture 12">
              <a:extLst>
                <a:ext uri="{FF2B5EF4-FFF2-40B4-BE49-F238E27FC236}">
                  <a16:creationId xmlns:a16="http://schemas.microsoft.com/office/drawing/2014/main" id="{3EB83FB8-6E67-B6D2-6F0D-32D552524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477" y="2359741"/>
              <a:ext cx="3095572" cy="2235691"/>
            </a:xfrm>
            <a:prstGeom prst="rect">
              <a:avLst/>
            </a:prstGeom>
          </p:spPr>
        </p:pic>
        <p:pic>
          <p:nvPicPr>
            <p:cNvPr id="15" name="Picture 14">
              <a:extLst>
                <a:ext uri="{FF2B5EF4-FFF2-40B4-BE49-F238E27FC236}">
                  <a16:creationId xmlns:a16="http://schemas.microsoft.com/office/drawing/2014/main" id="{6C428366-12FB-B206-0DB0-F4BD230E4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6137" y="4652804"/>
              <a:ext cx="3053348" cy="2205196"/>
            </a:xfrm>
            <a:prstGeom prst="rect">
              <a:avLst/>
            </a:prstGeom>
          </p:spPr>
        </p:pic>
        <p:pic>
          <p:nvPicPr>
            <p:cNvPr id="16" name="Picture 15">
              <a:extLst>
                <a:ext uri="{FF2B5EF4-FFF2-40B4-BE49-F238E27FC236}">
                  <a16:creationId xmlns:a16="http://schemas.microsoft.com/office/drawing/2014/main" id="{24ECF07C-73E9-2E8D-0CCB-6EF62FB5A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2293" y="4595433"/>
              <a:ext cx="3040562" cy="2195962"/>
            </a:xfrm>
            <a:prstGeom prst="rect">
              <a:avLst/>
            </a:prstGeom>
          </p:spPr>
        </p:pic>
      </p:grpSp>
      <p:sp>
        <p:nvSpPr>
          <p:cNvPr id="6" name="TextBox 5">
            <a:extLst>
              <a:ext uri="{FF2B5EF4-FFF2-40B4-BE49-F238E27FC236}">
                <a16:creationId xmlns:a16="http://schemas.microsoft.com/office/drawing/2014/main" id="{1772852D-2FFD-3928-CFC5-1780BB77963C}"/>
              </a:ext>
            </a:extLst>
          </p:cNvPr>
          <p:cNvSpPr txBox="1"/>
          <p:nvPr/>
        </p:nvSpPr>
        <p:spPr>
          <a:xfrm>
            <a:off x="-28291" y="4007841"/>
            <a:ext cx="2085827" cy="923330"/>
          </a:xfrm>
          <a:prstGeom prst="rect">
            <a:avLst/>
          </a:prstGeom>
          <a:noFill/>
        </p:spPr>
        <p:txBody>
          <a:bodyPr wrap="none" rtlCol="0">
            <a:spAutoFit/>
          </a:bodyPr>
          <a:lstStyle/>
          <a:p>
            <a:pPr algn="r"/>
            <a:r>
              <a:rPr lang="en-US" dirty="0">
                <a:solidFill>
                  <a:srgbClr val="0070C0"/>
                </a:solidFill>
              </a:rPr>
              <a:t>results that are </a:t>
            </a:r>
          </a:p>
          <a:p>
            <a:pPr algn="r"/>
            <a:r>
              <a:rPr lang="en-US" dirty="0">
                <a:solidFill>
                  <a:srgbClr val="0070C0"/>
                </a:solidFill>
              </a:rPr>
              <a:t>Chebyshev-similar</a:t>
            </a:r>
          </a:p>
          <a:p>
            <a:pPr algn="r"/>
            <a:r>
              <a:rPr lang="en-US" dirty="0"/>
              <a:t>to the </a:t>
            </a:r>
            <a:r>
              <a:rPr lang="en-US" dirty="0">
                <a:solidFill>
                  <a:srgbClr val="C00000"/>
                </a:solidFill>
              </a:rPr>
              <a:t>red queries</a:t>
            </a:r>
          </a:p>
        </p:txBody>
      </p:sp>
      <p:sp>
        <p:nvSpPr>
          <p:cNvPr id="17" name="TextBox 16">
            <a:extLst>
              <a:ext uri="{FF2B5EF4-FFF2-40B4-BE49-F238E27FC236}">
                <a16:creationId xmlns:a16="http://schemas.microsoft.com/office/drawing/2014/main" id="{28738489-574D-EFEE-243F-081390072261}"/>
              </a:ext>
            </a:extLst>
          </p:cNvPr>
          <p:cNvSpPr txBox="1"/>
          <p:nvPr/>
        </p:nvSpPr>
        <p:spPr>
          <a:xfrm>
            <a:off x="7189030" y="4007841"/>
            <a:ext cx="2005677" cy="923330"/>
          </a:xfrm>
          <a:prstGeom prst="rect">
            <a:avLst/>
          </a:prstGeom>
          <a:noFill/>
        </p:spPr>
        <p:txBody>
          <a:bodyPr wrap="none" rtlCol="0">
            <a:spAutoFit/>
          </a:bodyPr>
          <a:lstStyle/>
          <a:p>
            <a:r>
              <a:rPr lang="en-US" dirty="0">
                <a:solidFill>
                  <a:srgbClr val="00B050"/>
                </a:solidFill>
              </a:rPr>
              <a:t>results that are </a:t>
            </a:r>
          </a:p>
          <a:p>
            <a:r>
              <a:rPr lang="en-US" dirty="0">
                <a:solidFill>
                  <a:srgbClr val="00B050"/>
                </a:solidFill>
              </a:rPr>
              <a:t>Euclidean-similar</a:t>
            </a:r>
          </a:p>
          <a:p>
            <a:r>
              <a:rPr lang="en-US" dirty="0"/>
              <a:t>to the </a:t>
            </a:r>
            <a:r>
              <a:rPr lang="en-US" dirty="0">
                <a:solidFill>
                  <a:srgbClr val="C00000"/>
                </a:solidFill>
              </a:rPr>
              <a:t>red queries</a:t>
            </a:r>
          </a:p>
        </p:txBody>
      </p:sp>
    </p:spTree>
    <p:extLst>
      <p:ext uri="{BB962C8B-B14F-4D97-AF65-F5344CB8AC3E}">
        <p14:creationId xmlns:p14="http://schemas.microsoft.com/office/powerpoint/2010/main" val="38589388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55048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14</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6BF2EC7-9E8E-4C80-B530-63F2DC83480B}"/>
              </a:ext>
            </a:extLst>
          </p:cNvPr>
          <p:cNvSpPr>
            <a:spLocks noGrp="1"/>
          </p:cNvSpPr>
          <p:nvPr>
            <p:ph type="ftr" sz="quarter" idx="11"/>
          </p:nvPr>
        </p:nvSpPr>
        <p:spPr/>
        <p:txBody>
          <a:bodyPr/>
          <a:lstStyle/>
          <a:p>
            <a:r>
              <a:rPr lang="en-US"/>
              <a:t>Echihabi, Palpanas - MDM 2022</a:t>
            </a:r>
            <a:endParaRPr lang="en-US" dirty="0"/>
          </a:p>
        </p:txBody>
      </p:sp>
      <p:sp>
        <p:nvSpPr>
          <p:cNvPr id="10" name="Title 1">
            <a:extLst>
              <a:ext uri="{FF2B5EF4-FFF2-40B4-BE49-F238E27FC236}">
                <a16:creationId xmlns:a16="http://schemas.microsoft.com/office/drawing/2014/main" id="{B7A62FE3-7AA3-8C6F-3D27-7001E5B70444}"/>
              </a:ext>
            </a:extLst>
          </p:cNvPr>
          <p:cNvSpPr>
            <a:spLocks noGrp="1"/>
          </p:cNvSpPr>
          <p:nvPr>
            <p:ph type="title"/>
          </p:nvPr>
        </p:nvSpPr>
        <p:spPr>
          <a:xfrm>
            <a:off x="457200" y="824218"/>
            <a:ext cx="8229600" cy="1066800"/>
          </a:xfrm>
        </p:spPr>
        <p:txBody>
          <a:bodyPr>
            <a:normAutofit fontScale="90000"/>
          </a:bodyPr>
          <a:lstStyle/>
          <a:p>
            <a:pPr eaLnBrk="1" hangingPunct="1"/>
            <a:r>
              <a:rPr lang="en-US" altLang="en-US" dirty="0"/>
              <a:t>Analysis Tasks:</a:t>
            </a:r>
            <a:br>
              <a:rPr lang="en-US" altLang="en-US" dirty="0"/>
            </a:br>
            <a:r>
              <a:rPr lang="en-US" altLang="en-US" dirty="0"/>
              <a:t>Complex Analytics</a:t>
            </a:r>
          </a:p>
        </p:txBody>
      </p:sp>
    </p:spTree>
    <p:extLst>
      <p:ext uri="{BB962C8B-B14F-4D97-AF65-F5344CB8AC3E}">
        <p14:creationId xmlns:p14="http://schemas.microsoft.com/office/powerpoint/2010/main" val="29115021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139C8AD4-0964-46A3-B67B-506E743B9237}"/>
              </a:ext>
            </a:extLst>
          </p:cNvPr>
          <p:cNvSpPr/>
          <p:nvPr/>
        </p:nvSpPr>
        <p:spPr>
          <a:xfrm>
            <a:off x="1970625" y="3216165"/>
            <a:ext cx="5975194" cy="33544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4F0869C6-031A-4EF5-AE53-94552A38E5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4845" y="3576481"/>
            <a:ext cx="1481733" cy="2659525"/>
          </a:xfrm>
          <a:prstGeom prst="rect">
            <a:avLst/>
          </a:prstGeom>
        </p:spPr>
      </p:pic>
      <p:pic>
        <p:nvPicPr>
          <p:cNvPr id="11" name="Picture 10" descr="A close up of a map&#10;&#10;Description automatically generated">
            <a:extLst>
              <a:ext uri="{FF2B5EF4-FFF2-40B4-BE49-F238E27FC236}">
                <a16:creationId xmlns:a16="http://schemas.microsoft.com/office/drawing/2014/main" id="{240F0A07-7D3A-403A-B9F5-D7C7CBB790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4998" y="3386491"/>
            <a:ext cx="3530146" cy="1149350"/>
          </a:xfrm>
          <a:prstGeom prst="rect">
            <a:avLst/>
          </a:prstGeom>
        </p:spPr>
      </p:pic>
      <p:pic>
        <p:nvPicPr>
          <p:cNvPr id="12" name="Picture 11" descr="A close up of a map&#10;&#10;Description automatically generated">
            <a:extLst>
              <a:ext uri="{FF2B5EF4-FFF2-40B4-BE49-F238E27FC236}">
                <a16:creationId xmlns:a16="http://schemas.microsoft.com/office/drawing/2014/main" id="{275F2F0A-D3FA-4EE0-BCB3-32AFE45ED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4998" y="3386491"/>
            <a:ext cx="3530146" cy="1149350"/>
          </a:xfrm>
          <a:prstGeom prst="rect">
            <a:avLst/>
          </a:prstGeom>
        </p:spPr>
      </p:pic>
      <p:pic>
        <p:nvPicPr>
          <p:cNvPr id="13" name="Picture 12" descr="A close up of a map&#10;&#10;Description automatically generated">
            <a:extLst>
              <a:ext uri="{FF2B5EF4-FFF2-40B4-BE49-F238E27FC236}">
                <a16:creationId xmlns:a16="http://schemas.microsoft.com/office/drawing/2014/main" id="{23C3936A-8BF5-483F-8B5B-7397EFFBE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4998" y="3386491"/>
            <a:ext cx="3530146" cy="1149350"/>
          </a:xfrm>
          <a:prstGeom prst="rect">
            <a:avLst/>
          </a:prstGeom>
        </p:spPr>
      </p:pic>
      <p:pic>
        <p:nvPicPr>
          <p:cNvPr id="15" name="Picture 14" descr="A close up of a map&#10;&#10;Description automatically generated">
            <a:extLst>
              <a:ext uri="{FF2B5EF4-FFF2-40B4-BE49-F238E27FC236}">
                <a16:creationId xmlns:a16="http://schemas.microsoft.com/office/drawing/2014/main" id="{FCA2A642-8DB1-4F61-B913-D7F32D94C0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4998" y="3382019"/>
            <a:ext cx="3710759" cy="1247866"/>
          </a:xfrm>
          <a:prstGeom prst="rect">
            <a:avLst/>
          </a:prstGeom>
        </p:spPr>
      </p:pic>
      <p:pic>
        <p:nvPicPr>
          <p:cNvPr id="16" name="Picture 15" descr="A close up of a map&#10;&#10;Description automatically generated">
            <a:extLst>
              <a:ext uri="{FF2B5EF4-FFF2-40B4-BE49-F238E27FC236}">
                <a16:creationId xmlns:a16="http://schemas.microsoft.com/office/drawing/2014/main" id="{80BDF5C2-6182-4D24-AC3B-CE733A91D5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4998" y="3382019"/>
            <a:ext cx="3710759" cy="1247866"/>
          </a:xfrm>
          <a:prstGeom prst="rect">
            <a:avLst/>
          </a:prstGeom>
        </p:spPr>
      </p:pic>
      <p:pic>
        <p:nvPicPr>
          <p:cNvPr id="17" name="Picture 16" descr="A close up of a map&#10;&#10;Description automatically generated">
            <a:extLst>
              <a:ext uri="{FF2B5EF4-FFF2-40B4-BE49-F238E27FC236}">
                <a16:creationId xmlns:a16="http://schemas.microsoft.com/office/drawing/2014/main" id="{23E0DF7D-FF84-491B-B3E0-1970217A4D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4998" y="3382019"/>
            <a:ext cx="3710759" cy="1247866"/>
          </a:xfrm>
          <a:prstGeom prst="rect">
            <a:avLst/>
          </a:prstGeom>
        </p:spPr>
      </p:pic>
      <p:pic>
        <p:nvPicPr>
          <p:cNvPr id="18" name="Picture 17" descr="A close up of a map&#10;&#10;Description automatically generated">
            <a:extLst>
              <a:ext uri="{FF2B5EF4-FFF2-40B4-BE49-F238E27FC236}">
                <a16:creationId xmlns:a16="http://schemas.microsoft.com/office/drawing/2014/main" id="{83183874-8D17-473C-829A-A7BF9DCE42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4997" y="3382019"/>
            <a:ext cx="3710759" cy="1247866"/>
          </a:xfrm>
          <a:prstGeom prst="rect">
            <a:avLst/>
          </a:prstGeom>
        </p:spPr>
      </p:pic>
      <p:pic>
        <p:nvPicPr>
          <p:cNvPr id="19" name="Picture 18" descr="A close up of a map&#10;&#10;Description automatically generated">
            <a:extLst>
              <a:ext uri="{FF2B5EF4-FFF2-40B4-BE49-F238E27FC236}">
                <a16:creationId xmlns:a16="http://schemas.microsoft.com/office/drawing/2014/main" id="{EBE6BD01-EAF8-4D83-AF78-651A100459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4997" y="3382019"/>
            <a:ext cx="3710759" cy="1247866"/>
          </a:xfrm>
          <a:prstGeom prst="rect">
            <a:avLst/>
          </a:prstGeom>
        </p:spPr>
      </p:pic>
      <p:pic>
        <p:nvPicPr>
          <p:cNvPr id="22" name="Picture 21" descr="A close up of a map&#10;&#10;Description automatically generated">
            <a:extLst>
              <a:ext uri="{FF2B5EF4-FFF2-40B4-BE49-F238E27FC236}">
                <a16:creationId xmlns:a16="http://schemas.microsoft.com/office/drawing/2014/main" id="{B53C58A2-350B-4DF9-8A79-138D6B9281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80985" y="3596145"/>
            <a:ext cx="3710759" cy="1247866"/>
          </a:xfrm>
          <a:prstGeom prst="rect">
            <a:avLst/>
          </a:prstGeom>
        </p:spPr>
      </p:pic>
      <p:pic>
        <p:nvPicPr>
          <p:cNvPr id="23" name="Picture 22">
            <a:extLst>
              <a:ext uri="{FF2B5EF4-FFF2-40B4-BE49-F238E27FC236}">
                <a16:creationId xmlns:a16="http://schemas.microsoft.com/office/drawing/2014/main" id="{15AEF35D-7C79-413D-B045-E15ACBEAFD4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910317" y="5093332"/>
            <a:ext cx="3600815" cy="1219199"/>
          </a:xfrm>
          <a:prstGeom prst="rect">
            <a:avLst/>
          </a:prstGeom>
        </p:spPr>
      </p:pic>
    </p:spTree>
    <p:custDataLst>
      <p:tags r:id="rId1"/>
    </p:custDataLst>
    <p:extLst>
      <p:ext uri="{BB962C8B-B14F-4D97-AF65-F5344CB8AC3E}">
        <p14:creationId xmlns:p14="http://schemas.microsoft.com/office/powerpoint/2010/main" val="29051462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BTSR-Tree index on segmented data series, with bit-vectors that mark continuity of same series across segments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95045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753906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BTSR-Tree index on segmented data series, with bit-vectors that mark continuity of same series across segments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95045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ectangle 9">
            <a:extLst>
              <a:ext uri="{FF2B5EF4-FFF2-40B4-BE49-F238E27FC236}">
                <a16:creationId xmlns:a16="http://schemas.microsoft.com/office/drawing/2014/main" id="{5B73DF20-CDF4-4E12-969A-073608A05A41}"/>
              </a:ext>
            </a:extLst>
          </p:cNvPr>
          <p:cNvSpPr/>
          <p:nvPr/>
        </p:nvSpPr>
        <p:spPr>
          <a:xfrm>
            <a:off x="1886544" y="3037113"/>
            <a:ext cx="3281362" cy="36908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629FEBD6-03F3-4820-9272-F36F11EAB9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73455" y="3717741"/>
            <a:ext cx="2598572" cy="2601579"/>
          </a:xfrm>
          <a:prstGeom prst="rect">
            <a:avLst/>
          </a:prstGeom>
        </p:spPr>
      </p:pic>
      <p:pic>
        <p:nvPicPr>
          <p:cNvPr id="12" name="Picture 11">
            <a:extLst>
              <a:ext uri="{FF2B5EF4-FFF2-40B4-BE49-F238E27FC236}">
                <a16:creationId xmlns:a16="http://schemas.microsoft.com/office/drawing/2014/main" id="{680EDC9A-B88B-4B6C-B394-7567C53064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75158" y="3710877"/>
            <a:ext cx="2596869" cy="2612302"/>
          </a:xfrm>
          <a:prstGeom prst="rect">
            <a:avLst/>
          </a:prstGeom>
        </p:spPr>
      </p:pic>
      <p:pic>
        <p:nvPicPr>
          <p:cNvPr id="13" name="Picture 12" descr="A close up of a logo&#10;&#10;Description automatically generated">
            <a:extLst>
              <a:ext uri="{FF2B5EF4-FFF2-40B4-BE49-F238E27FC236}">
                <a16:creationId xmlns:a16="http://schemas.microsoft.com/office/drawing/2014/main" id="{C82EE142-5126-4C5A-B374-3B1812C33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0933" y="3297127"/>
            <a:ext cx="2964068" cy="3294174"/>
          </a:xfrm>
          <a:prstGeom prst="rect">
            <a:avLst/>
          </a:prstGeom>
        </p:spPr>
      </p:pic>
      <p:pic>
        <p:nvPicPr>
          <p:cNvPr id="15" name="Picture 14">
            <a:extLst>
              <a:ext uri="{FF2B5EF4-FFF2-40B4-BE49-F238E27FC236}">
                <a16:creationId xmlns:a16="http://schemas.microsoft.com/office/drawing/2014/main" id="{F2302EF5-A9B5-4661-92B7-0E3ED928CA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980933" y="3273915"/>
            <a:ext cx="2987022" cy="3317386"/>
          </a:xfrm>
          <a:prstGeom prst="rect">
            <a:avLst/>
          </a:prstGeom>
        </p:spPr>
      </p:pic>
      <p:sp>
        <p:nvSpPr>
          <p:cNvPr id="16" name="Rectangle 15">
            <a:extLst>
              <a:ext uri="{FF2B5EF4-FFF2-40B4-BE49-F238E27FC236}">
                <a16:creationId xmlns:a16="http://schemas.microsoft.com/office/drawing/2014/main" id="{3518C637-3CAF-48A0-8709-716101D87268}"/>
              </a:ext>
            </a:extLst>
          </p:cNvPr>
          <p:cNvSpPr/>
          <p:nvPr/>
        </p:nvSpPr>
        <p:spPr>
          <a:xfrm>
            <a:off x="9596615" y="3834251"/>
            <a:ext cx="3675445" cy="2136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7" name="Picture 16">
            <a:extLst>
              <a:ext uri="{FF2B5EF4-FFF2-40B4-BE49-F238E27FC236}">
                <a16:creationId xmlns:a16="http://schemas.microsoft.com/office/drawing/2014/main" id="{6CA9F977-B2EF-48C9-BA50-B3E08170B93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82030" y="4237512"/>
            <a:ext cx="3541983" cy="1353304"/>
          </a:xfrm>
          <a:prstGeom prst="rect">
            <a:avLst/>
          </a:prstGeom>
        </p:spPr>
      </p:pic>
      <p:pic>
        <p:nvPicPr>
          <p:cNvPr id="18" name="Picture 17">
            <a:extLst>
              <a:ext uri="{FF2B5EF4-FFF2-40B4-BE49-F238E27FC236}">
                <a16:creationId xmlns:a16="http://schemas.microsoft.com/office/drawing/2014/main" id="{6C323D9C-282A-4785-9D3B-4895CA1D94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682032" y="4237512"/>
            <a:ext cx="3541980" cy="1353304"/>
          </a:xfrm>
          <a:prstGeom prst="rect">
            <a:avLst/>
          </a:prstGeom>
        </p:spPr>
      </p:pic>
      <p:pic>
        <p:nvPicPr>
          <p:cNvPr id="19" name="Picture 18">
            <a:extLst>
              <a:ext uri="{FF2B5EF4-FFF2-40B4-BE49-F238E27FC236}">
                <a16:creationId xmlns:a16="http://schemas.microsoft.com/office/drawing/2014/main" id="{5FBEC9D3-7D2D-44FD-9C0B-F95F0172F88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682032" y="4237512"/>
            <a:ext cx="3541980" cy="1353304"/>
          </a:xfrm>
          <a:prstGeom prst="rect">
            <a:avLst/>
          </a:prstGeom>
        </p:spPr>
      </p:pic>
    </p:spTree>
    <p:custDataLst>
      <p:tags r:id="rId1"/>
    </p:custDataLst>
    <p:extLst>
      <p:ext uri="{BB962C8B-B14F-4D97-AF65-F5344CB8AC3E}">
        <p14:creationId xmlns:p14="http://schemas.microsoft.com/office/powerpoint/2010/main" val="103289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TS-Index</a:t>
            </a:r>
            <a:r>
              <a:rPr lang="en-US" dirty="0"/>
              <a:t>: solution for subsequences of a long data series </a:t>
            </a:r>
            <a:r>
              <a:rPr lang="en-US" i="1" dirty="0"/>
              <a:t>T</a:t>
            </a:r>
            <a:r>
              <a:rPr lang="en-US" dirty="0"/>
              <a:t> that are similar to a (short) query sequence of length </a:t>
            </a:r>
            <a:r>
              <a:rPr lang="en-US" i="1" dirty="0"/>
              <a:t>l</a:t>
            </a:r>
          </a:p>
          <a:p>
            <a:pPr lvl="1"/>
            <a:r>
              <a:rPr lang="en-US" dirty="0"/>
              <a:t>k-</a:t>
            </a:r>
            <a:r>
              <a:rPr lang="en-US" dirty="0" err="1"/>
              <a:t>ary</a:t>
            </a:r>
            <a:r>
              <a:rPr lang="en-US" dirty="0"/>
              <a:t> balanced index, built on per-point min/max envelopes of all </a:t>
            </a:r>
            <a:r>
              <a:rPr lang="en-US" i="1" dirty="0"/>
              <a:t>l</a:t>
            </a:r>
            <a:r>
              <a:rPr lang="en-US" dirty="0"/>
              <a:t>-length subsequences of </a:t>
            </a:r>
            <a:r>
              <a:rPr lang="en-US" i="1" dirty="0"/>
              <a:t>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endParaRPr lang="en-US" dirty="0">
              <a:solidFill>
                <a:srgbClr val="438086"/>
              </a:solidFill>
            </a:endParaRPr>
          </a:p>
        </p:txBody>
      </p:sp>
      <p:sp>
        <p:nvSpPr>
          <p:cNvPr id="11" name="Rectangle 10">
            <a:extLst>
              <a:ext uri="{FF2B5EF4-FFF2-40B4-BE49-F238E27FC236}">
                <a16:creationId xmlns:a16="http://schemas.microsoft.com/office/drawing/2014/main" id="{94B5ADE1-4969-4977-8C32-D878B1CB3EDF}"/>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ectangle 13">
            <a:extLst>
              <a:ext uri="{FF2B5EF4-FFF2-40B4-BE49-F238E27FC236}">
                <a16:creationId xmlns:a16="http://schemas.microsoft.com/office/drawing/2014/main" id="{99761083-6E31-65C1-2B50-BADE802E8E69}"/>
              </a:ext>
            </a:extLst>
          </p:cNvPr>
          <p:cNvSpPr/>
          <p:nvPr/>
        </p:nvSpPr>
        <p:spPr>
          <a:xfrm>
            <a:off x="7041198" y="731200"/>
            <a:ext cx="2017561" cy="53407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ounded Rectangle 7">
            <a:extLst>
              <a:ext uri="{FF2B5EF4-FFF2-40B4-BE49-F238E27FC236}">
                <a16:creationId xmlns:a16="http://schemas.microsoft.com/office/drawing/2014/main" id="{C746C488-9ABC-4BAF-9CA0-2B4F19448C6D}"/>
              </a:ext>
            </a:extLst>
          </p:cNvPr>
          <p:cNvSpPr/>
          <p:nvPr/>
        </p:nvSpPr>
        <p:spPr>
          <a:xfrm>
            <a:off x="7155772" y="810119"/>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9769129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TS-Index</a:t>
            </a:r>
            <a:r>
              <a:rPr lang="en-US" dirty="0"/>
              <a:t>: solution for subsequences of a long data series </a:t>
            </a:r>
            <a:r>
              <a:rPr lang="en-US" i="1" dirty="0"/>
              <a:t>T</a:t>
            </a:r>
            <a:r>
              <a:rPr lang="en-US" dirty="0"/>
              <a:t> that are similar to a (short) query sequence of length </a:t>
            </a:r>
            <a:r>
              <a:rPr lang="en-US" i="1" dirty="0"/>
              <a:t>l</a:t>
            </a:r>
          </a:p>
          <a:p>
            <a:pPr lvl="1"/>
            <a:r>
              <a:rPr lang="en-US" dirty="0"/>
              <a:t>k-</a:t>
            </a:r>
            <a:r>
              <a:rPr lang="en-US" dirty="0" err="1"/>
              <a:t>ary</a:t>
            </a:r>
            <a:r>
              <a:rPr lang="en-US" dirty="0"/>
              <a:t> balanced index, built on per-point min/max envelopes of all </a:t>
            </a:r>
            <a:r>
              <a:rPr lang="en-US" i="1" dirty="0"/>
              <a:t>l</a:t>
            </a:r>
            <a:r>
              <a:rPr lang="en-US" dirty="0"/>
              <a:t>-length subsequences of </a:t>
            </a:r>
            <a:r>
              <a:rPr lang="en-US" i="1" dirty="0"/>
              <a:t>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endParaRPr lang="en-US" dirty="0">
              <a:solidFill>
                <a:srgbClr val="438086"/>
              </a:solidFill>
            </a:endParaRP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3407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nvGrpSpPr>
          <p:cNvPr id="6" name="Group 5">
            <a:extLst>
              <a:ext uri="{FF2B5EF4-FFF2-40B4-BE49-F238E27FC236}">
                <a16:creationId xmlns:a16="http://schemas.microsoft.com/office/drawing/2014/main" id="{1EA1FB2E-7CDD-F6AE-E82A-CD583B71FB62}"/>
              </a:ext>
            </a:extLst>
          </p:cNvPr>
          <p:cNvGrpSpPr/>
          <p:nvPr/>
        </p:nvGrpSpPr>
        <p:grpSpPr>
          <a:xfrm>
            <a:off x="4090437" y="2498935"/>
            <a:ext cx="3854250" cy="4055758"/>
            <a:chOff x="4070773" y="2735636"/>
            <a:chExt cx="3854250" cy="4055758"/>
          </a:xfrm>
        </p:grpSpPr>
        <p:sp>
          <p:nvSpPr>
            <p:cNvPr id="11" name="Rectangle 10">
              <a:extLst>
                <a:ext uri="{FF2B5EF4-FFF2-40B4-BE49-F238E27FC236}">
                  <a16:creationId xmlns:a16="http://schemas.microsoft.com/office/drawing/2014/main" id="{B00EC9E2-8F8C-4C84-BE51-895A04A6949B}"/>
                </a:ext>
              </a:extLst>
            </p:cNvPr>
            <p:cNvSpPr/>
            <p:nvPr/>
          </p:nvSpPr>
          <p:spPr>
            <a:xfrm>
              <a:off x="4070773" y="2735636"/>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0F3C75E1-648C-4160-92A9-2C1FB73FEA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81420" y="2843064"/>
              <a:ext cx="2232956" cy="1289453"/>
            </a:xfrm>
            <a:prstGeom prst="rect">
              <a:avLst/>
            </a:prstGeom>
          </p:spPr>
        </p:pic>
        <p:pic>
          <p:nvPicPr>
            <p:cNvPr id="13" name="Picture 12">
              <a:extLst>
                <a:ext uri="{FF2B5EF4-FFF2-40B4-BE49-F238E27FC236}">
                  <a16:creationId xmlns:a16="http://schemas.microsoft.com/office/drawing/2014/main" id="{06C98743-253E-4EB5-B2A0-EB3A003AB2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81420" y="4132517"/>
              <a:ext cx="2232956" cy="1193654"/>
            </a:xfrm>
            <a:prstGeom prst="rect">
              <a:avLst/>
            </a:prstGeom>
          </p:spPr>
        </p:pic>
        <p:pic>
          <p:nvPicPr>
            <p:cNvPr id="16" name="Picture 15">
              <a:extLst>
                <a:ext uri="{FF2B5EF4-FFF2-40B4-BE49-F238E27FC236}">
                  <a16:creationId xmlns:a16="http://schemas.microsoft.com/office/drawing/2014/main" id="{4CC133F5-324D-4B74-8A7F-AE099F88068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43892" y="5462825"/>
              <a:ext cx="2644540" cy="1240198"/>
            </a:xfrm>
            <a:prstGeom prst="rect">
              <a:avLst/>
            </a:prstGeom>
          </p:spPr>
        </p:pic>
      </p:grpSp>
      <p:sp>
        <p:nvSpPr>
          <p:cNvPr id="15" name="Rounded Rectangle 7">
            <a:extLst>
              <a:ext uri="{FF2B5EF4-FFF2-40B4-BE49-F238E27FC236}">
                <a16:creationId xmlns:a16="http://schemas.microsoft.com/office/drawing/2014/main" id="{4FF1D944-B4CD-85C1-66F6-530BA1CBC15A}"/>
              </a:ext>
            </a:extLst>
          </p:cNvPr>
          <p:cNvSpPr/>
          <p:nvPr/>
        </p:nvSpPr>
        <p:spPr>
          <a:xfrm>
            <a:off x="7155772" y="810119"/>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6620496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Twin Subsequence Search </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TS-Index</a:t>
            </a:r>
            <a:r>
              <a:rPr lang="en-US" dirty="0"/>
              <a:t>: solution for subsequences of a long data series </a:t>
            </a:r>
            <a:r>
              <a:rPr lang="en-US" i="1" dirty="0"/>
              <a:t>T</a:t>
            </a:r>
            <a:r>
              <a:rPr lang="en-US" dirty="0"/>
              <a:t> that are similar to a (short) query sequence of length </a:t>
            </a:r>
            <a:r>
              <a:rPr lang="en-US" i="1" dirty="0"/>
              <a:t>l</a:t>
            </a:r>
          </a:p>
          <a:p>
            <a:pPr lvl="1"/>
            <a:r>
              <a:rPr lang="en-US" dirty="0"/>
              <a:t>k-</a:t>
            </a:r>
            <a:r>
              <a:rPr lang="en-US" dirty="0" err="1"/>
              <a:t>ary</a:t>
            </a:r>
            <a:r>
              <a:rPr lang="en-US" dirty="0"/>
              <a:t> balanced index, built on per-point min/max envelopes of all </a:t>
            </a:r>
            <a:r>
              <a:rPr lang="en-US" i="1" dirty="0"/>
              <a:t>l</a:t>
            </a:r>
            <a:r>
              <a:rPr lang="en-US" dirty="0"/>
              <a:t>-length subsequences of </a:t>
            </a:r>
            <a:r>
              <a:rPr lang="en-US" i="1" dirty="0"/>
              <a:t>T</a:t>
            </a:r>
          </a:p>
          <a:p>
            <a:r>
              <a:rPr lang="en-US" dirty="0">
                <a:solidFill>
                  <a:srgbClr val="C00000"/>
                </a:solidFill>
              </a:rPr>
              <a:t>TS-Index OPT</a:t>
            </a:r>
            <a:r>
              <a:rPr lang="en-US" dirty="0"/>
              <a:t>: memory footprint and bulk-loading optimizations for TS-Index</a:t>
            </a:r>
          </a:p>
          <a:p>
            <a:pPr lvl="1"/>
            <a:r>
              <a:rPr lang="en-US" dirty="0"/>
              <a:t>build index bottom-up after sorting and grouping the subsequences using a z-order space filling curve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Palpanas - MDM 2022</a:t>
            </a:r>
            <a:endParaRPr lang="en-US" dirty="0">
              <a:solidFill>
                <a:srgbClr val="438086"/>
              </a:solidFill>
            </a:endParaRP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1"/>
            <a:ext cx="2017561" cy="95011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5" name="Rounded Rectangle 7">
            <a:extLst>
              <a:ext uri="{FF2B5EF4-FFF2-40B4-BE49-F238E27FC236}">
                <a16:creationId xmlns:a16="http://schemas.microsoft.com/office/drawing/2014/main" id="{8DB9C091-BDEC-9140-700B-95DDEE1CBF95}"/>
              </a:ext>
            </a:extLst>
          </p:cNvPr>
          <p:cNvSpPr/>
          <p:nvPr/>
        </p:nvSpPr>
        <p:spPr>
          <a:xfrm>
            <a:off x="7155772" y="810119"/>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7" name="Rounded Rectangle 7">
            <a:extLst>
              <a:ext uri="{FF2B5EF4-FFF2-40B4-BE49-F238E27FC236}">
                <a16:creationId xmlns:a16="http://schemas.microsoft.com/office/drawing/2014/main" id="{DC22DB06-6650-A89A-919D-95FFC18DCE44}"/>
              </a:ext>
            </a:extLst>
          </p:cNvPr>
          <p:cNvSpPr/>
          <p:nvPr/>
        </p:nvSpPr>
        <p:spPr>
          <a:xfrm>
            <a:off x="7155772" y="123578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TKDE‘22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9836736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Series Indexing</a:t>
            </a:r>
            <a:br>
              <a:rPr lang="en-US" dirty="0"/>
            </a:br>
            <a:r>
              <a:rPr lang="en-US" dirty="0"/>
              <a:t>	Parallel &amp; Distributed</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146</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3915258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D455233-7044-4778-AF31-1E0E05E42E8A}"/>
              </a:ext>
            </a:extLst>
          </p:cNvPr>
          <p:cNvSpPr/>
          <p:nvPr/>
        </p:nvSpPr>
        <p:spPr>
          <a:xfrm>
            <a:off x="593164" y="1372172"/>
            <a:ext cx="2574744" cy="415498"/>
          </a:xfrm>
          <a:prstGeom prst="rect">
            <a:avLst/>
          </a:prstGeom>
        </p:spPr>
        <p:txBody>
          <a:bodyPr wrap="none">
            <a:spAutoFit/>
          </a:bodyPr>
          <a:lstStyle/>
          <a:p>
            <a:r>
              <a:rPr lang="en-US" altLang="zh-CN" sz="2100" b="1" dirty="0">
                <a:solidFill>
                  <a:schemeClr val="tx2"/>
                </a:solidFill>
                <a:latin typeface="+mj-lt"/>
              </a:rPr>
              <a:t>ADS 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2930BEDA-DBD2-47DD-999A-E3D21AC4088B}"/>
              </a:ext>
            </a:extLst>
          </p:cNvPr>
          <p:cNvSpPr>
            <a:spLocks noGrp="1"/>
          </p:cNvSpPr>
          <p:nvPr>
            <p:ph type="sldNum" sz="quarter" idx="12"/>
          </p:nvPr>
        </p:nvSpPr>
        <p:spPr/>
        <p:txBody>
          <a:bodyPr/>
          <a:lstStyle/>
          <a:p>
            <a:fld id="{D8D6A206-5653-4338-98D8-6B5D137662F8}" type="slidenum">
              <a:rPr lang="en-US" smtClean="0"/>
              <a:pPr/>
              <a:t>147</a:t>
            </a:fld>
            <a:endParaRPr lang="en-US" dirty="0"/>
          </a:p>
        </p:txBody>
      </p:sp>
      <p:sp>
        <p:nvSpPr>
          <p:cNvPr id="5" name="Footer Placeholder 4">
            <a:extLst>
              <a:ext uri="{FF2B5EF4-FFF2-40B4-BE49-F238E27FC236}">
                <a16:creationId xmlns:a16="http://schemas.microsoft.com/office/drawing/2014/main" id="{201B6DE4-ACA7-44CB-9AAB-60504F466F88}"/>
              </a:ext>
            </a:extLst>
          </p:cNvPr>
          <p:cNvSpPr>
            <a:spLocks noGrp="1"/>
          </p:cNvSpPr>
          <p:nvPr>
            <p:ph type="ftr" sz="quarter" idx="11"/>
          </p:nvPr>
        </p:nvSpPr>
        <p:spPr/>
        <p:txBody>
          <a:bodyPr/>
          <a:lstStyle/>
          <a:p>
            <a:r>
              <a:rPr lang="en-US" altLang="zh-CN"/>
              <a:t>Echihabi, Palpanas - MDM 2022</a:t>
            </a:r>
            <a:endParaRPr lang="zh-CN" altLang="en-US" dirty="0"/>
          </a:p>
        </p:txBody>
      </p:sp>
      <p:graphicFrame>
        <p:nvGraphicFramePr>
          <p:cNvPr id="9" name="图表 11">
            <a:extLst>
              <a:ext uri="{FF2B5EF4-FFF2-40B4-BE49-F238E27FC236}">
                <a16:creationId xmlns:a16="http://schemas.microsoft.com/office/drawing/2014/main" id="{1B4DCB47-154E-44BD-BFCF-AAEC5BAA9575}"/>
              </a:ext>
            </a:extLst>
          </p:cNvPr>
          <p:cNvGraphicFramePr/>
          <p:nvPr>
            <p:extLst>
              <p:ext uri="{D42A27DB-BD31-4B8C-83A1-F6EECF244321}">
                <p14:modId xmlns:p14="http://schemas.microsoft.com/office/powerpoint/2010/main" val="102970700"/>
              </p:ext>
            </p:extLst>
          </p:nvPr>
        </p:nvGraphicFramePr>
        <p:xfrm>
          <a:off x="1395511" y="2040141"/>
          <a:ext cx="6352978" cy="3555136"/>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2">
            <a:extLst>
              <a:ext uri="{FF2B5EF4-FFF2-40B4-BE49-F238E27FC236}">
                <a16:creationId xmlns:a16="http://schemas.microsoft.com/office/drawing/2014/main" id="{CB75A372-5C5B-4ED3-BA3A-0857BD9EBA67}"/>
              </a:ext>
            </a:extLst>
          </p:cNvPr>
          <p:cNvSpPr/>
          <p:nvPr/>
        </p:nvSpPr>
        <p:spPr>
          <a:xfrm>
            <a:off x="1635138" y="5796691"/>
            <a:ext cx="5873724" cy="369332"/>
          </a:xfrm>
          <a:prstGeom prst="rect">
            <a:avLst/>
          </a:prstGeom>
        </p:spPr>
        <p:txBody>
          <a:bodyPr wrap="none">
            <a:spAutoFit/>
          </a:bodyPr>
          <a:lstStyle/>
          <a:p>
            <a:pPr algn="ctr"/>
            <a:r>
              <a:rPr lang="en-US" dirty="0">
                <a:latin typeface="Open Sans" panose="020B0604020202020204"/>
              </a:rPr>
              <a:t>~60% of time spent in CPU: potential for improvement!</a:t>
            </a:r>
            <a:endParaRPr lang="en-US" sz="2400" dirty="0">
              <a:latin typeface="Open Sans" panose="020B0604020202020204"/>
            </a:endParaRPr>
          </a:p>
        </p:txBody>
      </p:sp>
      <p:graphicFrame>
        <p:nvGraphicFramePr>
          <p:cNvPr id="11" name="图表 11">
            <a:extLst>
              <a:ext uri="{FF2B5EF4-FFF2-40B4-BE49-F238E27FC236}">
                <a16:creationId xmlns:a16="http://schemas.microsoft.com/office/drawing/2014/main" id="{033A16F9-5C99-4BFF-8CCC-506EB13CE23F}"/>
              </a:ext>
            </a:extLst>
          </p:cNvPr>
          <p:cNvGraphicFramePr/>
          <p:nvPr>
            <p:extLst>
              <p:ext uri="{D42A27DB-BD31-4B8C-83A1-F6EECF244321}">
                <p14:modId xmlns:p14="http://schemas.microsoft.com/office/powerpoint/2010/main" val="3783146084"/>
              </p:ext>
            </p:extLst>
          </p:nvPr>
        </p:nvGraphicFramePr>
        <p:xfrm>
          <a:off x="1624143" y="1486221"/>
          <a:ext cx="7443657" cy="4326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1">
            <a:extLst>
              <a:ext uri="{FF2B5EF4-FFF2-40B4-BE49-F238E27FC236}">
                <a16:creationId xmlns:a16="http://schemas.microsoft.com/office/drawing/2014/main" id="{7965373D-2B07-4200-B185-1639262F4831}"/>
              </a:ext>
            </a:extLst>
          </p:cNvPr>
          <p:cNvGraphicFramePr/>
          <p:nvPr>
            <p:extLst>
              <p:ext uri="{D42A27DB-BD31-4B8C-83A1-F6EECF244321}">
                <p14:modId xmlns:p14="http://schemas.microsoft.com/office/powerpoint/2010/main" val="623392206"/>
              </p:ext>
            </p:extLst>
          </p:nvPr>
        </p:nvGraphicFramePr>
        <p:xfrm>
          <a:off x="1419934" y="1792661"/>
          <a:ext cx="6828610" cy="39602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D44C1E64-4AEF-4AEB-BF36-296DCD1C7E4A}"/>
              </a:ext>
            </a:extLst>
          </p:cNvPr>
          <p:cNvSpPr>
            <a:spLocks noGrp="1"/>
          </p:cNvSpPr>
          <p:nvPr>
            <p:ph type="ftr" sz="quarter" idx="11"/>
          </p:nvPr>
        </p:nvSpPr>
        <p:spPr/>
        <p:txBody>
          <a:bodyPr/>
          <a:lstStyle/>
          <a:p>
            <a:pPr>
              <a:defRPr/>
            </a:pPr>
            <a:r>
              <a:rPr lang="en-US"/>
              <a:t>Echihabi, Palpanas - MDM 2022</a:t>
            </a:r>
            <a:endParaRPr lang="en-US" dirty="0"/>
          </a:p>
        </p:txBody>
      </p:sp>
      <p:sp>
        <p:nvSpPr>
          <p:cNvPr id="13" name="Rectangle 12">
            <a:extLst>
              <a:ext uri="{FF2B5EF4-FFF2-40B4-BE49-F238E27FC236}">
                <a16:creationId xmlns:a16="http://schemas.microsoft.com/office/drawing/2014/main" id="{8009C385-BB2F-4816-AB54-43876317366B}"/>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631E5A83-6404-45BA-804A-95B57A0DC28A}"/>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0" name="Rounded Rectangle 9">
            <a:extLst>
              <a:ext uri="{FF2B5EF4-FFF2-40B4-BE49-F238E27FC236}">
                <a16:creationId xmlns:a16="http://schemas.microsoft.com/office/drawing/2014/main" id="{3B0D9C47-45DB-403A-8C64-3C515FD48CC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1" name="Rounded Rectangle 9">
            <a:extLst>
              <a:ext uri="{FF2B5EF4-FFF2-40B4-BE49-F238E27FC236}">
                <a16:creationId xmlns:a16="http://schemas.microsoft.com/office/drawing/2014/main" id="{623EC0A9-C09C-4EEF-8A5F-40785E6256A0}"/>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9545448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3" name="TextBox 22">
            <a:extLst>
              <a:ext uri="{FF2B5EF4-FFF2-40B4-BE49-F238E27FC236}">
                <a16:creationId xmlns:a16="http://schemas.microsoft.com/office/drawing/2014/main" id="{88AF0DC4-9ACD-4769-8A98-E3DB68F3C845}"/>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4" name="Footer Placeholder 3">
            <a:extLst>
              <a:ext uri="{FF2B5EF4-FFF2-40B4-BE49-F238E27FC236}">
                <a16:creationId xmlns:a16="http://schemas.microsoft.com/office/drawing/2014/main" id="{0462A9D1-294C-48A5-B7FE-36BF94F7ED68}"/>
              </a:ext>
            </a:extLst>
          </p:cNvPr>
          <p:cNvSpPr>
            <a:spLocks noGrp="1"/>
          </p:cNvSpPr>
          <p:nvPr>
            <p:ph type="ftr" sz="quarter" idx="11"/>
          </p:nvPr>
        </p:nvSpPr>
        <p:spPr/>
        <p:txBody>
          <a:bodyPr/>
          <a:lstStyle/>
          <a:p>
            <a:pPr>
              <a:defRPr/>
            </a:pPr>
            <a:r>
              <a:rPr lang="en-US"/>
              <a:t>Echihabi, Palpanas - MDM 2022</a:t>
            </a:r>
          </a:p>
        </p:txBody>
      </p:sp>
      <p:sp>
        <p:nvSpPr>
          <p:cNvPr id="24" name="Rectangle 23">
            <a:extLst>
              <a:ext uri="{FF2B5EF4-FFF2-40B4-BE49-F238E27FC236}">
                <a16:creationId xmlns:a16="http://schemas.microsoft.com/office/drawing/2014/main" id="{802120B1-DE71-4A26-B582-7F17A469211D}"/>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5" name="Rectangle 24">
            <a:extLst>
              <a:ext uri="{FF2B5EF4-FFF2-40B4-BE49-F238E27FC236}">
                <a16:creationId xmlns:a16="http://schemas.microsoft.com/office/drawing/2014/main" id="{4E4C4F4B-0ADD-42EE-B06A-D2A7D7B4A67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6" name="Rounded Rectangle 9">
            <a:extLst>
              <a:ext uri="{FF2B5EF4-FFF2-40B4-BE49-F238E27FC236}">
                <a16:creationId xmlns:a16="http://schemas.microsoft.com/office/drawing/2014/main" id="{95CD8A90-7CF0-48A5-886A-36FF7986CD1F}"/>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9">
            <a:extLst>
              <a:ext uri="{FF2B5EF4-FFF2-40B4-BE49-F238E27FC236}">
                <a16:creationId xmlns:a16="http://schemas.microsoft.com/office/drawing/2014/main" id="{FB40AF1E-F7F0-4EDD-86B6-D8B56C4DAEFB}"/>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23725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15</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713983" y="3494763"/>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HARD, because of </a:t>
            </a:r>
            <a:r>
              <a:rPr lang="en-US" sz="2400" b="1" dirty="0">
                <a:solidFill>
                  <a:srgbClr val="C00000"/>
                </a:solidFill>
              </a:rPr>
              <a:t>very high </a:t>
            </a:r>
            <a:r>
              <a:rPr lang="en-US" sz="2400" b="1" dirty="0"/>
              <a:t>dimensionality:</a:t>
            </a:r>
          </a:p>
          <a:p>
            <a:pPr algn="ctr"/>
            <a:r>
              <a:rPr lang="en-US" sz="2400" b="1" dirty="0"/>
              <a:t>each data series has 100s-1000s of points!</a:t>
            </a:r>
          </a:p>
          <a:p>
            <a:pPr algn="ctr"/>
            <a:endParaRPr lang="en-US" sz="2400" b="1" dirty="0"/>
          </a:p>
        </p:txBody>
      </p:sp>
      <p:sp>
        <p:nvSpPr>
          <p:cNvPr id="7" name="Rectangle 6"/>
          <p:cNvSpPr/>
          <p:nvPr/>
        </p:nvSpPr>
        <p:spPr>
          <a:xfrm>
            <a:off x="713983" y="490525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even HARDER, because of </a:t>
            </a:r>
            <a:r>
              <a:rPr lang="en-US" sz="2400" b="1" dirty="0">
                <a:solidFill>
                  <a:srgbClr val="C00000"/>
                </a:solidFill>
              </a:rPr>
              <a:t>very large </a:t>
            </a:r>
            <a:r>
              <a:rPr lang="en-US" sz="2400" b="1" dirty="0"/>
              <a:t>size:</a:t>
            </a:r>
          </a:p>
          <a:p>
            <a:pPr algn="ctr"/>
            <a:r>
              <a:rPr lang="en-US" sz="2400" b="1" dirty="0"/>
              <a:t>millions to billions of data series (multi-TBs)!</a:t>
            </a:r>
          </a:p>
          <a:p>
            <a:pPr algn="ctr"/>
            <a:endParaRPr lang="en-US" sz="2400" b="1" dirty="0"/>
          </a:p>
        </p:txBody>
      </p:sp>
      <p:sp>
        <p:nvSpPr>
          <p:cNvPr id="2" name="Footer Placeholder 1">
            <a:extLst>
              <a:ext uri="{FF2B5EF4-FFF2-40B4-BE49-F238E27FC236}">
                <a16:creationId xmlns:a16="http://schemas.microsoft.com/office/drawing/2014/main" id="{3F1C0008-FCCC-4075-9584-837A396D7B79}"/>
              </a:ext>
            </a:extLst>
          </p:cNvPr>
          <p:cNvSpPr>
            <a:spLocks noGrp="1"/>
          </p:cNvSpPr>
          <p:nvPr>
            <p:ph type="ftr" sz="quarter" idx="11"/>
          </p:nvPr>
        </p:nvSpPr>
        <p:spPr/>
        <p:txBody>
          <a:bodyPr/>
          <a:lstStyle/>
          <a:p>
            <a:r>
              <a:rPr lang="en-US"/>
              <a:t>Echihabi, Palpanas - MDM 2022</a:t>
            </a:r>
            <a:endParaRPr lang="en-US" dirty="0"/>
          </a:p>
        </p:txBody>
      </p:sp>
      <p:sp>
        <p:nvSpPr>
          <p:cNvPr id="11" name="Title 1">
            <a:extLst>
              <a:ext uri="{FF2B5EF4-FFF2-40B4-BE49-F238E27FC236}">
                <a16:creationId xmlns:a16="http://schemas.microsoft.com/office/drawing/2014/main" id="{AD85D3A0-4E1E-4234-4355-FDB481C8C96A}"/>
              </a:ext>
            </a:extLst>
          </p:cNvPr>
          <p:cNvSpPr>
            <a:spLocks noGrp="1"/>
          </p:cNvSpPr>
          <p:nvPr>
            <p:ph type="title"/>
          </p:nvPr>
        </p:nvSpPr>
        <p:spPr>
          <a:xfrm>
            <a:off x="457200" y="824218"/>
            <a:ext cx="8229600" cy="1066800"/>
          </a:xfrm>
        </p:spPr>
        <p:txBody>
          <a:bodyPr>
            <a:normAutofit fontScale="90000"/>
          </a:bodyPr>
          <a:lstStyle/>
          <a:p>
            <a:pPr eaLnBrk="1" hangingPunct="1"/>
            <a:r>
              <a:rPr lang="en-US" altLang="en-US" dirty="0"/>
              <a:t>Analysis Tasks:</a:t>
            </a:r>
            <a:br>
              <a:rPr lang="en-US" altLang="en-US" dirty="0"/>
            </a:br>
            <a:r>
              <a:rPr lang="en-US" altLang="en-US" dirty="0"/>
              <a:t>Complex Analytics</a:t>
            </a:r>
          </a:p>
        </p:txBody>
      </p:sp>
    </p:spTree>
    <p:extLst>
      <p:ext uri="{BB962C8B-B14F-4D97-AF65-F5344CB8AC3E}">
        <p14:creationId xmlns:p14="http://schemas.microsoft.com/office/powerpoint/2010/main" val="29102769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lang="en-US" altLang="zh-CN" sz="3200" b="1" dirty="0">
                <a:solidFill>
                  <a:schemeClr val="tx2"/>
                </a:solidFill>
                <a:latin typeface="+mj-lt"/>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4" name="TextBox 23">
            <a:extLst>
              <a:ext uri="{FF2B5EF4-FFF2-40B4-BE49-F238E27FC236}">
                <a16:creationId xmlns:a16="http://schemas.microsoft.com/office/drawing/2014/main" id="{8BB44EB7-D254-49B6-8986-AAB1C2789BD0}"/>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23" name="Rectangle 22">
            <a:extLst>
              <a:ext uri="{FF2B5EF4-FFF2-40B4-BE49-F238E27FC236}">
                <a16:creationId xmlns:a16="http://schemas.microsoft.com/office/drawing/2014/main" id="{809C6EC3-238B-4AF2-B016-890FB3C4179F}"/>
              </a:ext>
            </a:extLst>
          </p:cNvPr>
          <p:cNvSpPr/>
          <p:nvPr/>
        </p:nvSpPr>
        <p:spPr>
          <a:xfrm>
            <a:off x="713983" y="348989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a:ea typeface="+mn-ea"/>
                <a:cs typeface="+mn-cs"/>
              </a:rPr>
              <a:t>classifying 100K objects using a 100GB dataset goes down from </a:t>
            </a:r>
            <a:r>
              <a:rPr kumimoji="0" lang="en-US" sz="2400" b="1" i="0" u="none" strike="noStrike" kern="1200" cap="none" spc="0" normalizeH="0" baseline="0" noProof="0" dirty="0">
                <a:ln>
                  <a:noFill/>
                </a:ln>
                <a:solidFill>
                  <a:srgbClr val="C00000"/>
                </a:solidFill>
                <a:effectLst/>
                <a:uLnTx/>
                <a:uFillTx/>
                <a:latin typeface="Georgia"/>
                <a:ea typeface="+mn-ea"/>
                <a:cs typeface="+mn-cs"/>
              </a:rPr>
              <a:t>several days </a:t>
            </a:r>
            <a:r>
              <a:rPr kumimoji="0" lang="en-US" sz="2400" b="1" i="0" u="none" strike="noStrike" kern="1200" cap="none" spc="0" normalizeH="0" baseline="0" noProof="0" dirty="0">
                <a:ln>
                  <a:noFill/>
                </a:ln>
                <a:solidFill>
                  <a:prstClr val="black"/>
                </a:solidFill>
                <a:effectLst/>
                <a:uLnTx/>
                <a:uFillTx/>
                <a:latin typeface="Georgia"/>
                <a:ea typeface="+mn-ea"/>
                <a:cs typeface="+mn-cs"/>
              </a:rPr>
              <a:t>to </a:t>
            </a:r>
            <a:r>
              <a:rPr kumimoji="0" lang="en-US" sz="2400" b="1" i="0" u="none" strike="noStrike" kern="1200" cap="none" spc="0" normalizeH="0" baseline="0" noProof="0" dirty="0">
                <a:ln>
                  <a:noFill/>
                </a:ln>
                <a:solidFill>
                  <a:srgbClr val="C00000"/>
                </a:solidFill>
                <a:effectLst/>
                <a:uLnTx/>
                <a:uFillTx/>
                <a:latin typeface="Georgia"/>
                <a:ea typeface="+mn-ea"/>
                <a:cs typeface="+mn-cs"/>
              </a:rPr>
              <a:t>few hours</a:t>
            </a:r>
            <a:r>
              <a:rPr kumimoji="0" lang="en-US" sz="2400" b="1" i="0" u="none" strike="noStrike" kern="1200" cap="none" spc="0" normalizeH="0" baseline="0" noProof="0" dirty="0">
                <a:ln>
                  <a:noFill/>
                </a:ln>
                <a:solidFill>
                  <a:prstClr val="black"/>
                </a:solidFill>
                <a:effectLst/>
                <a:uLnTx/>
                <a:uFillTx/>
                <a:latin typeface="Georgia"/>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82432515-3D4B-4812-999B-7483741CB0FB}"/>
              </a:ext>
            </a:extLst>
          </p:cNvPr>
          <p:cNvSpPr>
            <a:spLocks noGrp="1"/>
          </p:cNvSpPr>
          <p:nvPr>
            <p:ph type="ftr" sz="quarter" idx="11"/>
          </p:nvPr>
        </p:nvSpPr>
        <p:spPr/>
        <p:txBody>
          <a:bodyPr/>
          <a:lstStyle/>
          <a:p>
            <a:pPr>
              <a:defRPr/>
            </a:pPr>
            <a:r>
              <a:rPr lang="en-US"/>
              <a:t>Echihabi, Palpanas - MDM 2022</a:t>
            </a:r>
          </a:p>
        </p:txBody>
      </p:sp>
      <p:sp>
        <p:nvSpPr>
          <p:cNvPr id="25" name="Rectangle 24">
            <a:extLst>
              <a:ext uri="{FF2B5EF4-FFF2-40B4-BE49-F238E27FC236}">
                <a16:creationId xmlns:a16="http://schemas.microsoft.com/office/drawing/2014/main" id="{6F9EC146-746E-4EAC-AD94-53FA06972732}"/>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6" name="Rectangle 25">
            <a:extLst>
              <a:ext uri="{FF2B5EF4-FFF2-40B4-BE49-F238E27FC236}">
                <a16:creationId xmlns:a16="http://schemas.microsoft.com/office/drawing/2014/main" id="{BEA691C4-D090-41ED-8E3F-A36D9F41531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7" name="Rounded Rectangle 9">
            <a:extLst>
              <a:ext uri="{FF2B5EF4-FFF2-40B4-BE49-F238E27FC236}">
                <a16:creationId xmlns:a16="http://schemas.microsoft.com/office/drawing/2014/main" id="{F87FD6A2-9E81-4093-8E12-BFD98D4C8854}"/>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9">
            <a:extLst>
              <a:ext uri="{FF2B5EF4-FFF2-40B4-BE49-F238E27FC236}">
                <a16:creationId xmlns:a16="http://schemas.microsoft.com/office/drawing/2014/main" id="{B7E6D91A-1204-4504-9616-B6EB810F29AD}"/>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028303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Rounded Corners 226">
            <a:extLst>
              <a:ext uri="{FF2B5EF4-FFF2-40B4-BE49-F238E27FC236}">
                <a16:creationId xmlns:a16="http://schemas.microsoft.com/office/drawing/2014/main" id="{E97701F8-9E1D-49B7-B224-3D3D864FAFE5}"/>
              </a:ext>
            </a:extLst>
          </p:cNvPr>
          <p:cNvSpPr/>
          <p:nvPr/>
        </p:nvSpPr>
        <p:spPr>
          <a:xfrm>
            <a:off x="1409982" y="1692592"/>
            <a:ext cx="2619637" cy="4095560"/>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D49B0097-B48C-4701-87AF-664B02631A8E}"/>
              </a:ext>
            </a:extLst>
          </p:cNvPr>
          <p:cNvSpPr/>
          <p:nvPr/>
        </p:nvSpPr>
        <p:spPr>
          <a:xfrm>
            <a:off x="4192380" y="3254731"/>
            <a:ext cx="765883" cy="5060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6" name="Connector: Elbow 229">
            <a:extLst>
              <a:ext uri="{FF2B5EF4-FFF2-40B4-BE49-F238E27FC236}">
                <a16:creationId xmlns:a16="http://schemas.microsoft.com/office/drawing/2014/main" id="{02F8CCAD-6C98-41DA-A29B-E83638B6A11E}"/>
              </a:ext>
            </a:extLst>
          </p:cNvPr>
          <p:cNvCxnSpPr>
            <a:cxnSpLocks/>
            <a:stCxn id="52" idx="3"/>
            <a:endCxn id="162" idx="1"/>
          </p:cNvCxnSpPr>
          <p:nvPr/>
        </p:nvCxnSpPr>
        <p:spPr>
          <a:xfrm>
            <a:off x="6586562" y="2270999"/>
            <a:ext cx="789526" cy="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6085903-3053-465F-B561-4FA563B2C6BC}"/>
              </a:ext>
            </a:extLst>
          </p:cNvPr>
          <p:cNvCxnSpPr>
            <a:cxnSpLocks/>
            <a:stCxn id="51" idx="3"/>
            <a:endCxn id="136" idx="1"/>
          </p:cNvCxnSpPr>
          <p:nvPr/>
        </p:nvCxnSpPr>
        <p:spPr>
          <a:xfrm>
            <a:off x="6504159" y="2369068"/>
            <a:ext cx="871928" cy="3684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828ACDD-CB78-43E3-BF44-56DB8810ADA8}"/>
              </a:ext>
            </a:extLst>
          </p:cNvPr>
          <p:cNvGrpSpPr/>
          <p:nvPr/>
        </p:nvGrpSpPr>
        <p:grpSpPr>
          <a:xfrm>
            <a:off x="1467168" y="1979423"/>
            <a:ext cx="2506150" cy="1456446"/>
            <a:chOff x="31122" y="427404"/>
            <a:chExt cx="3948514" cy="1351621"/>
          </a:xfrm>
        </p:grpSpPr>
        <p:sp>
          <p:nvSpPr>
            <p:cNvPr id="48" name="Rectangle 47">
              <a:extLst>
                <a:ext uri="{FF2B5EF4-FFF2-40B4-BE49-F238E27FC236}">
                  <a16:creationId xmlns:a16="http://schemas.microsoft.com/office/drawing/2014/main" id="{E0F66DDA-9328-4AE4-A0ED-6ADBBF8257D1}"/>
                </a:ext>
              </a:extLst>
            </p:cNvPr>
            <p:cNvSpPr/>
            <p:nvPr/>
          </p:nvSpPr>
          <p:spPr>
            <a:xfrm>
              <a:off x="31122" y="427404"/>
              <a:ext cx="3948514" cy="1351621"/>
            </a:xfrm>
            <a:prstGeom prst="rect">
              <a:avLst/>
            </a:prstGeom>
            <a:solidFill>
              <a:schemeClr val="accent4">
                <a:lumMod val="20000"/>
                <a:lumOff val="80000"/>
                <a:alpha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9" name="TextBox 48">
              <a:extLst>
                <a:ext uri="{FF2B5EF4-FFF2-40B4-BE49-F238E27FC236}">
                  <a16:creationId xmlns:a16="http://schemas.microsoft.com/office/drawing/2014/main" id="{15B7E23E-FE8A-4CB3-880A-1F075C85E279}"/>
                </a:ext>
              </a:extLst>
            </p:cNvPr>
            <p:cNvSpPr txBox="1"/>
            <p:nvPr/>
          </p:nvSpPr>
          <p:spPr>
            <a:xfrm>
              <a:off x="50380" y="465439"/>
              <a:ext cx="1245226" cy="471281"/>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Double Buffer</a:t>
              </a:r>
            </a:p>
          </p:txBody>
        </p:sp>
      </p:grpSp>
      <p:grpSp>
        <p:nvGrpSpPr>
          <p:cNvPr id="50" name="Group 49">
            <a:extLst>
              <a:ext uri="{FF2B5EF4-FFF2-40B4-BE49-F238E27FC236}">
                <a16:creationId xmlns:a16="http://schemas.microsoft.com/office/drawing/2014/main" id="{A1C15415-2831-4E0D-A4FF-3D0B1CD4364D}"/>
              </a:ext>
            </a:extLst>
          </p:cNvPr>
          <p:cNvGrpSpPr/>
          <p:nvPr/>
        </p:nvGrpSpPr>
        <p:grpSpPr>
          <a:xfrm>
            <a:off x="4704691" y="1696661"/>
            <a:ext cx="1964274" cy="1148676"/>
            <a:chOff x="7330440" y="1565360"/>
            <a:chExt cx="2726578" cy="1531568"/>
          </a:xfrm>
        </p:grpSpPr>
        <p:sp>
          <p:nvSpPr>
            <p:cNvPr id="51" name="Rectangle 50">
              <a:extLst>
                <a:ext uri="{FF2B5EF4-FFF2-40B4-BE49-F238E27FC236}">
                  <a16:creationId xmlns:a16="http://schemas.microsoft.com/office/drawing/2014/main" id="{C5A75588-27B3-4F3C-9093-D184E023D91A}"/>
                </a:ext>
              </a:extLst>
            </p:cNvPr>
            <p:cNvSpPr/>
            <p:nvPr/>
          </p:nvSpPr>
          <p:spPr>
            <a:xfrm>
              <a:off x="7330440" y="182688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2" name="Rectangle 51">
              <a:extLst>
                <a:ext uri="{FF2B5EF4-FFF2-40B4-BE49-F238E27FC236}">
                  <a16:creationId xmlns:a16="http://schemas.microsoft.com/office/drawing/2014/main" id="{67623B3F-AC24-47F8-B10F-1EADA38E2B4A}"/>
                </a:ext>
              </a:extLst>
            </p:cNvPr>
            <p:cNvSpPr/>
            <p:nvPr/>
          </p:nvSpPr>
          <p:spPr>
            <a:xfrm>
              <a:off x="7444822" y="169612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3" name="Rectangle 52">
              <a:extLst>
                <a:ext uri="{FF2B5EF4-FFF2-40B4-BE49-F238E27FC236}">
                  <a16:creationId xmlns:a16="http://schemas.microsoft.com/office/drawing/2014/main" id="{27B48B49-0E92-420D-96C3-FE036C12987E}"/>
                </a:ext>
              </a:extLst>
            </p:cNvPr>
            <p:cNvSpPr/>
            <p:nvPr/>
          </p:nvSpPr>
          <p:spPr>
            <a:xfrm>
              <a:off x="7559204" y="156536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sp>
        <p:nvSpPr>
          <p:cNvPr id="54" name="Freeform: Shape 53">
            <a:extLst>
              <a:ext uri="{FF2B5EF4-FFF2-40B4-BE49-F238E27FC236}">
                <a16:creationId xmlns:a16="http://schemas.microsoft.com/office/drawing/2014/main" id="{3A1A19D1-0C19-4AB1-9EBD-5770AA06008D}"/>
              </a:ext>
            </a:extLst>
          </p:cNvPr>
          <p:cNvSpPr/>
          <p:nvPr/>
        </p:nvSpPr>
        <p:spPr>
          <a:xfrm>
            <a:off x="5004475" y="2108144"/>
            <a:ext cx="620890" cy="129575"/>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5" name="Straight Arrow Connector 54">
            <a:extLst>
              <a:ext uri="{FF2B5EF4-FFF2-40B4-BE49-F238E27FC236}">
                <a16:creationId xmlns:a16="http://schemas.microsoft.com/office/drawing/2014/main" id="{420774F5-1E6F-4578-8B3B-901BF3C11BD8}"/>
              </a:ext>
            </a:extLst>
          </p:cNvPr>
          <p:cNvCxnSpPr>
            <a:cxnSpLocks/>
          </p:cNvCxnSpPr>
          <p:nvPr/>
        </p:nvCxnSpPr>
        <p:spPr>
          <a:xfrm flipV="1">
            <a:off x="5665369" y="2172931"/>
            <a:ext cx="10287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A5D9763-923D-4C7E-88A3-56DDC9B4B103}"/>
              </a:ext>
            </a:extLst>
          </p:cNvPr>
          <p:cNvGrpSpPr/>
          <p:nvPr/>
        </p:nvGrpSpPr>
        <p:grpSpPr>
          <a:xfrm>
            <a:off x="5914165" y="2108144"/>
            <a:ext cx="631508" cy="129575"/>
            <a:chOff x="5021580" y="1148110"/>
            <a:chExt cx="650240" cy="172767"/>
          </a:xfrm>
        </p:grpSpPr>
        <p:cxnSp>
          <p:nvCxnSpPr>
            <p:cNvPr id="57" name="Straight Connector 56">
              <a:extLst>
                <a:ext uri="{FF2B5EF4-FFF2-40B4-BE49-F238E27FC236}">
                  <a16:creationId xmlns:a16="http://schemas.microsoft.com/office/drawing/2014/main" id="{BEF86F38-46FF-4B05-94C4-6AC2B6A591DD}"/>
                </a:ext>
              </a:extLst>
            </p:cNvPr>
            <p:cNvCxnSpPr>
              <a:cxnSpLocks/>
            </p:cNvCxnSpPr>
            <p:nvPr/>
          </p:nvCxnSpPr>
          <p:spPr>
            <a:xfrm>
              <a:off x="5021580" y="121923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8A6144A-CDD0-45C7-8414-C7990C20571E}"/>
                </a:ext>
              </a:extLst>
            </p:cNvPr>
            <p:cNvCxnSpPr>
              <a:cxnSpLocks/>
            </p:cNvCxnSpPr>
            <p:nvPr/>
          </p:nvCxnSpPr>
          <p:spPr>
            <a:xfrm>
              <a:off x="5184140" y="132087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718A4D-BA92-4C0C-AF98-C6264291379D}"/>
                </a:ext>
              </a:extLst>
            </p:cNvPr>
            <p:cNvCxnSpPr>
              <a:cxnSpLocks/>
            </p:cNvCxnSpPr>
            <p:nvPr/>
          </p:nvCxnSpPr>
          <p:spPr>
            <a:xfrm>
              <a:off x="5346700" y="114811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7503CC-3580-412B-B549-03D8F4D50D46}"/>
                </a:ext>
              </a:extLst>
            </p:cNvPr>
            <p:cNvCxnSpPr>
              <a:cxnSpLocks/>
            </p:cNvCxnSpPr>
            <p:nvPr/>
          </p:nvCxnSpPr>
          <p:spPr>
            <a:xfrm>
              <a:off x="5509260" y="12345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97684381-6B2B-4A88-BBAB-9363218B38F4}"/>
              </a:ext>
            </a:extLst>
          </p:cNvPr>
          <p:cNvSpPr/>
          <p:nvPr/>
        </p:nvSpPr>
        <p:spPr>
          <a:xfrm>
            <a:off x="5171217" y="3137608"/>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ROOT</a:t>
            </a:r>
            <a:endParaRPr lang="en-US" sz="788" b="1" dirty="0">
              <a:solidFill>
                <a:schemeClr val="tx1"/>
              </a:solidFill>
              <a:latin typeface="Open Sans" panose="020B0604020202020204" charset="0"/>
              <a:ea typeface="Open Sans" panose="020B0604020202020204" charset="0"/>
              <a:cs typeface="Open Sans" panose="020B0604020202020204" charset="0"/>
            </a:endParaRPr>
          </a:p>
        </p:txBody>
      </p:sp>
      <p:sp>
        <p:nvSpPr>
          <p:cNvPr id="62" name="Oval 61">
            <a:extLst>
              <a:ext uri="{FF2B5EF4-FFF2-40B4-BE49-F238E27FC236}">
                <a16:creationId xmlns:a16="http://schemas.microsoft.com/office/drawing/2014/main" id="{D7BCD76B-F29D-4B3E-ADE4-77534A33CAF4}"/>
              </a:ext>
            </a:extLst>
          </p:cNvPr>
          <p:cNvSpPr/>
          <p:nvPr/>
        </p:nvSpPr>
        <p:spPr>
          <a:xfrm>
            <a:off x="4256988" y="3928461"/>
            <a:ext cx="892517" cy="4015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0 0 0</a:t>
            </a:r>
          </a:p>
        </p:txBody>
      </p:sp>
      <p:sp>
        <p:nvSpPr>
          <p:cNvPr id="63" name="Oval 62">
            <a:extLst>
              <a:ext uri="{FF2B5EF4-FFF2-40B4-BE49-F238E27FC236}">
                <a16:creationId xmlns:a16="http://schemas.microsoft.com/office/drawing/2014/main" id="{69BD40F0-C18C-4AEF-8FE4-057AD34F89EE}"/>
              </a:ext>
            </a:extLst>
          </p:cNvPr>
          <p:cNvSpPr/>
          <p:nvPr/>
        </p:nvSpPr>
        <p:spPr>
          <a:xfrm>
            <a:off x="6131265" y="3918549"/>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1 1 1</a:t>
            </a:r>
          </a:p>
        </p:txBody>
      </p:sp>
      <p:cxnSp>
        <p:nvCxnSpPr>
          <p:cNvPr id="64" name="Straight Arrow Connector 63">
            <a:extLst>
              <a:ext uri="{FF2B5EF4-FFF2-40B4-BE49-F238E27FC236}">
                <a16:creationId xmlns:a16="http://schemas.microsoft.com/office/drawing/2014/main" id="{5F78A42E-0485-40FD-980D-56A77893E36E}"/>
              </a:ext>
            </a:extLst>
          </p:cNvPr>
          <p:cNvCxnSpPr>
            <a:cxnSpLocks/>
            <a:stCxn id="61" idx="3"/>
            <a:endCxn id="62" idx="0"/>
          </p:cNvCxnSpPr>
          <p:nvPr/>
        </p:nvCxnSpPr>
        <p:spPr>
          <a:xfrm flipH="1">
            <a:off x="4703247" y="3481039"/>
            <a:ext cx="598676" cy="4474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461954E-C7CF-47D1-BD87-8500C4342C81}"/>
              </a:ext>
            </a:extLst>
          </p:cNvPr>
          <p:cNvCxnSpPr>
            <a:cxnSpLocks/>
            <a:stCxn id="61" idx="5"/>
            <a:endCxn id="63" idx="0"/>
          </p:cNvCxnSpPr>
          <p:nvPr/>
        </p:nvCxnSpPr>
        <p:spPr>
          <a:xfrm>
            <a:off x="5933027" y="3481038"/>
            <a:ext cx="644496" cy="4375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0782F99-6505-41DD-90FB-95E6699FE616}"/>
              </a:ext>
            </a:extLst>
          </p:cNvPr>
          <p:cNvCxnSpPr>
            <a:cxnSpLocks/>
            <a:stCxn id="61" idx="4"/>
            <a:endCxn id="67" idx="0"/>
          </p:cNvCxnSpPr>
          <p:nvPr/>
        </p:nvCxnSpPr>
        <p:spPr>
          <a:xfrm flipH="1">
            <a:off x="5616689" y="3539962"/>
            <a:ext cx="787" cy="410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501638B-FB4C-4204-9E05-AD2CA8ABA221}"/>
              </a:ext>
            </a:extLst>
          </p:cNvPr>
          <p:cNvSpPr txBox="1"/>
          <p:nvPr/>
        </p:nvSpPr>
        <p:spPr>
          <a:xfrm>
            <a:off x="5340856" y="3950464"/>
            <a:ext cx="551666" cy="400110"/>
          </a:xfrm>
          <a:prstGeom prst="rect">
            <a:avLst/>
          </a:prstGeom>
          <a:noFill/>
        </p:spPr>
        <p:txBody>
          <a:bodyPr wrap="square" rtlCol="0">
            <a:spAutoFit/>
          </a:bodyPr>
          <a:lstStyle/>
          <a:p>
            <a:r>
              <a:rPr lang="en-US" sz="2000" dirty="0"/>
              <a:t>. . .</a:t>
            </a:r>
          </a:p>
        </p:txBody>
      </p:sp>
      <p:cxnSp>
        <p:nvCxnSpPr>
          <p:cNvPr id="68" name="Connector: Elbow 116">
            <a:extLst>
              <a:ext uri="{FF2B5EF4-FFF2-40B4-BE49-F238E27FC236}">
                <a16:creationId xmlns:a16="http://schemas.microsoft.com/office/drawing/2014/main" id="{B124868A-F0CA-45B5-93A4-97C4B49DB953}"/>
              </a:ext>
            </a:extLst>
          </p:cNvPr>
          <p:cNvCxnSpPr>
            <a:cxnSpLocks/>
            <a:stCxn id="34" idx="2"/>
            <a:endCxn id="62" idx="0"/>
          </p:cNvCxnSpPr>
          <p:nvPr/>
        </p:nvCxnSpPr>
        <p:spPr>
          <a:xfrm>
            <a:off x="4575322" y="3760825"/>
            <a:ext cx="127925" cy="167636"/>
          </a:xfrm>
          <a:prstGeom prst="straightConnector1">
            <a:avLst/>
          </a:prstGeom>
          <a:ln w="28575"/>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BF196FAA-EFBC-45C2-AACF-5FAAE235C6D5}"/>
              </a:ext>
            </a:extLst>
          </p:cNvPr>
          <p:cNvGrpSpPr/>
          <p:nvPr/>
        </p:nvGrpSpPr>
        <p:grpSpPr>
          <a:xfrm>
            <a:off x="6311897" y="3254970"/>
            <a:ext cx="765883" cy="510136"/>
            <a:chOff x="5039360" y="5319205"/>
            <a:chExt cx="1342342" cy="812800"/>
          </a:xfrm>
        </p:grpSpPr>
        <p:sp>
          <p:nvSpPr>
            <p:cNvPr id="70" name="Rectangle 69">
              <a:extLst>
                <a:ext uri="{FF2B5EF4-FFF2-40B4-BE49-F238E27FC236}">
                  <a16:creationId xmlns:a16="http://schemas.microsoft.com/office/drawing/2014/main" id="{6AAF3C84-2671-4B11-8725-2C765582B9AE}"/>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71" name="Group 70">
              <a:extLst>
                <a:ext uri="{FF2B5EF4-FFF2-40B4-BE49-F238E27FC236}">
                  <a16:creationId xmlns:a16="http://schemas.microsoft.com/office/drawing/2014/main" id="{7393E115-3D01-4830-B4CF-4CB2896E8556}"/>
                </a:ext>
              </a:extLst>
            </p:cNvPr>
            <p:cNvGrpSpPr/>
            <p:nvPr/>
          </p:nvGrpSpPr>
          <p:grpSpPr>
            <a:xfrm>
              <a:off x="6026716" y="5639140"/>
              <a:ext cx="182880" cy="282437"/>
              <a:chOff x="3735824" y="4986161"/>
              <a:chExt cx="182880" cy="282437"/>
            </a:xfrm>
          </p:grpSpPr>
          <p:sp>
            <p:nvSpPr>
              <p:cNvPr id="72" name="Oval 71">
                <a:extLst>
                  <a:ext uri="{FF2B5EF4-FFF2-40B4-BE49-F238E27FC236}">
                    <a16:creationId xmlns:a16="http://schemas.microsoft.com/office/drawing/2014/main" id="{A8CB6B22-3BC6-4A35-B1F9-4BB78F7E18D2}"/>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73" name="Straight Arrow Connector 72">
                <a:extLst>
                  <a:ext uri="{FF2B5EF4-FFF2-40B4-BE49-F238E27FC236}">
                    <a16:creationId xmlns:a16="http://schemas.microsoft.com/office/drawing/2014/main" id="{DAC9E046-4AB2-420A-B305-002667101D2F}"/>
                  </a:ext>
                </a:extLst>
              </p:cNvPr>
              <p:cNvCxnSpPr>
                <a:stCxn id="72" idx="6"/>
              </p:cNvCxnSpPr>
              <p:nvPr/>
            </p:nvCxnSpPr>
            <p:spPr>
              <a:xfrm flipV="1">
                <a:off x="3781542"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DA05FEFE-49C3-4EC4-8912-2AEC52937C90}"/>
                  </a:ext>
                </a:extLst>
              </p:cNvPr>
              <p:cNvSpPr/>
              <p:nvPr/>
            </p:nvSpPr>
            <p:spPr>
              <a:xfrm>
                <a:off x="3735824" y="5222881"/>
                <a:ext cx="45718" cy="45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75" name="Straight Arrow Connector 74">
                <a:extLst>
                  <a:ext uri="{FF2B5EF4-FFF2-40B4-BE49-F238E27FC236}">
                    <a16:creationId xmlns:a16="http://schemas.microsoft.com/office/drawing/2014/main" id="{F2F75C9E-219C-4450-8D31-87B081144C94}"/>
                  </a:ext>
                </a:extLst>
              </p:cNvPr>
              <p:cNvCxnSpPr>
                <a:cxnSpLocks/>
                <a:stCxn id="74" idx="6"/>
              </p:cNvCxnSpPr>
              <p:nvPr/>
            </p:nvCxnSpPr>
            <p:spPr>
              <a:xfrm flipV="1">
                <a:off x="3781542" y="5245737"/>
                <a:ext cx="137162"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346E4C8C-D05A-459C-AFD3-BDBCD503429A}"/>
              </a:ext>
            </a:extLst>
          </p:cNvPr>
          <p:cNvGrpSpPr/>
          <p:nvPr/>
        </p:nvGrpSpPr>
        <p:grpSpPr>
          <a:xfrm>
            <a:off x="6368708" y="3463659"/>
            <a:ext cx="480415" cy="86086"/>
            <a:chOff x="5021580" y="1080954"/>
            <a:chExt cx="650240" cy="182691"/>
          </a:xfrm>
        </p:grpSpPr>
        <p:cxnSp>
          <p:nvCxnSpPr>
            <p:cNvPr id="77" name="Straight Connector 76">
              <a:extLst>
                <a:ext uri="{FF2B5EF4-FFF2-40B4-BE49-F238E27FC236}">
                  <a16:creationId xmlns:a16="http://schemas.microsoft.com/office/drawing/2014/main" id="{BBE6D1F2-C7CB-4723-868B-5BAFB3F47958}"/>
                </a:ext>
              </a:extLst>
            </p:cNvPr>
            <p:cNvCxnSpPr>
              <a:cxnSpLocks/>
            </p:cNvCxnSpPr>
            <p:nvPr/>
          </p:nvCxnSpPr>
          <p:spPr>
            <a:xfrm>
              <a:off x="5021580" y="1263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26CA95-DCF4-4247-8785-6163543C944E}"/>
                </a:ext>
              </a:extLst>
            </p:cNvPr>
            <p:cNvCxnSpPr>
              <a:cxnSpLocks/>
            </p:cNvCxnSpPr>
            <p:nvPr/>
          </p:nvCxnSpPr>
          <p:spPr>
            <a:xfrm>
              <a:off x="5184140" y="11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F30256A-9F9C-4DD0-A427-339DA2818E5E}"/>
                </a:ext>
              </a:extLst>
            </p:cNvPr>
            <p:cNvCxnSpPr>
              <a:cxnSpLocks/>
            </p:cNvCxnSpPr>
            <p:nvPr/>
          </p:nvCxnSpPr>
          <p:spPr>
            <a:xfrm>
              <a:off x="5346700" y="12256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C411D4D-364D-4ABC-8316-8A71ADF16791}"/>
                </a:ext>
              </a:extLst>
            </p:cNvPr>
            <p:cNvCxnSpPr>
              <a:cxnSpLocks/>
            </p:cNvCxnSpPr>
            <p:nvPr/>
          </p:nvCxnSpPr>
          <p:spPr>
            <a:xfrm>
              <a:off x="5509260" y="10809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E888202-FA68-4496-843F-FC0A92842EB2}"/>
              </a:ext>
            </a:extLst>
          </p:cNvPr>
          <p:cNvGrpSpPr/>
          <p:nvPr/>
        </p:nvGrpSpPr>
        <p:grpSpPr>
          <a:xfrm>
            <a:off x="6368708" y="3641131"/>
            <a:ext cx="480415" cy="70937"/>
            <a:chOff x="5021580" y="1095458"/>
            <a:chExt cx="650240" cy="113024"/>
          </a:xfrm>
        </p:grpSpPr>
        <p:cxnSp>
          <p:nvCxnSpPr>
            <p:cNvPr id="82" name="Straight Connector 81">
              <a:extLst>
                <a:ext uri="{FF2B5EF4-FFF2-40B4-BE49-F238E27FC236}">
                  <a16:creationId xmlns:a16="http://schemas.microsoft.com/office/drawing/2014/main" id="{E1AE77A7-C8FE-412D-B4C7-8DF18B226443}"/>
                </a:ext>
              </a:extLst>
            </p:cNvPr>
            <p:cNvCxnSpPr>
              <a:cxnSpLocks/>
            </p:cNvCxnSpPr>
            <p:nvPr/>
          </p:nvCxnSpPr>
          <p:spPr>
            <a:xfrm>
              <a:off x="5021580" y="115636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25A8C25-DBF6-4861-8BC0-D9037E42F00E}"/>
                </a:ext>
              </a:extLst>
            </p:cNvPr>
            <p:cNvCxnSpPr>
              <a:cxnSpLocks/>
            </p:cNvCxnSpPr>
            <p:nvPr/>
          </p:nvCxnSpPr>
          <p:spPr>
            <a:xfrm>
              <a:off x="5184140" y="120848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95E676C-5A6C-41F5-9977-AE3F29E5A203}"/>
                </a:ext>
              </a:extLst>
            </p:cNvPr>
            <p:cNvCxnSpPr>
              <a:cxnSpLocks/>
            </p:cNvCxnSpPr>
            <p:nvPr/>
          </p:nvCxnSpPr>
          <p:spPr>
            <a:xfrm>
              <a:off x="5346700" y="109667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ACA63BF-B066-454B-8084-39890CF02559}"/>
                </a:ext>
              </a:extLst>
            </p:cNvPr>
            <p:cNvCxnSpPr>
              <a:cxnSpLocks/>
            </p:cNvCxnSpPr>
            <p:nvPr/>
          </p:nvCxnSpPr>
          <p:spPr>
            <a:xfrm>
              <a:off x="5509260" y="1095458"/>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6" name="Connector: Elbow 136">
            <a:extLst>
              <a:ext uri="{FF2B5EF4-FFF2-40B4-BE49-F238E27FC236}">
                <a16:creationId xmlns:a16="http://schemas.microsoft.com/office/drawing/2014/main" id="{4952A443-79C6-4CF9-95A2-6C11DEDABCEE}"/>
              </a:ext>
            </a:extLst>
          </p:cNvPr>
          <p:cNvCxnSpPr>
            <a:stCxn id="70" idx="2"/>
            <a:endCxn id="63" idx="0"/>
          </p:cNvCxnSpPr>
          <p:nvPr/>
        </p:nvCxnSpPr>
        <p:spPr>
          <a:xfrm flipH="1">
            <a:off x="6577523" y="3765105"/>
            <a:ext cx="117315" cy="15344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C2F6369-6ABD-4C69-AE21-249EBB599007}"/>
              </a:ext>
            </a:extLst>
          </p:cNvPr>
          <p:cNvSpPr txBox="1"/>
          <p:nvPr/>
        </p:nvSpPr>
        <p:spPr>
          <a:xfrm>
            <a:off x="4841614" y="1700569"/>
            <a:ext cx="2137970" cy="300082"/>
          </a:xfrm>
          <a:prstGeom prst="rect">
            <a:avLst/>
          </a:prstGeom>
          <a:noFill/>
        </p:spPr>
        <p:txBody>
          <a:bodyPr wrap="square" rtlCol="0">
            <a:spAutoFit/>
          </a:bodyPr>
          <a:lstStyle/>
          <a:p>
            <a:r>
              <a:rPr lang="en-US" sz="1350" dirty="0" err="1">
                <a:latin typeface="Open Sans" panose="020B0604020202020204" charset="0"/>
                <a:ea typeface="Open Sans" panose="020B0604020202020204" charset="0"/>
                <a:cs typeface="Open Sans" panose="020B0604020202020204" charset="0"/>
              </a:rPr>
              <a:t>IdxBulkLoad</a:t>
            </a:r>
            <a:r>
              <a:rPr lang="en-US" altLang="zh-CN" sz="1350" dirty="0" err="1">
                <a:latin typeface="Open Sans" panose="020B0604020202020204" charset="0"/>
                <a:ea typeface="Open Sans" panose="020B0604020202020204" charset="0"/>
                <a:cs typeface="Open Sans" panose="020B0604020202020204" charset="0"/>
              </a:rPr>
              <a:t>ing</a:t>
            </a:r>
            <a:r>
              <a:rPr lang="en-US" sz="1350" dirty="0">
                <a:latin typeface="Open Sans" panose="020B0604020202020204" charset="0"/>
                <a:ea typeface="Open Sans" panose="020B0604020202020204" charset="0"/>
                <a:cs typeface="Open Sans" panose="020B0604020202020204" charset="0"/>
              </a:rPr>
              <a:t> worker</a:t>
            </a:r>
          </a:p>
        </p:txBody>
      </p:sp>
      <p:cxnSp>
        <p:nvCxnSpPr>
          <p:cNvPr id="90" name="Straight Arrow Connector 89">
            <a:extLst>
              <a:ext uri="{FF2B5EF4-FFF2-40B4-BE49-F238E27FC236}">
                <a16:creationId xmlns:a16="http://schemas.microsoft.com/office/drawing/2014/main" id="{98BC6E6E-3EF5-42AD-94FD-5E7D9967D1BE}"/>
              </a:ext>
            </a:extLst>
          </p:cNvPr>
          <p:cNvCxnSpPr>
            <a:cxnSpLocks/>
          </p:cNvCxnSpPr>
          <p:nvPr/>
        </p:nvCxnSpPr>
        <p:spPr>
          <a:xfrm>
            <a:off x="5710949" y="2649197"/>
            <a:ext cx="0" cy="449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E4E4196-1FF1-40D7-97E6-8157032A6559}"/>
              </a:ext>
            </a:extLst>
          </p:cNvPr>
          <p:cNvCxnSpPr>
            <a:cxnSpLocks/>
          </p:cNvCxnSpPr>
          <p:nvPr/>
        </p:nvCxnSpPr>
        <p:spPr>
          <a:xfrm>
            <a:off x="5604428" y="2750622"/>
            <a:ext cx="0" cy="348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62BC63-8DA3-4C34-B766-95A8F001334B}"/>
              </a:ext>
            </a:extLst>
          </p:cNvPr>
          <p:cNvCxnSpPr>
            <a:cxnSpLocks/>
          </p:cNvCxnSpPr>
          <p:nvPr/>
        </p:nvCxnSpPr>
        <p:spPr>
          <a:xfrm>
            <a:off x="5499979" y="2845337"/>
            <a:ext cx="0" cy="254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437194F2-4169-41A6-AF3F-6A5E95414263}"/>
              </a:ext>
            </a:extLst>
          </p:cNvPr>
          <p:cNvSpPr/>
          <p:nvPr/>
        </p:nvSpPr>
        <p:spPr>
          <a:xfrm flipH="1">
            <a:off x="4306908" y="3504224"/>
            <a:ext cx="26085" cy="28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94" name="Straight Arrow Connector 93">
            <a:extLst>
              <a:ext uri="{FF2B5EF4-FFF2-40B4-BE49-F238E27FC236}">
                <a16:creationId xmlns:a16="http://schemas.microsoft.com/office/drawing/2014/main" id="{90DDF236-EF2C-48EC-BE9F-234DBC50EA98}"/>
              </a:ext>
            </a:extLst>
          </p:cNvPr>
          <p:cNvCxnSpPr/>
          <p:nvPr/>
        </p:nvCxnSpPr>
        <p:spPr>
          <a:xfrm flipH="1">
            <a:off x="4228650" y="3520809"/>
            <a:ext cx="7825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ABEC2D86-5164-465F-9EC4-78612AAF480C}"/>
              </a:ext>
            </a:extLst>
          </p:cNvPr>
          <p:cNvSpPr/>
          <p:nvPr/>
        </p:nvSpPr>
        <p:spPr>
          <a:xfrm flipH="1">
            <a:off x="4306908" y="3657847"/>
            <a:ext cx="26085" cy="28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96" name="Straight Arrow Connector 95">
            <a:extLst>
              <a:ext uri="{FF2B5EF4-FFF2-40B4-BE49-F238E27FC236}">
                <a16:creationId xmlns:a16="http://schemas.microsoft.com/office/drawing/2014/main" id="{78923F24-8A81-4E22-8DC4-60EF4659FAFE}"/>
              </a:ext>
            </a:extLst>
          </p:cNvPr>
          <p:cNvCxnSpPr>
            <a:cxnSpLocks/>
          </p:cNvCxnSpPr>
          <p:nvPr/>
        </p:nvCxnSpPr>
        <p:spPr>
          <a:xfrm flipH="1">
            <a:off x="4228650" y="3674429"/>
            <a:ext cx="782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11FB6B45-FF7E-49DB-A8A5-A9931FA01703}"/>
              </a:ext>
            </a:extLst>
          </p:cNvPr>
          <p:cNvGrpSpPr/>
          <p:nvPr/>
        </p:nvGrpSpPr>
        <p:grpSpPr>
          <a:xfrm>
            <a:off x="4420643" y="3447834"/>
            <a:ext cx="480431" cy="77752"/>
            <a:chOff x="5021561" y="825774"/>
            <a:chExt cx="650259" cy="124871"/>
          </a:xfrm>
        </p:grpSpPr>
        <p:cxnSp>
          <p:nvCxnSpPr>
            <p:cNvPr id="98" name="Straight Connector 97">
              <a:extLst>
                <a:ext uri="{FF2B5EF4-FFF2-40B4-BE49-F238E27FC236}">
                  <a16:creationId xmlns:a16="http://schemas.microsoft.com/office/drawing/2014/main" id="{4EA9DA03-07D1-4542-8055-887D4E10543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CB00E78-9575-40EB-88DD-C73EF05B32BC}"/>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78D8942-7013-49A5-A24E-8D1DDEB7B65D}"/>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5EFDB78-A0E7-4448-B094-D56BAFE68766}"/>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21EE7B5-D57D-4429-8100-B92624F050C9}"/>
              </a:ext>
            </a:extLst>
          </p:cNvPr>
          <p:cNvGrpSpPr/>
          <p:nvPr/>
        </p:nvGrpSpPr>
        <p:grpSpPr>
          <a:xfrm>
            <a:off x="4422071" y="3605534"/>
            <a:ext cx="480431" cy="84530"/>
            <a:chOff x="5021561" y="1094902"/>
            <a:chExt cx="650259" cy="135758"/>
          </a:xfrm>
        </p:grpSpPr>
        <p:cxnSp>
          <p:nvCxnSpPr>
            <p:cNvPr id="103" name="Straight Connector 102">
              <a:extLst>
                <a:ext uri="{FF2B5EF4-FFF2-40B4-BE49-F238E27FC236}">
                  <a16:creationId xmlns:a16="http://schemas.microsoft.com/office/drawing/2014/main" id="{360F11F6-E840-48D3-9165-74078567295B}"/>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3A1EB5F-277E-415A-B8BF-E6A48D26D144}"/>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EB41887-EAA1-47AF-8771-4D1684FC383B}"/>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5F2BF35-478E-4A34-8F61-D0C252F0DE22}"/>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DD75CB07-F48A-46B5-81A7-E0E3020E0E74}"/>
              </a:ext>
            </a:extLst>
          </p:cNvPr>
          <p:cNvSpPr/>
          <p:nvPr/>
        </p:nvSpPr>
        <p:spPr>
          <a:xfrm>
            <a:off x="4136034" y="3218324"/>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111" name="Rectangle 110">
            <a:extLst>
              <a:ext uri="{FF2B5EF4-FFF2-40B4-BE49-F238E27FC236}">
                <a16:creationId xmlns:a16="http://schemas.microsoft.com/office/drawing/2014/main" id="{BB3C5134-3CF7-426B-AB3C-4DD83F22ACE5}"/>
              </a:ext>
            </a:extLst>
          </p:cNvPr>
          <p:cNvSpPr/>
          <p:nvPr/>
        </p:nvSpPr>
        <p:spPr>
          <a:xfrm>
            <a:off x="6256908" y="3215680"/>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grpSp>
        <p:nvGrpSpPr>
          <p:cNvPr id="112" name="Group 111">
            <a:extLst>
              <a:ext uri="{FF2B5EF4-FFF2-40B4-BE49-F238E27FC236}">
                <a16:creationId xmlns:a16="http://schemas.microsoft.com/office/drawing/2014/main" id="{5FED087E-E40F-4BFB-B769-BB10D26C7CC5}"/>
              </a:ext>
            </a:extLst>
          </p:cNvPr>
          <p:cNvGrpSpPr/>
          <p:nvPr/>
        </p:nvGrpSpPr>
        <p:grpSpPr>
          <a:xfrm>
            <a:off x="7376087" y="1571077"/>
            <a:ext cx="656433" cy="1399507"/>
            <a:chOff x="7929050" y="2188297"/>
            <a:chExt cx="875244" cy="1866009"/>
          </a:xfrm>
        </p:grpSpPr>
        <p:grpSp>
          <p:nvGrpSpPr>
            <p:cNvPr id="113" name="Group 112">
              <a:extLst>
                <a:ext uri="{FF2B5EF4-FFF2-40B4-BE49-F238E27FC236}">
                  <a16:creationId xmlns:a16="http://schemas.microsoft.com/office/drawing/2014/main" id="{8B7299C5-9028-49DF-A614-87CF638C1386}"/>
                </a:ext>
              </a:extLst>
            </p:cNvPr>
            <p:cNvGrpSpPr/>
            <p:nvPr/>
          </p:nvGrpSpPr>
          <p:grpSpPr>
            <a:xfrm>
              <a:off x="7929051" y="2188297"/>
              <a:ext cx="875243" cy="621581"/>
              <a:chOff x="7929051" y="2188297"/>
              <a:chExt cx="875243" cy="621581"/>
            </a:xfrm>
          </p:grpSpPr>
          <p:grpSp>
            <p:nvGrpSpPr>
              <p:cNvPr id="168" name="Group 167">
                <a:extLst>
                  <a:ext uri="{FF2B5EF4-FFF2-40B4-BE49-F238E27FC236}">
                    <a16:creationId xmlns:a16="http://schemas.microsoft.com/office/drawing/2014/main" id="{83D1879F-2B93-47A4-A7A9-305159A04EF3}"/>
                  </a:ext>
                </a:extLst>
              </p:cNvPr>
              <p:cNvGrpSpPr/>
              <p:nvPr/>
            </p:nvGrpSpPr>
            <p:grpSpPr>
              <a:xfrm>
                <a:off x="7929051" y="2188297"/>
                <a:ext cx="875243" cy="621581"/>
                <a:chOff x="3293032" y="2754480"/>
                <a:chExt cx="1021177" cy="728754"/>
              </a:xfrm>
            </p:grpSpPr>
            <p:grpSp>
              <p:nvGrpSpPr>
                <p:cNvPr id="175" name="Group 174">
                  <a:extLst>
                    <a:ext uri="{FF2B5EF4-FFF2-40B4-BE49-F238E27FC236}">
                      <a16:creationId xmlns:a16="http://schemas.microsoft.com/office/drawing/2014/main" id="{66A6A4A6-44EA-4321-81B8-163944830FF7}"/>
                    </a:ext>
                  </a:extLst>
                </p:cNvPr>
                <p:cNvGrpSpPr/>
                <p:nvPr/>
              </p:nvGrpSpPr>
              <p:grpSpPr>
                <a:xfrm>
                  <a:off x="3293032" y="2754480"/>
                  <a:ext cx="1021177" cy="728754"/>
                  <a:chOff x="6526423" y="2156792"/>
                  <a:chExt cx="1342343" cy="877801"/>
                </a:xfrm>
              </p:grpSpPr>
              <p:grpSp>
                <p:nvGrpSpPr>
                  <p:cNvPr id="177" name="Group 176">
                    <a:extLst>
                      <a:ext uri="{FF2B5EF4-FFF2-40B4-BE49-F238E27FC236}">
                        <a16:creationId xmlns:a16="http://schemas.microsoft.com/office/drawing/2014/main" id="{C8B39FEC-B927-4B18-A9DE-03B4C3F513A3}"/>
                      </a:ext>
                    </a:extLst>
                  </p:cNvPr>
                  <p:cNvGrpSpPr/>
                  <p:nvPr/>
                </p:nvGrpSpPr>
                <p:grpSpPr>
                  <a:xfrm>
                    <a:off x="6526423" y="2156792"/>
                    <a:ext cx="1342343" cy="877801"/>
                    <a:chOff x="5039360" y="5470564"/>
                    <a:chExt cx="1342342" cy="877798"/>
                  </a:xfrm>
                </p:grpSpPr>
                <p:sp>
                  <p:nvSpPr>
                    <p:cNvPr id="188" name="Rectangle 187">
                      <a:extLst>
                        <a:ext uri="{FF2B5EF4-FFF2-40B4-BE49-F238E27FC236}">
                          <a16:creationId xmlns:a16="http://schemas.microsoft.com/office/drawing/2014/main" id="{832C167A-B70A-49C7-8299-3EEAE67F759D}"/>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89" name="Group 188">
                      <a:extLst>
                        <a:ext uri="{FF2B5EF4-FFF2-40B4-BE49-F238E27FC236}">
                          <a16:creationId xmlns:a16="http://schemas.microsoft.com/office/drawing/2014/main" id="{8BF80CF9-539C-4947-A5E4-21D8FFD50C39}"/>
                        </a:ext>
                      </a:extLst>
                    </p:cNvPr>
                    <p:cNvGrpSpPr/>
                    <p:nvPr/>
                  </p:nvGrpSpPr>
                  <p:grpSpPr>
                    <a:xfrm>
                      <a:off x="6026716" y="5639140"/>
                      <a:ext cx="182880" cy="295043"/>
                      <a:chOff x="3735824" y="4986161"/>
                      <a:chExt cx="182880" cy="295043"/>
                    </a:xfrm>
                  </p:grpSpPr>
                  <p:sp>
                    <p:nvSpPr>
                      <p:cNvPr id="190" name="Oval 189">
                        <a:extLst>
                          <a:ext uri="{FF2B5EF4-FFF2-40B4-BE49-F238E27FC236}">
                            <a16:creationId xmlns:a16="http://schemas.microsoft.com/office/drawing/2014/main" id="{9D6AA5EB-C94F-42D6-B9E9-C7ACC7A0142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91" name="Straight Arrow Connector 190">
                        <a:extLst>
                          <a:ext uri="{FF2B5EF4-FFF2-40B4-BE49-F238E27FC236}">
                            <a16:creationId xmlns:a16="http://schemas.microsoft.com/office/drawing/2014/main" id="{89D9112B-6B93-42F4-B7EF-6CF4F9220C3E}"/>
                          </a:ext>
                        </a:extLst>
                      </p:cNvPr>
                      <p:cNvCxnSpPr>
                        <a:stCxn id="19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8FFA1AEC-0958-46CF-8CC0-1EDACB0B095D}"/>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93" name="Straight Arrow Connector 192">
                        <a:extLst>
                          <a:ext uri="{FF2B5EF4-FFF2-40B4-BE49-F238E27FC236}">
                            <a16:creationId xmlns:a16="http://schemas.microsoft.com/office/drawing/2014/main" id="{92595FF7-F546-4809-A3C8-3FB6C5DE7C52}"/>
                          </a:ext>
                        </a:extLst>
                      </p:cNvPr>
                      <p:cNvCxnSpPr>
                        <a:cxnSpLocks/>
                        <a:stCxn id="19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4E39130B-C9E6-49C7-A7A1-E69F029D72FC}"/>
                      </a:ext>
                    </a:extLst>
                  </p:cNvPr>
                  <p:cNvGrpSpPr/>
                  <p:nvPr/>
                </p:nvGrpSpPr>
                <p:grpSpPr>
                  <a:xfrm>
                    <a:off x="6625992" y="2293146"/>
                    <a:ext cx="842038" cy="124239"/>
                    <a:chOff x="5021561" y="833132"/>
                    <a:chExt cx="650259" cy="124238"/>
                  </a:xfrm>
                </p:grpSpPr>
                <p:cxnSp>
                  <p:nvCxnSpPr>
                    <p:cNvPr id="184" name="Straight Connector 183">
                      <a:extLst>
                        <a:ext uri="{FF2B5EF4-FFF2-40B4-BE49-F238E27FC236}">
                          <a16:creationId xmlns:a16="http://schemas.microsoft.com/office/drawing/2014/main" id="{10E461D2-BF3A-443D-AB6F-7CEAC4433C8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24686B-A577-435B-8EFD-9A6229ED486B}"/>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91DDF95-5C7A-49BF-87B6-1EA6CEB6901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365FDA2-B6AE-4A3D-9730-C1D161D20FC9}"/>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932BC5B9-FB65-46AF-B473-928609A4B225}"/>
                      </a:ext>
                    </a:extLst>
                  </p:cNvPr>
                  <p:cNvGrpSpPr/>
                  <p:nvPr/>
                </p:nvGrpSpPr>
                <p:grpSpPr>
                  <a:xfrm>
                    <a:off x="6619769" y="2493572"/>
                    <a:ext cx="850769" cy="172810"/>
                    <a:chOff x="5014819" y="1090209"/>
                    <a:chExt cx="657001" cy="172810"/>
                  </a:xfrm>
                </p:grpSpPr>
                <p:cxnSp>
                  <p:nvCxnSpPr>
                    <p:cNvPr id="180" name="Straight Connector 179">
                      <a:extLst>
                        <a:ext uri="{FF2B5EF4-FFF2-40B4-BE49-F238E27FC236}">
                          <a16:creationId xmlns:a16="http://schemas.microsoft.com/office/drawing/2014/main" id="{4BE9AB30-8B50-4F8D-9B1D-22E9A3A856BD}"/>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DF5C0F1-FC6E-47AF-9478-405FB864BE14}"/>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6EAE96C-72B7-4FB9-8F81-1C67860D567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1E6D3B1-F838-4060-8D7E-2BCEF5AE3279}"/>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76" name="Oval 175">
                  <a:extLst>
                    <a:ext uri="{FF2B5EF4-FFF2-40B4-BE49-F238E27FC236}">
                      <a16:creationId xmlns:a16="http://schemas.microsoft.com/office/drawing/2014/main" id="{1E8EE90E-3FC2-4BBA-9A6F-36C8797B8F5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9" name="Oval 168">
                <a:extLst>
                  <a:ext uri="{FF2B5EF4-FFF2-40B4-BE49-F238E27FC236}">
                    <a16:creationId xmlns:a16="http://schemas.microsoft.com/office/drawing/2014/main" id="{19E7A294-8DB1-46F7-A8F9-5D1D2888F203}"/>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70" name="Straight Arrow Connector 169">
                <a:extLst>
                  <a:ext uri="{FF2B5EF4-FFF2-40B4-BE49-F238E27FC236}">
                    <a16:creationId xmlns:a16="http://schemas.microsoft.com/office/drawing/2014/main" id="{A21273A1-DF1D-4AAC-83CE-514132D4E27F}"/>
                  </a:ext>
                </a:extLst>
              </p:cNvPr>
              <p:cNvCxnSpPr>
                <a:cxnSpLocks/>
                <a:stCxn id="169"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10041F6-898B-40D9-A3AF-F0D7CDF67535}"/>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27ADB96-80B7-4DB2-99CE-79F97D74D636}"/>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B9307E2-3B3C-400D-A2FB-84B5B24F16B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D0A8777-E1EC-423A-AFBD-1408CFDB5F16}"/>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B01CD311-AC66-430D-A083-3A507B0C5FCB}"/>
                </a:ext>
              </a:extLst>
            </p:cNvPr>
            <p:cNvGrpSpPr/>
            <p:nvPr/>
          </p:nvGrpSpPr>
          <p:grpSpPr>
            <a:xfrm>
              <a:off x="7929051" y="2811144"/>
              <a:ext cx="875243" cy="621581"/>
              <a:chOff x="7929051" y="2188297"/>
              <a:chExt cx="875243" cy="621581"/>
            </a:xfrm>
          </p:grpSpPr>
          <p:grpSp>
            <p:nvGrpSpPr>
              <p:cNvPr id="142" name="Group 141">
                <a:extLst>
                  <a:ext uri="{FF2B5EF4-FFF2-40B4-BE49-F238E27FC236}">
                    <a16:creationId xmlns:a16="http://schemas.microsoft.com/office/drawing/2014/main" id="{6D8CC5E2-791F-4DA2-B381-6AD5243BDD31}"/>
                  </a:ext>
                </a:extLst>
              </p:cNvPr>
              <p:cNvGrpSpPr/>
              <p:nvPr/>
            </p:nvGrpSpPr>
            <p:grpSpPr>
              <a:xfrm>
                <a:off x="7929051" y="2188297"/>
                <a:ext cx="875243" cy="621581"/>
                <a:chOff x="3293032" y="2754480"/>
                <a:chExt cx="1021177" cy="728754"/>
              </a:xfrm>
            </p:grpSpPr>
            <p:grpSp>
              <p:nvGrpSpPr>
                <p:cNvPr id="149" name="Group 148">
                  <a:extLst>
                    <a:ext uri="{FF2B5EF4-FFF2-40B4-BE49-F238E27FC236}">
                      <a16:creationId xmlns:a16="http://schemas.microsoft.com/office/drawing/2014/main" id="{15017B20-2B61-4A52-BFA5-7168E1B39EE2}"/>
                    </a:ext>
                  </a:extLst>
                </p:cNvPr>
                <p:cNvGrpSpPr/>
                <p:nvPr/>
              </p:nvGrpSpPr>
              <p:grpSpPr>
                <a:xfrm>
                  <a:off x="3293032" y="2754480"/>
                  <a:ext cx="1021177" cy="728754"/>
                  <a:chOff x="6526423" y="2156792"/>
                  <a:chExt cx="1342343" cy="877801"/>
                </a:xfrm>
              </p:grpSpPr>
              <p:grpSp>
                <p:nvGrpSpPr>
                  <p:cNvPr id="151" name="Group 150">
                    <a:extLst>
                      <a:ext uri="{FF2B5EF4-FFF2-40B4-BE49-F238E27FC236}">
                        <a16:creationId xmlns:a16="http://schemas.microsoft.com/office/drawing/2014/main" id="{E53D5217-41B1-4ED1-B894-52F20DC4AC30}"/>
                      </a:ext>
                    </a:extLst>
                  </p:cNvPr>
                  <p:cNvGrpSpPr/>
                  <p:nvPr/>
                </p:nvGrpSpPr>
                <p:grpSpPr>
                  <a:xfrm>
                    <a:off x="6526423" y="2156792"/>
                    <a:ext cx="1342343" cy="877801"/>
                    <a:chOff x="5039360" y="5470564"/>
                    <a:chExt cx="1342342" cy="877798"/>
                  </a:xfrm>
                </p:grpSpPr>
                <p:sp>
                  <p:nvSpPr>
                    <p:cNvPr id="162" name="Rectangle 161">
                      <a:extLst>
                        <a:ext uri="{FF2B5EF4-FFF2-40B4-BE49-F238E27FC236}">
                          <a16:creationId xmlns:a16="http://schemas.microsoft.com/office/drawing/2014/main" id="{C821A7DC-22F7-4578-A89C-8E72A09954F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63" name="Group 162">
                      <a:extLst>
                        <a:ext uri="{FF2B5EF4-FFF2-40B4-BE49-F238E27FC236}">
                          <a16:creationId xmlns:a16="http://schemas.microsoft.com/office/drawing/2014/main" id="{99DB13B4-D664-4520-AB53-FE33C68E861F}"/>
                        </a:ext>
                      </a:extLst>
                    </p:cNvPr>
                    <p:cNvGrpSpPr/>
                    <p:nvPr/>
                  </p:nvGrpSpPr>
                  <p:grpSpPr>
                    <a:xfrm>
                      <a:off x="6026716" y="5639140"/>
                      <a:ext cx="182880" cy="295043"/>
                      <a:chOff x="3735824" y="4986161"/>
                      <a:chExt cx="182880" cy="295043"/>
                    </a:xfrm>
                  </p:grpSpPr>
                  <p:sp>
                    <p:nvSpPr>
                      <p:cNvPr id="164" name="Oval 163">
                        <a:extLst>
                          <a:ext uri="{FF2B5EF4-FFF2-40B4-BE49-F238E27FC236}">
                            <a16:creationId xmlns:a16="http://schemas.microsoft.com/office/drawing/2014/main" id="{10C5CFB8-C77A-4E93-A3D8-D6CD594515D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65" name="Straight Arrow Connector 164">
                        <a:extLst>
                          <a:ext uri="{FF2B5EF4-FFF2-40B4-BE49-F238E27FC236}">
                            <a16:creationId xmlns:a16="http://schemas.microsoft.com/office/drawing/2014/main" id="{A0E9E3B2-D180-4096-98E1-20C6CCA1B0D6}"/>
                          </a:ext>
                        </a:extLst>
                      </p:cNvPr>
                      <p:cNvCxnSpPr>
                        <a:stCxn id="164"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F58DB8AD-79AC-4313-9DF0-25701F4C0A3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67" name="Straight Arrow Connector 166">
                        <a:extLst>
                          <a:ext uri="{FF2B5EF4-FFF2-40B4-BE49-F238E27FC236}">
                            <a16:creationId xmlns:a16="http://schemas.microsoft.com/office/drawing/2014/main" id="{D3CAEE91-CD3A-4AE4-BA12-C7812ED7EFE8}"/>
                          </a:ext>
                        </a:extLst>
                      </p:cNvPr>
                      <p:cNvCxnSpPr>
                        <a:cxnSpLocks/>
                        <a:stCxn id="166"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DED668C2-E27D-40BF-8E0A-ADD57A431372}"/>
                      </a:ext>
                    </a:extLst>
                  </p:cNvPr>
                  <p:cNvGrpSpPr/>
                  <p:nvPr/>
                </p:nvGrpSpPr>
                <p:grpSpPr>
                  <a:xfrm>
                    <a:off x="6625992" y="2285792"/>
                    <a:ext cx="842038" cy="131595"/>
                    <a:chOff x="5021561" y="825776"/>
                    <a:chExt cx="650259" cy="131594"/>
                  </a:xfrm>
                </p:grpSpPr>
                <p:cxnSp>
                  <p:nvCxnSpPr>
                    <p:cNvPr id="158" name="Straight Connector 157">
                      <a:extLst>
                        <a:ext uri="{FF2B5EF4-FFF2-40B4-BE49-F238E27FC236}">
                          <a16:creationId xmlns:a16="http://schemas.microsoft.com/office/drawing/2014/main" id="{94935C0A-5274-42F8-B7BC-B53758362C21}"/>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8BC73DD-3E8A-4066-9F81-9BA304598E43}"/>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F0B56F5-CB1E-461A-9B33-32ECFE10C857}"/>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3D19468-8FA3-4404-BF6B-96A46352D7E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B7210BD-6FEF-429C-84A5-F99C06C47DD6}"/>
                      </a:ext>
                    </a:extLst>
                  </p:cNvPr>
                  <p:cNvGrpSpPr/>
                  <p:nvPr/>
                </p:nvGrpSpPr>
                <p:grpSpPr>
                  <a:xfrm>
                    <a:off x="6617249" y="2537287"/>
                    <a:ext cx="850746" cy="165139"/>
                    <a:chOff x="5012871" y="1133924"/>
                    <a:chExt cx="656983" cy="165139"/>
                  </a:xfrm>
                </p:grpSpPr>
                <p:cxnSp>
                  <p:nvCxnSpPr>
                    <p:cNvPr id="154" name="Straight Connector 153">
                      <a:extLst>
                        <a:ext uri="{FF2B5EF4-FFF2-40B4-BE49-F238E27FC236}">
                          <a16:creationId xmlns:a16="http://schemas.microsoft.com/office/drawing/2014/main" id="{FDF89D68-73C2-4E9E-AF02-E7E5FC61C7E8}"/>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6F01D4A-D32D-4BF2-ADD1-286DD02E6FFD}"/>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4FC034F-985C-4A8B-BE98-BA46440D3CFA}"/>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7367D19-310D-45C6-917E-8E6C5F3BFCDD}"/>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50" name="Oval 149">
                  <a:extLst>
                    <a:ext uri="{FF2B5EF4-FFF2-40B4-BE49-F238E27FC236}">
                      <a16:creationId xmlns:a16="http://schemas.microsoft.com/office/drawing/2014/main" id="{BFDE9552-B0C6-4D97-9258-66F6A591345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3" name="Oval 142">
                <a:extLst>
                  <a:ext uri="{FF2B5EF4-FFF2-40B4-BE49-F238E27FC236}">
                    <a16:creationId xmlns:a16="http://schemas.microsoft.com/office/drawing/2014/main" id="{FBFBED2C-2853-4039-8251-6F9273607B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44" name="Straight Arrow Connector 143">
                <a:extLst>
                  <a:ext uri="{FF2B5EF4-FFF2-40B4-BE49-F238E27FC236}">
                    <a16:creationId xmlns:a16="http://schemas.microsoft.com/office/drawing/2014/main" id="{1BA2D9BB-9314-48D4-9301-A391BD8153F3}"/>
                  </a:ext>
                </a:extLst>
              </p:cNvPr>
              <p:cNvCxnSpPr>
                <a:cxnSpLocks/>
                <a:stCxn id="143"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7915339-FF0C-476C-A883-8261C204D077}"/>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0CAF553-FEB3-4C1B-B32D-106080F43425}"/>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2FEF953-FDCD-4238-B36B-6F6B38618F5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D625278-B53E-4484-9498-A1C247F6B14B}"/>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C5F087B-5838-4572-AD72-A096C248F3F8}"/>
                </a:ext>
              </a:extLst>
            </p:cNvPr>
            <p:cNvGrpSpPr/>
            <p:nvPr/>
          </p:nvGrpSpPr>
          <p:grpSpPr>
            <a:xfrm>
              <a:off x="7929050" y="3432725"/>
              <a:ext cx="875243" cy="621581"/>
              <a:chOff x="7929051" y="2188297"/>
              <a:chExt cx="875243" cy="621581"/>
            </a:xfrm>
          </p:grpSpPr>
          <p:grpSp>
            <p:nvGrpSpPr>
              <p:cNvPr id="116" name="Group 115">
                <a:extLst>
                  <a:ext uri="{FF2B5EF4-FFF2-40B4-BE49-F238E27FC236}">
                    <a16:creationId xmlns:a16="http://schemas.microsoft.com/office/drawing/2014/main" id="{0C260997-9CCC-4A94-BA09-05D7275BF445}"/>
                  </a:ext>
                </a:extLst>
              </p:cNvPr>
              <p:cNvGrpSpPr/>
              <p:nvPr/>
            </p:nvGrpSpPr>
            <p:grpSpPr>
              <a:xfrm>
                <a:off x="7929051" y="2188297"/>
                <a:ext cx="875243" cy="621581"/>
                <a:chOff x="3293032" y="2754480"/>
                <a:chExt cx="1021177" cy="728754"/>
              </a:xfrm>
            </p:grpSpPr>
            <p:grpSp>
              <p:nvGrpSpPr>
                <p:cNvPr id="123" name="Group 122">
                  <a:extLst>
                    <a:ext uri="{FF2B5EF4-FFF2-40B4-BE49-F238E27FC236}">
                      <a16:creationId xmlns:a16="http://schemas.microsoft.com/office/drawing/2014/main" id="{63058D01-1BC3-46DE-A34D-47136C54AE00}"/>
                    </a:ext>
                  </a:extLst>
                </p:cNvPr>
                <p:cNvGrpSpPr/>
                <p:nvPr/>
              </p:nvGrpSpPr>
              <p:grpSpPr>
                <a:xfrm>
                  <a:off x="3293032" y="2754480"/>
                  <a:ext cx="1021177" cy="728754"/>
                  <a:chOff x="6526423" y="2156792"/>
                  <a:chExt cx="1342343" cy="877801"/>
                </a:xfrm>
              </p:grpSpPr>
              <p:grpSp>
                <p:nvGrpSpPr>
                  <p:cNvPr id="125" name="Group 124">
                    <a:extLst>
                      <a:ext uri="{FF2B5EF4-FFF2-40B4-BE49-F238E27FC236}">
                        <a16:creationId xmlns:a16="http://schemas.microsoft.com/office/drawing/2014/main" id="{EC253CBB-EDDC-41A9-A173-470583FD0AFE}"/>
                      </a:ext>
                    </a:extLst>
                  </p:cNvPr>
                  <p:cNvGrpSpPr/>
                  <p:nvPr/>
                </p:nvGrpSpPr>
                <p:grpSpPr>
                  <a:xfrm>
                    <a:off x="6526423" y="2156792"/>
                    <a:ext cx="1342343" cy="877801"/>
                    <a:chOff x="5039360" y="5470564"/>
                    <a:chExt cx="1342342" cy="877798"/>
                  </a:xfrm>
                </p:grpSpPr>
                <p:sp>
                  <p:nvSpPr>
                    <p:cNvPr id="136" name="Rectangle 135">
                      <a:extLst>
                        <a:ext uri="{FF2B5EF4-FFF2-40B4-BE49-F238E27FC236}">
                          <a16:creationId xmlns:a16="http://schemas.microsoft.com/office/drawing/2014/main" id="{2C785AE1-46BD-484A-A393-06DC520B1BB9}"/>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37" name="Group 136">
                      <a:extLst>
                        <a:ext uri="{FF2B5EF4-FFF2-40B4-BE49-F238E27FC236}">
                          <a16:creationId xmlns:a16="http://schemas.microsoft.com/office/drawing/2014/main" id="{FC7960DB-F63E-49FC-BEEF-FFA3375B18E2}"/>
                        </a:ext>
                      </a:extLst>
                    </p:cNvPr>
                    <p:cNvGrpSpPr/>
                    <p:nvPr/>
                  </p:nvGrpSpPr>
                  <p:grpSpPr>
                    <a:xfrm>
                      <a:off x="6026716" y="5639140"/>
                      <a:ext cx="182880" cy="295043"/>
                      <a:chOff x="3735824" y="4986161"/>
                      <a:chExt cx="182880" cy="295043"/>
                    </a:xfrm>
                  </p:grpSpPr>
                  <p:sp>
                    <p:nvSpPr>
                      <p:cNvPr id="138" name="Oval 137">
                        <a:extLst>
                          <a:ext uri="{FF2B5EF4-FFF2-40B4-BE49-F238E27FC236}">
                            <a16:creationId xmlns:a16="http://schemas.microsoft.com/office/drawing/2014/main" id="{8C0B53F9-F621-45D1-BA69-B4C1380E7261}"/>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9" name="Straight Arrow Connector 138">
                        <a:extLst>
                          <a:ext uri="{FF2B5EF4-FFF2-40B4-BE49-F238E27FC236}">
                            <a16:creationId xmlns:a16="http://schemas.microsoft.com/office/drawing/2014/main" id="{2C210565-E7BD-403E-83A2-0C1E02067443}"/>
                          </a:ext>
                        </a:extLst>
                      </p:cNvPr>
                      <p:cNvCxnSpPr>
                        <a:stCxn id="13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4C049623-3A2C-4AFA-B0BF-64B961A473AE}"/>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41" name="Straight Arrow Connector 140">
                        <a:extLst>
                          <a:ext uri="{FF2B5EF4-FFF2-40B4-BE49-F238E27FC236}">
                            <a16:creationId xmlns:a16="http://schemas.microsoft.com/office/drawing/2014/main" id="{ED4BDE00-7229-444B-A130-8F22A97667CE}"/>
                          </a:ext>
                        </a:extLst>
                      </p:cNvPr>
                      <p:cNvCxnSpPr>
                        <a:cxnSpLocks/>
                        <a:stCxn id="14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6" name="Group 125">
                    <a:extLst>
                      <a:ext uri="{FF2B5EF4-FFF2-40B4-BE49-F238E27FC236}">
                        <a16:creationId xmlns:a16="http://schemas.microsoft.com/office/drawing/2014/main" id="{C818395F-4FB2-4FDD-AE97-7D903F98569F}"/>
                      </a:ext>
                    </a:extLst>
                  </p:cNvPr>
                  <p:cNvGrpSpPr/>
                  <p:nvPr/>
                </p:nvGrpSpPr>
                <p:grpSpPr>
                  <a:xfrm>
                    <a:off x="6625989" y="2323157"/>
                    <a:ext cx="842004" cy="94230"/>
                    <a:chOff x="5021561" y="863141"/>
                    <a:chExt cx="650233" cy="94229"/>
                  </a:xfrm>
                </p:grpSpPr>
                <p:cxnSp>
                  <p:nvCxnSpPr>
                    <p:cNvPr id="132" name="Straight Connector 131">
                      <a:extLst>
                        <a:ext uri="{FF2B5EF4-FFF2-40B4-BE49-F238E27FC236}">
                          <a16:creationId xmlns:a16="http://schemas.microsoft.com/office/drawing/2014/main" id="{14AD5B55-1C43-41A7-8872-15D1B08632EB}"/>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5976E80-FC90-4184-B156-C2127B14EED6}"/>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3B573E-CE79-4AAB-8DBE-1386C44B65CF}"/>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4247C8A-DB80-4E2D-ACF5-216E530DB852}"/>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A8504BA9-1F80-4696-BAFE-1EC5D5F1A48E}"/>
                      </a:ext>
                    </a:extLst>
                  </p:cNvPr>
                  <p:cNvGrpSpPr/>
                  <p:nvPr/>
                </p:nvGrpSpPr>
                <p:grpSpPr>
                  <a:xfrm>
                    <a:off x="6619769" y="2537017"/>
                    <a:ext cx="850769" cy="129365"/>
                    <a:chOff x="5014819" y="1133654"/>
                    <a:chExt cx="657001" cy="129365"/>
                  </a:xfrm>
                </p:grpSpPr>
                <p:cxnSp>
                  <p:nvCxnSpPr>
                    <p:cNvPr id="128" name="Straight Connector 127">
                      <a:extLst>
                        <a:ext uri="{FF2B5EF4-FFF2-40B4-BE49-F238E27FC236}">
                          <a16:creationId xmlns:a16="http://schemas.microsoft.com/office/drawing/2014/main" id="{1B2BB086-424D-484B-A57B-EC4A827206EF}"/>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EBC08CB-898F-48E1-88C0-61E27A486051}"/>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E888535-F7A5-4AA9-A5E1-CAF1DA06DB7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A7620B9-2429-4574-9910-2C97509EF32F}"/>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24" name="Oval 123">
                  <a:extLst>
                    <a:ext uri="{FF2B5EF4-FFF2-40B4-BE49-F238E27FC236}">
                      <a16:creationId xmlns:a16="http://schemas.microsoft.com/office/drawing/2014/main" id="{BC2A1E11-835D-4799-8A89-62DBF5B5E779}"/>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7" name="Oval 116">
                <a:extLst>
                  <a:ext uri="{FF2B5EF4-FFF2-40B4-BE49-F238E27FC236}">
                    <a16:creationId xmlns:a16="http://schemas.microsoft.com/office/drawing/2014/main" id="{459ECBC7-A257-4829-9074-9983E3CC7FE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18" name="Straight Arrow Connector 117">
                <a:extLst>
                  <a:ext uri="{FF2B5EF4-FFF2-40B4-BE49-F238E27FC236}">
                    <a16:creationId xmlns:a16="http://schemas.microsoft.com/office/drawing/2014/main" id="{A8DEA6F8-1351-47C6-B3A9-08539E0336C7}"/>
                  </a:ext>
                </a:extLst>
              </p:cNvPr>
              <p:cNvCxnSpPr>
                <a:cxnSpLocks/>
                <a:stCxn id="11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6F5CFED-E135-4BCF-8267-88982A4547E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AFD34EE-79B9-404A-B4DB-CD8F69100F7B}"/>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0DFA24E-01BC-4A44-92DF-DC31FDFF557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F34845D-DB6D-47DC-82A3-6B973AC134FF}"/>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94" name="Rectangle 193">
            <a:extLst>
              <a:ext uri="{FF2B5EF4-FFF2-40B4-BE49-F238E27FC236}">
                <a16:creationId xmlns:a16="http://schemas.microsoft.com/office/drawing/2014/main" id="{4D5591A3-AAF6-424D-B2EB-7A31F9AD3977}"/>
              </a:ext>
            </a:extLst>
          </p:cNvPr>
          <p:cNvSpPr/>
          <p:nvPr/>
        </p:nvSpPr>
        <p:spPr>
          <a:xfrm>
            <a:off x="7039007" y="2943452"/>
            <a:ext cx="1312053" cy="438582"/>
          </a:xfrm>
          <a:prstGeom prst="rect">
            <a:avLst/>
          </a:prstGeom>
        </p:spPr>
        <p:txBody>
          <a:bodyPr wrap="square">
            <a:spAutoFit/>
          </a:bodyPr>
          <a:lstStyle/>
          <a:p>
            <a:pPr algn="ctr"/>
            <a:r>
              <a:rPr lang="en-US" sz="1125" dirty="0">
                <a:latin typeface="Open Sans" panose="020B0604020202020204" charset="0"/>
                <a:ea typeface="Open Sans" panose="020B0604020202020204" charset="0"/>
                <a:cs typeface="Open Sans" panose="020B0604020202020204" charset="0"/>
              </a:rPr>
              <a:t>Array of </a:t>
            </a:r>
            <a:r>
              <a:rPr lang="en-US" sz="1125" dirty="0" err="1">
                <a:latin typeface="Open Sans" panose="020B0604020202020204" charset="0"/>
                <a:ea typeface="Open Sans" panose="020B0604020202020204" charset="0"/>
                <a:cs typeface="Open Sans" panose="020B0604020202020204" charset="0"/>
              </a:rPr>
              <a:t>iSAX</a:t>
            </a:r>
            <a:r>
              <a:rPr lang="en-US" sz="1125" dirty="0">
                <a:latin typeface="Open Sans" panose="020B0604020202020204" charset="0"/>
                <a:ea typeface="Open Sans" panose="020B0604020202020204" charset="0"/>
                <a:cs typeface="Open Sans" panose="020B0604020202020204" charset="0"/>
              </a:rPr>
              <a:t> Summarizations</a:t>
            </a:r>
          </a:p>
        </p:txBody>
      </p:sp>
      <p:cxnSp>
        <p:nvCxnSpPr>
          <p:cNvPr id="195" name="Connector: Elbow 194">
            <a:extLst>
              <a:ext uri="{FF2B5EF4-FFF2-40B4-BE49-F238E27FC236}">
                <a16:creationId xmlns:a16="http://schemas.microsoft.com/office/drawing/2014/main" id="{A3661335-73EC-42CE-B9E3-7C67BC978275}"/>
              </a:ext>
            </a:extLst>
          </p:cNvPr>
          <p:cNvCxnSpPr>
            <a:cxnSpLocks/>
            <a:stCxn id="53" idx="3"/>
            <a:endCxn id="188" idx="1"/>
          </p:cNvCxnSpPr>
          <p:nvPr/>
        </p:nvCxnSpPr>
        <p:spPr>
          <a:xfrm flipV="1">
            <a:off x="6668965" y="1804170"/>
            <a:ext cx="707123" cy="3687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E33EDF28-E029-4FAD-A172-7FB73954905A}"/>
              </a:ext>
            </a:extLst>
          </p:cNvPr>
          <p:cNvGrpSpPr/>
          <p:nvPr/>
        </p:nvGrpSpPr>
        <p:grpSpPr>
          <a:xfrm>
            <a:off x="3079686" y="2219680"/>
            <a:ext cx="775852" cy="981926"/>
            <a:chOff x="7929050" y="2188297"/>
            <a:chExt cx="875244" cy="1866009"/>
          </a:xfrm>
        </p:grpSpPr>
        <p:grpSp>
          <p:nvGrpSpPr>
            <p:cNvPr id="204" name="Group 203">
              <a:extLst>
                <a:ext uri="{FF2B5EF4-FFF2-40B4-BE49-F238E27FC236}">
                  <a16:creationId xmlns:a16="http://schemas.microsoft.com/office/drawing/2014/main" id="{BB7E923F-DABB-439D-820B-67B00A73919F}"/>
                </a:ext>
              </a:extLst>
            </p:cNvPr>
            <p:cNvGrpSpPr/>
            <p:nvPr/>
          </p:nvGrpSpPr>
          <p:grpSpPr>
            <a:xfrm>
              <a:off x="7929051" y="2188297"/>
              <a:ext cx="875243" cy="621581"/>
              <a:chOff x="3293032" y="2754480"/>
              <a:chExt cx="1021177" cy="728754"/>
            </a:xfrm>
          </p:grpSpPr>
          <p:sp>
            <p:nvSpPr>
              <p:cNvPr id="211" name="Rectangle 210">
                <a:extLst>
                  <a:ext uri="{FF2B5EF4-FFF2-40B4-BE49-F238E27FC236}">
                    <a16:creationId xmlns:a16="http://schemas.microsoft.com/office/drawing/2014/main" id="{A96B273D-2354-4D40-B3A1-61A50D69F736}"/>
                  </a:ext>
                </a:extLst>
              </p:cNvPr>
              <p:cNvSpPr/>
              <p:nvPr/>
            </p:nvSpPr>
            <p:spPr>
              <a:xfrm>
                <a:off x="3293032" y="2754480"/>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12" name="Oval 211">
                <a:extLst>
                  <a:ext uri="{FF2B5EF4-FFF2-40B4-BE49-F238E27FC236}">
                    <a16:creationId xmlns:a16="http://schemas.microsoft.com/office/drawing/2014/main" id="{F594264F-9367-4C90-85E0-DFE0FD1F559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5" name="Group 204">
              <a:extLst>
                <a:ext uri="{FF2B5EF4-FFF2-40B4-BE49-F238E27FC236}">
                  <a16:creationId xmlns:a16="http://schemas.microsoft.com/office/drawing/2014/main" id="{14E6283C-FFDB-43FD-9B1F-541EFA9A414B}"/>
                </a:ext>
              </a:extLst>
            </p:cNvPr>
            <p:cNvGrpSpPr/>
            <p:nvPr/>
          </p:nvGrpSpPr>
          <p:grpSpPr>
            <a:xfrm>
              <a:off x="7929051" y="2811141"/>
              <a:ext cx="875243" cy="621580"/>
              <a:chOff x="3293032" y="2754478"/>
              <a:chExt cx="1021177" cy="728753"/>
            </a:xfrm>
          </p:grpSpPr>
          <p:sp>
            <p:nvSpPr>
              <p:cNvPr id="209" name="Rectangle 208">
                <a:extLst>
                  <a:ext uri="{FF2B5EF4-FFF2-40B4-BE49-F238E27FC236}">
                    <a16:creationId xmlns:a16="http://schemas.microsoft.com/office/drawing/2014/main" id="{9C9A6D85-D038-449B-A0CE-0FDB3899FE79}"/>
                  </a:ext>
                </a:extLst>
              </p:cNvPr>
              <p:cNvSpPr/>
              <p:nvPr/>
            </p:nvSpPr>
            <p:spPr>
              <a:xfrm>
                <a:off x="3293032" y="2754478"/>
                <a:ext cx="1021177" cy="72875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10" name="Oval 209">
                <a:extLst>
                  <a:ext uri="{FF2B5EF4-FFF2-40B4-BE49-F238E27FC236}">
                    <a16:creationId xmlns:a16="http://schemas.microsoft.com/office/drawing/2014/main" id="{B1718572-E051-4357-9FE3-4842917AE36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6" name="Group 205">
              <a:extLst>
                <a:ext uri="{FF2B5EF4-FFF2-40B4-BE49-F238E27FC236}">
                  <a16:creationId xmlns:a16="http://schemas.microsoft.com/office/drawing/2014/main" id="{E5ABA6D1-6031-4B28-9703-F2A4E9E45645}"/>
                </a:ext>
              </a:extLst>
            </p:cNvPr>
            <p:cNvGrpSpPr/>
            <p:nvPr/>
          </p:nvGrpSpPr>
          <p:grpSpPr>
            <a:xfrm>
              <a:off x="7929050" y="3432725"/>
              <a:ext cx="875243" cy="621581"/>
              <a:chOff x="3293032" y="2754480"/>
              <a:chExt cx="1021177" cy="728754"/>
            </a:xfrm>
          </p:grpSpPr>
          <p:sp>
            <p:nvSpPr>
              <p:cNvPr id="207" name="Rectangle 206">
                <a:extLst>
                  <a:ext uri="{FF2B5EF4-FFF2-40B4-BE49-F238E27FC236}">
                    <a16:creationId xmlns:a16="http://schemas.microsoft.com/office/drawing/2014/main" id="{3AC288D5-21F1-44DA-8F6D-8DB3A555908F}"/>
                  </a:ext>
                </a:extLst>
              </p:cNvPr>
              <p:cNvSpPr/>
              <p:nvPr/>
            </p:nvSpPr>
            <p:spPr>
              <a:xfrm>
                <a:off x="3293032" y="2754480"/>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08" name="Oval 207">
                <a:extLst>
                  <a:ext uri="{FF2B5EF4-FFF2-40B4-BE49-F238E27FC236}">
                    <a16:creationId xmlns:a16="http://schemas.microsoft.com/office/drawing/2014/main" id="{315568FC-5C5C-4B9D-A1E5-B892E1AFDEFD}"/>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33" name="TextBox 232">
            <a:extLst>
              <a:ext uri="{FF2B5EF4-FFF2-40B4-BE49-F238E27FC236}">
                <a16:creationId xmlns:a16="http://schemas.microsoft.com/office/drawing/2014/main" id="{82770422-9D36-459E-A9EE-D32A324CF2BF}"/>
              </a:ext>
            </a:extLst>
          </p:cNvPr>
          <p:cNvSpPr txBox="1"/>
          <p:nvPr/>
        </p:nvSpPr>
        <p:spPr>
          <a:xfrm>
            <a:off x="1489898" y="1688439"/>
            <a:ext cx="2058897" cy="300082"/>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Raw Data Buffer</a:t>
            </a:r>
          </a:p>
        </p:txBody>
      </p:sp>
      <p:sp>
        <p:nvSpPr>
          <p:cNvPr id="234" name="Curved Down Arrow 20">
            <a:extLst>
              <a:ext uri="{FF2B5EF4-FFF2-40B4-BE49-F238E27FC236}">
                <a16:creationId xmlns:a16="http://schemas.microsoft.com/office/drawing/2014/main" id="{A0DFADB0-F0AE-4B2E-8A09-0BE059DF083A}"/>
              </a:ext>
            </a:extLst>
          </p:cNvPr>
          <p:cNvSpPr/>
          <p:nvPr/>
        </p:nvSpPr>
        <p:spPr>
          <a:xfrm>
            <a:off x="2813389" y="2023423"/>
            <a:ext cx="425096" cy="1840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38" name="Curved Down Arrow 231">
            <a:extLst>
              <a:ext uri="{FF2B5EF4-FFF2-40B4-BE49-F238E27FC236}">
                <a16:creationId xmlns:a16="http://schemas.microsoft.com/office/drawing/2014/main" id="{582A04BB-7155-42E4-B7CA-3C4B7FCF31C7}"/>
              </a:ext>
            </a:extLst>
          </p:cNvPr>
          <p:cNvSpPr/>
          <p:nvPr/>
        </p:nvSpPr>
        <p:spPr>
          <a:xfrm>
            <a:off x="3633557" y="1421066"/>
            <a:ext cx="1424876" cy="267181"/>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sp>
        <p:nvSpPr>
          <p:cNvPr id="239" name="Rectangle 238">
            <a:extLst>
              <a:ext uri="{FF2B5EF4-FFF2-40B4-BE49-F238E27FC236}">
                <a16:creationId xmlns:a16="http://schemas.microsoft.com/office/drawing/2014/main" id="{FB9A218E-589B-4655-A036-EC22AD918408}"/>
              </a:ext>
            </a:extLst>
          </p:cNvPr>
          <p:cNvSpPr/>
          <p:nvPr/>
        </p:nvSpPr>
        <p:spPr>
          <a:xfrm>
            <a:off x="7423835" y="1333483"/>
            <a:ext cx="516579"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SAX</a:t>
            </a:r>
          </a:p>
        </p:txBody>
      </p:sp>
      <p:sp>
        <p:nvSpPr>
          <p:cNvPr id="241" name="TextBox 240">
            <a:extLst>
              <a:ext uri="{FF2B5EF4-FFF2-40B4-BE49-F238E27FC236}">
                <a16:creationId xmlns:a16="http://schemas.microsoft.com/office/drawing/2014/main" id="{26EEB84D-EB99-4436-839A-442D312C0FD8}"/>
              </a:ext>
            </a:extLst>
          </p:cNvPr>
          <p:cNvSpPr txBox="1"/>
          <p:nvPr/>
        </p:nvSpPr>
        <p:spPr>
          <a:xfrm>
            <a:off x="1479082" y="3702349"/>
            <a:ext cx="1226734" cy="507831"/>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Coordinate</a:t>
            </a:r>
          </a:p>
          <a:p>
            <a:r>
              <a:rPr lang="en-US" sz="1350" dirty="0">
                <a:latin typeface="Open Sans" panose="020B0604020202020204" charset="0"/>
                <a:ea typeface="Open Sans" panose="020B0604020202020204" charset="0"/>
                <a:cs typeface="Open Sans" panose="020B0604020202020204" charset="0"/>
              </a:rPr>
              <a:t>Worker</a:t>
            </a:r>
          </a:p>
        </p:txBody>
      </p:sp>
      <p:sp>
        <p:nvSpPr>
          <p:cNvPr id="242" name="Rectangle 241">
            <a:extLst>
              <a:ext uri="{FF2B5EF4-FFF2-40B4-BE49-F238E27FC236}">
                <a16:creationId xmlns:a16="http://schemas.microsoft.com/office/drawing/2014/main" id="{491DF756-5E66-4B9E-BDAF-0300ECB559E9}"/>
              </a:ext>
            </a:extLst>
          </p:cNvPr>
          <p:cNvSpPr/>
          <p:nvPr/>
        </p:nvSpPr>
        <p:spPr>
          <a:xfrm>
            <a:off x="2479737" y="1985104"/>
            <a:ext cx="419432"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B</a:t>
            </a:r>
            <a:r>
              <a:rPr lang="en-US" sz="1200" baseline="-25000" dirty="0">
                <a:latin typeface="Open Sans" panose="020B0604020202020204" charset="0"/>
                <a:ea typeface="Open Sans" panose="020B0604020202020204" charset="0"/>
                <a:cs typeface="Open Sans" panose="020B0604020202020204" charset="0"/>
              </a:rPr>
              <a:t>1</a:t>
            </a:r>
            <a:endParaRPr lang="en-US" sz="1200" dirty="0">
              <a:latin typeface="Open Sans" panose="020B0604020202020204" charset="0"/>
              <a:ea typeface="Open Sans" panose="020B0604020202020204" charset="0"/>
              <a:cs typeface="Open Sans" panose="020B0604020202020204" charset="0"/>
            </a:endParaRPr>
          </a:p>
        </p:txBody>
      </p:sp>
      <p:sp>
        <p:nvSpPr>
          <p:cNvPr id="243" name="矩形 8">
            <a:extLst>
              <a:ext uri="{FF2B5EF4-FFF2-40B4-BE49-F238E27FC236}">
                <a16:creationId xmlns:a16="http://schemas.microsoft.com/office/drawing/2014/main" id="{EF6EC26F-1D20-45D2-B6AA-6623EA6A5EA3}"/>
              </a:ext>
            </a:extLst>
          </p:cNvPr>
          <p:cNvSpPr/>
          <p:nvPr/>
        </p:nvSpPr>
        <p:spPr>
          <a:xfrm>
            <a:off x="593164" y="1372172"/>
            <a:ext cx="2012089" cy="415498"/>
          </a:xfrm>
          <a:prstGeom prst="rect">
            <a:avLst/>
          </a:prstGeom>
        </p:spPr>
        <p:txBody>
          <a:bodyPr wrap="none">
            <a:spAutoFit/>
          </a:bodyPr>
          <a:lstStyle/>
          <a:p>
            <a:r>
              <a:rPr lang="en-US" altLang="zh-CN" sz="2100" b="1" dirty="0">
                <a:solidFill>
                  <a:schemeClr val="tx2"/>
                </a:solidFill>
                <a:latin typeface="+mj-lt"/>
              </a:rPr>
              <a:t>Index creation</a:t>
            </a:r>
            <a:endParaRPr lang="zh-CN" altLang="en-US" sz="2100" b="1" dirty="0">
              <a:solidFill>
                <a:schemeClr val="tx2"/>
              </a:solidFill>
              <a:latin typeface="+mj-lt"/>
            </a:endParaRPr>
          </a:p>
        </p:txBody>
      </p:sp>
      <p:grpSp>
        <p:nvGrpSpPr>
          <p:cNvPr id="244" name="Group 243">
            <a:extLst>
              <a:ext uri="{FF2B5EF4-FFF2-40B4-BE49-F238E27FC236}">
                <a16:creationId xmlns:a16="http://schemas.microsoft.com/office/drawing/2014/main" id="{B2117996-B65B-4CAE-9920-9EB33B5CD76A}"/>
              </a:ext>
            </a:extLst>
          </p:cNvPr>
          <p:cNvGrpSpPr/>
          <p:nvPr/>
        </p:nvGrpSpPr>
        <p:grpSpPr>
          <a:xfrm>
            <a:off x="2179309" y="2221464"/>
            <a:ext cx="776930" cy="981130"/>
            <a:chOff x="7929050" y="2189811"/>
            <a:chExt cx="875243" cy="1864495"/>
          </a:xfrm>
        </p:grpSpPr>
        <p:sp>
          <p:nvSpPr>
            <p:cNvPr id="245" name="Oval 244">
              <a:extLst>
                <a:ext uri="{FF2B5EF4-FFF2-40B4-BE49-F238E27FC236}">
                  <a16:creationId xmlns:a16="http://schemas.microsoft.com/office/drawing/2014/main" id="{54CEF8C9-9DE8-4472-B2AF-2E45F6F5F022}"/>
                </a:ext>
              </a:extLst>
            </p:cNvPr>
            <p:cNvSpPr/>
            <p:nvPr/>
          </p:nvSpPr>
          <p:spPr>
            <a:xfrm>
              <a:off x="7947623" y="2503981"/>
              <a:ext cx="39185" cy="45192"/>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E8C5DCC8-BEBC-40A5-8F22-FAFC92EBB84D}"/>
                </a:ext>
              </a:extLst>
            </p:cNvPr>
            <p:cNvSpPr/>
            <p:nvPr/>
          </p:nvSpPr>
          <p:spPr>
            <a:xfrm>
              <a:off x="7947623" y="3126827"/>
              <a:ext cx="39185" cy="45192"/>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7" name="Group 246">
              <a:extLst>
                <a:ext uri="{FF2B5EF4-FFF2-40B4-BE49-F238E27FC236}">
                  <a16:creationId xmlns:a16="http://schemas.microsoft.com/office/drawing/2014/main" id="{ED479829-33F2-4A0C-B9D6-4491B03E1F07}"/>
                </a:ext>
              </a:extLst>
            </p:cNvPr>
            <p:cNvGrpSpPr/>
            <p:nvPr/>
          </p:nvGrpSpPr>
          <p:grpSpPr>
            <a:xfrm>
              <a:off x="7929050" y="2189811"/>
              <a:ext cx="875243" cy="1864495"/>
              <a:chOff x="3293032" y="1297263"/>
              <a:chExt cx="1021177" cy="2185971"/>
            </a:xfrm>
          </p:grpSpPr>
          <p:sp>
            <p:nvSpPr>
              <p:cNvPr id="248" name="Rectangle 247">
                <a:extLst>
                  <a:ext uri="{FF2B5EF4-FFF2-40B4-BE49-F238E27FC236}">
                    <a16:creationId xmlns:a16="http://schemas.microsoft.com/office/drawing/2014/main" id="{163D5598-5FD2-47A9-9623-12719485B3B5}"/>
                  </a:ext>
                </a:extLst>
              </p:cNvPr>
              <p:cNvSpPr/>
              <p:nvPr/>
            </p:nvSpPr>
            <p:spPr>
              <a:xfrm>
                <a:off x="3293032" y="1297263"/>
                <a:ext cx="1021177" cy="218597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49" name="Oval 248">
                <a:extLst>
                  <a:ext uri="{FF2B5EF4-FFF2-40B4-BE49-F238E27FC236}">
                    <a16:creationId xmlns:a16="http://schemas.microsoft.com/office/drawing/2014/main" id="{D029648A-F23F-44F8-8CA9-91203D89D896}"/>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50" name="Freeform: Shape 249">
            <a:extLst>
              <a:ext uri="{FF2B5EF4-FFF2-40B4-BE49-F238E27FC236}">
                <a16:creationId xmlns:a16="http://schemas.microsoft.com/office/drawing/2014/main" id="{37D73BD1-285E-41E7-A8A0-E1243907FD7E}"/>
              </a:ext>
            </a:extLst>
          </p:cNvPr>
          <p:cNvSpPr/>
          <p:nvPr/>
        </p:nvSpPr>
        <p:spPr>
          <a:xfrm>
            <a:off x="2254343" y="2261596"/>
            <a:ext cx="616675" cy="90999"/>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26487 w 1214120"/>
              <a:gd name="connsiteY9" fmla="*/ 155915 h 310429"/>
              <a:gd name="connsiteX10" fmla="*/ 960120 w 1214120"/>
              <a:gd name="connsiteY10" fmla="*/ 122213 h 310429"/>
              <a:gd name="connsiteX11" fmla="*/ 1127760 w 1214120"/>
              <a:gd name="connsiteY11" fmla="*/ 162853 h 310429"/>
              <a:gd name="connsiteX12" fmla="*/ 1214120 w 1214120"/>
              <a:gd name="connsiteY12" fmla="*/ 127293 h 310429"/>
              <a:gd name="connsiteX0" fmla="*/ 0 w 1214120"/>
              <a:gd name="connsiteY0" fmla="*/ 178093 h 313635"/>
              <a:gd name="connsiteX1" fmla="*/ 177800 w 1214120"/>
              <a:gd name="connsiteY1" fmla="*/ 264453 h 313635"/>
              <a:gd name="connsiteX2" fmla="*/ 365760 w 1214120"/>
              <a:gd name="connsiteY2" fmla="*/ 274613 h 313635"/>
              <a:gd name="connsiteX3" fmla="*/ 401320 w 1214120"/>
              <a:gd name="connsiteY3" fmla="*/ 293 h 313635"/>
              <a:gd name="connsiteX4" fmla="*/ 452120 w 1214120"/>
              <a:gd name="connsiteY4" fmla="*/ 218733 h 313635"/>
              <a:gd name="connsiteX5" fmla="*/ 502920 w 1214120"/>
              <a:gd name="connsiteY5" fmla="*/ 76493 h 313635"/>
              <a:gd name="connsiteX6" fmla="*/ 543560 w 1214120"/>
              <a:gd name="connsiteY6" fmla="*/ 310173 h 313635"/>
              <a:gd name="connsiteX7" fmla="*/ 642266 w 1214120"/>
              <a:gd name="connsiteY7" fmla="*/ 210027 h 313635"/>
              <a:gd name="connsiteX8" fmla="*/ 762000 w 1214120"/>
              <a:gd name="connsiteY8" fmla="*/ 122213 h 313635"/>
              <a:gd name="connsiteX9" fmla="*/ 826487 w 1214120"/>
              <a:gd name="connsiteY9" fmla="*/ 155915 h 313635"/>
              <a:gd name="connsiteX10" fmla="*/ 960120 w 1214120"/>
              <a:gd name="connsiteY10" fmla="*/ 122213 h 313635"/>
              <a:gd name="connsiteX11" fmla="*/ 1127760 w 1214120"/>
              <a:gd name="connsiteY11" fmla="*/ 162853 h 313635"/>
              <a:gd name="connsiteX12" fmla="*/ 1214120 w 1214120"/>
              <a:gd name="connsiteY12" fmla="*/ 127293 h 313635"/>
              <a:gd name="connsiteX0" fmla="*/ 0 w 1214120"/>
              <a:gd name="connsiteY0" fmla="*/ 178113 h 310723"/>
              <a:gd name="connsiteX1" fmla="*/ 177800 w 1214120"/>
              <a:gd name="connsiteY1" fmla="*/ 264473 h 310723"/>
              <a:gd name="connsiteX2" fmla="*/ 365760 w 1214120"/>
              <a:gd name="connsiteY2" fmla="*/ 274633 h 310723"/>
              <a:gd name="connsiteX3" fmla="*/ 401320 w 1214120"/>
              <a:gd name="connsiteY3" fmla="*/ 313 h 310723"/>
              <a:gd name="connsiteX4" fmla="*/ 452120 w 1214120"/>
              <a:gd name="connsiteY4" fmla="*/ 218753 h 310723"/>
              <a:gd name="connsiteX5" fmla="*/ 502921 w 1214120"/>
              <a:gd name="connsiteY5" fmla="*/ 164327 h 310723"/>
              <a:gd name="connsiteX6" fmla="*/ 543560 w 1214120"/>
              <a:gd name="connsiteY6" fmla="*/ 310193 h 310723"/>
              <a:gd name="connsiteX7" fmla="*/ 642266 w 1214120"/>
              <a:gd name="connsiteY7" fmla="*/ 210047 h 310723"/>
              <a:gd name="connsiteX8" fmla="*/ 762000 w 1214120"/>
              <a:gd name="connsiteY8" fmla="*/ 122233 h 310723"/>
              <a:gd name="connsiteX9" fmla="*/ 826487 w 1214120"/>
              <a:gd name="connsiteY9" fmla="*/ 155935 h 310723"/>
              <a:gd name="connsiteX10" fmla="*/ 960120 w 1214120"/>
              <a:gd name="connsiteY10" fmla="*/ 122233 h 310723"/>
              <a:gd name="connsiteX11" fmla="*/ 1127760 w 1214120"/>
              <a:gd name="connsiteY11" fmla="*/ 162873 h 310723"/>
              <a:gd name="connsiteX12" fmla="*/ 1214120 w 1214120"/>
              <a:gd name="connsiteY12" fmla="*/ 127313 h 310723"/>
              <a:gd name="connsiteX0" fmla="*/ 0 w 1214120"/>
              <a:gd name="connsiteY0" fmla="*/ 178113 h 310723"/>
              <a:gd name="connsiteX1" fmla="*/ 177800 w 1214120"/>
              <a:gd name="connsiteY1" fmla="*/ 88844 h 310723"/>
              <a:gd name="connsiteX2" fmla="*/ 365760 w 1214120"/>
              <a:gd name="connsiteY2" fmla="*/ 274633 h 310723"/>
              <a:gd name="connsiteX3" fmla="*/ 401320 w 1214120"/>
              <a:gd name="connsiteY3" fmla="*/ 313 h 310723"/>
              <a:gd name="connsiteX4" fmla="*/ 452120 w 1214120"/>
              <a:gd name="connsiteY4" fmla="*/ 218753 h 310723"/>
              <a:gd name="connsiteX5" fmla="*/ 502921 w 1214120"/>
              <a:gd name="connsiteY5" fmla="*/ 164327 h 310723"/>
              <a:gd name="connsiteX6" fmla="*/ 543560 w 1214120"/>
              <a:gd name="connsiteY6" fmla="*/ 310193 h 310723"/>
              <a:gd name="connsiteX7" fmla="*/ 642266 w 1214120"/>
              <a:gd name="connsiteY7" fmla="*/ 210047 h 310723"/>
              <a:gd name="connsiteX8" fmla="*/ 762000 w 1214120"/>
              <a:gd name="connsiteY8" fmla="*/ 122233 h 310723"/>
              <a:gd name="connsiteX9" fmla="*/ 826487 w 1214120"/>
              <a:gd name="connsiteY9" fmla="*/ 155935 h 310723"/>
              <a:gd name="connsiteX10" fmla="*/ 960120 w 1214120"/>
              <a:gd name="connsiteY10" fmla="*/ 122233 h 310723"/>
              <a:gd name="connsiteX11" fmla="*/ 1127760 w 1214120"/>
              <a:gd name="connsiteY11" fmla="*/ 162873 h 310723"/>
              <a:gd name="connsiteX12" fmla="*/ 1214120 w 1214120"/>
              <a:gd name="connsiteY12" fmla="*/ 127313 h 3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723">
                <a:moveTo>
                  <a:pt x="0" y="178113"/>
                </a:moveTo>
                <a:cubicBezTo>
                  <a:pt x="58420" y="213249"/>
                  <a:pt x="116840" y="72757"/>
                  <a:pt x="177800" y="88844"/>
                </a:cubicBezTo>
                <a:cubicBezTo>
                  <a:pt x="238760" y="104931"/>
                  <a:pt x="328507" y="289388"/>
                  <a:pt x="365760" y="274633"/>
                </a:cubicBezTo>
                <a:cubicBezTo>
                  <a:pt x="403013" y="259878"/>
                  <a:pt x="386927" y="9626"/>
                  <a:pt x="401320" y="313"/>
                </a:cubicBezTo>
                <a:cubicBezTo>
                  <a:pt x="415713" y="-9000"/>
                  <a:pt x="435187" y="191417"/>
                  <a:pt x="452120" y="218753"/>
                </a:cubicBezTo>
                <a:cubicBezTo>
                  <a:pt x="469053" y="246089"/>
                  <a:pt x="487681" y="149087"/>
                  <a:pt x="502921" y="164327"/>
                </a:cubicBezTo>
                <a:cubicBezTo>
                  <a:pt x="518161" y="179567"/>
                  <a:pt x="520336" y="302573"/>
                  <a:pt x="543560" y="310193"/>
                </a:cubicBezTo>
                <a:cubicBezTo>
                  <a:pt x="566784" y="317813"/>
                  <a:pt x="605859" y="241374"/>
                  <a:pt x="642266" y="210047"/>
                </a:cubicBezTo>
                <a:cubicBezTo>
                  <a:pt x="678673" y="178720"/>
                  <a:pt x="731297" y="131252"/>
                  <a:pt x="762000" y="122233"/>
                </a:cubicBezTo>
                <a:cubicBezTo>
                  <a:pt x="792703" y="113214"/>
                  <a:pt x="793467" y="155935"/>
                  <a:pt x="826487" y="155935"/>
                </a:cubicBezTo>
                <a:cubicBezTo>
                  <a:pt x="859507" y="155935"/>
                  <a:pt x="909908" y="121077"/>
                  <a:pt x="960120" y="122233"/>
                </a:cubicBezTo>
                <a:cubicBezTo>
                  <a:pt x="1010332" y="123389"/>
                  <a:pt x="1085427" y="162026"/>
                  <a:pt x="1127760" y="162873"/>
                </a:cubicBezTo>
                <a:cubicBezTo>
                  <a:pt x="1170093" y="163720"/>
                  <a:pt x="1214120" y="127313"/>
                  <a:pt x="1214120" y="12731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251" name="Freeform: Shape 250">
            <a:extLst>
              <a:ext uri="{FF2B5EF4-FFF2-40B4-BE49-F238E27FC236}">
                <a16:creationId xmlns:a16="http://schemas.microsoft.com/office/drawing/2014/main" id="{1B9E2C3B-2389-4BA9-9FD7-204AC8F5DD2C}"/>
              </a:ext>
            </a:extLst>
          </p:cNvPr>
          <p:cNvSpPr/>
          <p:nvPr/>
        </p:nvSpPr>
        <p:spPr>
          <a:xfrm>
            <a:off x="2254342" y="2379760"/>
            <a:ext cx="616675" cy="99313"/>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83078 w 1270000"/>
              <a:gd name="connsiteY4" fmla="*/ 162423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619760 w 1270000"/>
              <a:gd name="connsiteY6" fmla="*/ 374321 h 428358"/>
              <a:gd name="connsiteX7" fmla="*/ 690880 w 1270000"/>
              <a:gd name="connsiteY7" fmla="*/ 24224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619760 w 1270000"/>
              <a:gd name="connsiteY6" fmla="*/ 374321 h 428358"/>
              <a:gd name="connsiteX7" fmla="*/ 619293 w 1270000"/>
              <a:gd name="connsiteY7" fmla="*/ 13141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06808 w 1270000"/>
              <a:gd name="connsiteY8" fmla="*/ 253944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06808 w 1270000"/>
              <a:gd name="connsiteY8" fmla="*/ 253944 h 428358"/>
              <a:gd name="connsiteX9" fmla="*/ 789245 w 1270000"/>
              <a:gd name="connsiteY9" fmla="*/ 218226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7986"/>
              <a:gd name="connsiteX1" fmla="*/ 157480 w 1270000"/>
              <a:gd name="connsiteY1" fmla="*/ 74601 h 427986"/>
              <a:gd name="connsiteX2" fmla="*/ 218440 w 1270000"/>
              <a:gd name="connsiteY2" fmla="*/ 130481 h 427986"/>
              <a:gd name="connsiteX3" fmla="*/ 264160 w 1270000"/>
              <a:gd name="connsiteY3" fmla="*/ 714 h 427986"/>
              <a:gd name="connsiteX4" fmla="*/ 383078 w 1270000"/>
              <a:gd name="connsiteY4" fmla="*/ 198994 h 427986"/>
              <a:gd name="connsiteX5" fmla="*/ 502920 w 1270000"/>
              <a:gd name="connsiteY5" fmla="*/ 379401 h 427986"/>
              <a:gd name="connsiteX6" fmla="*/ 555332 w 1270000"/>
              <a:gd name="connsiteY6" fmla="*/ 263491 h 427986"/>
              <a:gd name="connsiteX7" fmla="*/ 619293 w 1270000"/>
              <a:gd name="connsiteY7" fmla="*/ 131411 h 427986"/>
              <a:gd name="connsiteX8" fmla="*/ 706808 w 1270000"/>
              <a:gd name="connsiteY8" fmla="*/ 253944 h 427986"/>
              <a:gd name="connsiteX9" fmla="*/ 789245 w 1270000"/>
              <a:gd name="connsiteY9" fmla="*/ 218226 h 427986"/>
              <a:gd name="connsiteX10" fmla="*/ 848360 w 1270000"/>
              <a:gd name="connsiteY10" fmla="*/ 44121 h 427986"/>
              <a:gd name="connsiteX11" fmla="*/ 873760 w 1270000"/>
              <a:gd name="connsiteY11" fmla="*/ 425121 h 427986"/>
              <a:gd name="connsiteX12" fmla="*/ 919480 w 1270000"/>
              <a:gd name="connsiteY12" fmla="*/ 227001 h 427986"/>
              <a:gd name="connsiteX13" fmla="*/ 1084353 w 1270000"/>
              <a:gd name="connsiteY13" fmla="*/ 389243 h 427986"/>
              <a:gd name="connsiteX14" fmla="*/ 1183640 w 1270000"/>
              <a:gd name="connsiteY14" fmla="*/ 216841 h 427986"/>
              <a:gd name="connsiteX15" fmla="*/ 1270000 w 1270000"/>
              <a:gd name="connsiteY15" fmla="*/ 216841 h 4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427986">
                <a:moveTo>
                  <a:pt x="0" y="227001"/>
                </a:moveTo>
                <a:cubicBezTo>
                  <a:pt x="60536" y="158844"/>
                  <a:pt x="121073" y="90688"/>
                  <a:pt x="157480" y="74601"/>
                </a:cubicBezTo>
                <a:cubicBezTo>
                  <a:pt x="193887" y="58514"/>
                  <a:pt x="200660" y="142795"/>
                  <a:pt x="218440" y="130481"/>
                </a:cubicBezTo>
                <a:cubicBezTo>
                  <a:pt x="236220" y="118167"/>
                  <a:pt x="236720" y="-10705"/>
                  <a:pt x="264160" y="714"/>
                </a:cubicBezTo>
                <a:cubicBezTo>
                  <a:pt x="291600" y="12133"/>
                  <a:pt x="343285" y="135880"/>
                  <a:pt x="383078" y="198994"/>
                </a:cubicBezTo>
                <a:cubicBezTo>
                  <a:pt x="422871" y="262109"/>
                  <a:pt x="474211" y="368651"/>
                  <a:pt x="502920" y="379401"/>
                </a:cubicBezTo>
                <a:cubicBezTo>
                  <a:pt x="531629" y="390151"/>
                  <a:pt x="535937" y="304822"/>
                  <a:pt x="555332" y="263491"/>
                </a:cubicBezTo>
                <a:cubicBezTo>
                  <a:pt x="574727" y="222160"/>
                  <a:pt x="594047" y="133002"/>
                  <a:pt x="619293" y="131411"/>
                </a:cubicBezTo>
                <a:cubicBezTo>
                  <a:pt x="644539" y="129820"/>
                  <a:pt x="678483" y="239475"/>
                  <a:pt x="706808" y="253944"/>
                </a:cubicBezTo>
                <a:cubicBezTo>
                  <a:pt x="735133" y="268413"/>
                  <a:pt x="765653" y="253196"/>
                  <a:pt x="789245" y="218226"/>
                </a:cubicBezTo>
                <a:cubicBezTo>
                  <a:pt x="812837" y="183256"/>
                  <a:pt x="834274" y="9639"/>
                  <a:pt x="848360" y="44121"/>
                </a:cubicBezTo>
                <a:cubicBezTo>
                  <a:pt x="862446" y="78603"/>
                  <a:pt x="861907" y="394641"/>
                  <a:pt x="873760" y="425121"/>
                </a:cubicBezTo>
                <a:cubicBezTo>
                  <a:pt x="885613" y="455601"/>
                  <a:pt x="884381" y="232981"/>
                  <a:pt x="919480" y="227001"/>
                </a:cubicBezTo>
                <a:cubicBezTo>
                  <a:pt x="954579" y="221021"/>
                  <a:pt x="1040326" y="390936"/>
                  <a:pt x="1084353" y="389243"/>
                </a:cubicBezTo>
                <a:cubicBezTo>
                  <a:pt x="1128380" y="387550"/>
                  <a:pt x="1183640" y="216841"/>
                  <a:pt x="1183640" y="216841"/>
                </a:cubicBezTo>
                <a:lnTo>
                  <a:pt x="1270000" y="21684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2" name="Freeform: Shape 251">
            <a:extLst>
              <a:ext uri="{FF2B5EF4-FFF2-40B4-BE49-F238E27FC236}">
                <a16:creationId xmlns:a16="http://schemas.microsoft.com/office/drawing/2014/main" id="{CCEADA86-3443-424B-9A05-321F56BADC9F}"/>
              </a:ext>
            </a:extLst>
          </p:cNvPr>
          <p:cNvSpPr/>
          <p:nvPr/>
        </p:nvSpPr>
        <p:spPr>
          <a:xfrm>
            <a:off x="2244638" y="2603215"/>
            <a:ext cx="627102" cy="84899"/>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569650 w 1270000"/>
              <a:gd name="connsiteY6" fmla="*/ 275103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99934 h 401032"/>
              <a:gd name="connsiteX1" fmla="*/ 138907 w 1270000"/>
              <a:gd name="connsiteY1" fmla="*/ 139694 h 401032"/>
              <a:gd name="connsiteX2" fmla="*/ 190580 w 1270000"/>
              <a:gd name="connsiteY2" fmla="*/ 207095 h 401032"/>
              <a:gd name="connsiteX3" fmla="*/ 264160 w 1270000"/>
              <a:gd name="connsiteY3" fmla="*/ 47534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38907 w 1270000"/>
              <a:gd name="connsiteY1" fmla="*/ 139694 h 401032"/>
              <a:gd name="connsiteX2" fmla="*/ 190580 w 1270000"/>
              <a:gd name="connsiteY2" fmla="*/ 207095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38907 w 1270000"/>
              <a:gd name="connsiteY1" fmla="*/ 139694 h 401032"/>
              <a:gd name="connsiteX2" fmla="*/ 176263 w 1270000"/>
              <a:gd name="connsiteY2" fmla="*/ 305611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17430 w 1270000"/>
              <a:gd name="connsiteY1" fmla="*/ 324409 h 401032"/>
              <a:gd name="connsiteX2" fmla="*/ 176263 w 1270000"/>
              <a:gd name="connsiteY2" fmla="*/ 305611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91476"/>
              <a:gd name="connsiteY0" fmla="*/ 113734 h 401032"/>
              <a:gd name="connsiteX1" fmla="*/ 138906 w 1291476"/>
              <a:gd name="connsiteY1" fmla="*/ 324409 h 401032"/>
              <a:gd name="connsiteX2" fmla="*/ 197739 w 1291476"/>
              <a:gd name="connsiteY2" fmla="*/ 305611 h 401032"/>
              <a:gd name="connsiteX3" fmla="*/ 307112 w 1291476"/>
              <a:gd name="connsiteY3" fmla="*/ 158363 h 401032"/>
              <a:gd name="connsiteX4" fmla="*/ 462404 w 1291476"/>
              <a:gd name="connsiteY4" fmla="*/ 205294 h 401032"/>
              <a:gd name="connsiteX5" fmla="*/ 524396 w 1291476"/>
              <a:gd name="connsiteY5" fmla="*/ 352334 h 401032"/>
              <a:gd name="connsiteX6" fmla="*/ 548173 w 1291476"/>
              <a:gd name="connsiteY6" fmla="*/ 2454 h 401032"/>
              <a:gd name="connsiteX7" fmla="*/ 647349 w 1291476"/>
              <a:gd name="connsiteY7" fmla="*/ 192135 h 401032"/>
              <a:gd name="connsiteX8" fmla="*/ 704103 w 1291476"/>
              <a:gd name="connsiteY8" fmla="*/ 103333 h 401032"/>
              <a:gd name="connsiteX9" fmla="*/ 839356 w 1291476"/>
              <a:gd name="connsiteY9" fmla="*/ 154214 h 401032"/>
              <a:gd name="connsiteX10" fmla="*/ 869836 w 1291476"/>
              <a:gd name="connsiteY10" fmla="*/ 17054 h 401032"/>
              <a:gd name="connsiteX11" fmla="*/ 895236 w 1291476"/>
              <a:gd name="connsiteY11" fmla="*/ 398054 h 401032"/>
              <a:gd name="connsiteX12" fmla="*/ 940956 w 1291476"/>
              <a:gd name="connsiteY12" fmla="*/ 199934 h 401032"/>
              <a:gd name="connsiteX13" fmla="*/ 1072162 w 1291476"/>
              <a:gd name="connsiteY13" fmla="*/ 304974 h 401032"/>
              <a:gd name="connsiteX14" fmla="*/ 1205116 w 1291476"/>
              <a:gd name="connsiteY14" fmla="*/ 189774 h 401032"/>
              <a:gd name="connsiteX15" fmla="*/ 1291476 w 1291476"/>
              <a:gd name="connsiteY15" fmla="*/ 189774 h 401032"/>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839356 w 1291476"/>
              <a:gd name="connsiteY9" fmla="*/ 154214 h 357305"/>
              <a:gd name="connsiteX10" fmla="*/ 869836 w 1291476"/>
              <a:gd name="connsiteY10" fmla="*/ 17054 h 357305"/>
              <a:gd name="connsiteX11" fmla="*/ 895236 w 1291476"/>
              <a:gd name="connsiteY11" fmla="*/ 274912 h 357305"/>
              <a:gd name="connsiteX12" fmla="*/ 940956 w 1291476"/>
              <a:gd name="connsiteY12" fmla="*/ 1999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839356 w 1291476"/>
              <a:gd name="connsiteY9" fmla="*/ 154214 h 357305"/>
              <a:gd name="connsiteX10" fmla="*/ 869836 w 1291476"/>
              <a:gd name="connsiteY10" fmla="*/ 17054 h 357305"/>
              <a:gd name="connsiteX11" fmla="*/ 895236 w 1291476"/>
              <a:gd name="connsiteY11" fmla="*/ 274912 h 357305"/>
              <a:gd name="connsiteX12" fmla="*/ 948115 w 1291476"/>
              <a:gd name="connsiteY12" fmla="*/ 2861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782086 w 1291476"/>
              <a:gd name="connsiteY9" fmla="*/ 68013 h 357305"/>
              <a:gd name="connsiteX10" fmla="*/ 869836 w 1291476"/>
              <a:gd name="connsiteY10" fmla="*/ 17054 h 357305"/>
              <a:gd name="connsiteX11" fmla="*/ 895236 w 1291476"/>
              <a:gd name="connsiteY11" fmla="*/ 274912 h 357305"/>
              <a:gd name="connsiteX12" fmla="*/ 948115 w 1291476"/>
              <a:gd name="connsiteY12" fmla="*/ 2861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22299 h 365870"/>
              <a:gd name="connsiteX1" fmla="*/ 138906 w 1291476"/>
              <a:gd name="connsiteY1" fmla="*/ 332974 h 365870"/>
              <a:gd name="connsiteX2" fmla="*/ 197739 w 1291476"/>
              <a:gd name="connsiteY2" fmla="*/ 314176 h 365870"/>
              <a:gd name="connsiteX3" fmla="*/ 307112 w 1291476"/>
              <a:gd name="connsiteY3" fmla="*/ 166928 h 365870"/>
              <a:gd name="connsiteX4" fmla="*/ 462404 w 1291476"/>
              <a:gd name="connsiteY4" fmla="*/ 213859 h 365870"/>
              <a:gd name="connsiteX5" fmla="*/ 524396 w 1291476"/>
              <a:gd name="connsiteY5" fmla="*/ 360899 h 365870"/>
              <a:gd name="connsiteX6" fmla="*/ 548173 w 1291476"/>
              <a:gd name="connsiteY6" fmla="*/ 11019 h 365870"/>
              <a:gd name="connsiteX7" fmla="*/ 633032 w 1291476"/>
              <a:gd name="connsiteY7" fmla="*/ 89872 h 365870"/>
              <a:gd name="connsiteX8" fmla="*/ 704103 w 1291476"/>
              <a:gd name="connsiteY8" fmla="*/ 111898 h 365870"/>
              <a:gd name="connsiteX9" fmla="*/ 782086 w 1291476"/>
              <a:gd name="connsiteY9" fmla="*/ 76578 h 365870"/>
              <a:gd name="connsiteX10" fmla="*/ 869836 w 1291476"/>
              <a:gd name="connsiteY10" fmla="*/ 25619 h 365870"/>
              <a:gd name="connsiteX11" fmla="*/ 895236 w 1291476"/>
              <a:gd name="connsiteY11" fmla="*/ 283477 h 365870"/>
              <a:gd name="connsiteX12" fmla="*/ 948115 w 1291476"/>
              <a:gd name="connsiteY12" fmla="*/ 294699 h 365870"/>
              <a:gd name="connsiteX13" fmla="*/ 1072162 w 1291476"/>
              <a:gd name="connsiteY13" fmla="*/ 313539 h 365870"/>
              <a:gd name="connsiteX14" fmla="*/ 1205116 w 1291476"/>
              <a:gd name="connsiteY14" fmla="*/ 198339 h 365870"/>
              <a:gd name="connsiteX15" fmla="*/ 1291476 w 1291476"/>
              <a:gd name="connsiteY15" fmla="*/ 198339 h 365870"/>
              <a:gd name="connsiteX0" fmla="*/ 0 w 1291476"/>
              <a:gd name="connsiteY0" fmla="*/ 122299 h 365870"/>
              <a:gd name="connsiteX1" fmla="*/ 138906 w 1291476"/>
              <a:gd name="connsiteY1" fmla="*/ 332974 h 365870"/>
              <a:gd name="connsiteX2" fmla="*/ 197739 w 1291476"/>
              <a:gd name="connsiteY2" fmla="*/ 314176 h 365870"/>
              <a:gd name="connsiteX3" fmla="*/ 307112 w 1291476"/>
              <a:gd name="connsiteY3" fmla="*/ 166928 h 365870"/>
              <a:gd name="connsiteX4" fmla="*/ 462404 w 1291476"/>
              <a:gd name="connsiteY4" fmla="*/ 213859 h 365870"/>
              <a:gd name="connsiteX5" fmla="*/ 524396 w 1291476"/>
              <a:gd name="connsiteY5" fmla="*/ 360899 h 365870"/>
              <a:gd name="connsiteX6" fmla="*/ 548173 w 1291476"/>
              <a:gd name="connsiteY6" fmla="*/ 11019 h 365870"/>
              <a:gd name="connsiteX7" fmla="*/ 633032 w 1291476"/>
              <a:gd name="connsiteY7" fmla="*/ 89872 h 365870"/>
              <a:gd name="connsiteX8" fmla="*/ 704103 w 1291476"/>
              <a:gd name="connsiteY8" fmla="*/ 111898 h 365870"/>
              <a:gd name="connsiteX9" fmla="*/ 782086 w 1291476"/>
              <a:gd name="connsiteY9" fmla="*/ 76578 h 365870"/>
              <a:gd name="connsiteX10" fmla="*/ 869836 w 1291476"/>
              <a:gd name="connsiteY10" fmla="*/ 25619 h 365870"/>
              <a:gd name="connsiteX11" fmla="*/ 895236 w 1291476"/>
              <a:gd name="connsiteY11" fmla="*/ 283477 h 365870"/>
              <a:gd name="connsiteX12" fmla="*/ 948115 w 1291476"/>
              <a:gd name="connsiteY12" fmla="*/ 294699 h 365870"/>
              <a:gd name="connsiteX13" fmla="*/ 1036369 w 1291476"/>
              <a:gd name="connsiteY13" fmla="*/ 190396 h 365870"/>
              <a:gd name="connsiteX14" fmla="*/ 1205116 w 1291476"/>
              <a:gd name="connsiteY14" fmla="*/ 198339 h 365870"/>
              <a:gd name="connsiteX15" fmla="*/ 1291476 w 1291476"/>
              <a:gd name="connsiteY15" fmla="*/ 198339 h 36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476" h="365870">
                <a:moveTo>
                  <a:pt x="0" y="122299"/>
                </a:moveTo>
                <a:cubicBezTo>
                  <a:pt x="60536" y="54142"/>
                  <a:pt x="105950" y="300995"/>
                  <a:pt x="138906" y="332974"/>
                </a:cubicBezTo>
                <a:cubicBezTo>
                  <a:pt x="171863" y="364954"/>
                  <a:pt x="169705" y="341850"/>
                  <a:pt x="197739" y="314176"/>
                </a:cubicBezTo>
                <a:cubicBezTo>
                  <a:pt x="225773" y="286502"/>
                  <a:pt x="263001" y="183648"/>
                  <a:pt x="307112" y="166928"/>
                </a:cubicBezTo>
                <a:cubicBezTo>
                  <a:pt x="351223" y="150209"/>
                  <a:pt x="426190" y="181531"/>
                  <a:pt x="462404" y="213859"/>
                </a:cubicBezTo>
                <a:cubicBezTo>
                  <a:pt x="498618" y="246187"/>
                  <a:pt x="510101" y="394706"/>
                  <a:pt x="524396" y="360899"/>
                </a:cubicBezTo>
                <a:cubicBezTo>
                  <a:pt x="538691" y="327092"/>
                  <a:pt x="530067" y="56190"/>
                  <a:pt x="548173" y="11019"/>
                </a:cubicBezTo>
                <a:cubicBezTo>
                  <a:pt x="566279" y="-34152"/>
                  <a:pt x="607044" y="73059"/>
                  <a:pt x="633032" y="89872"/>
                </a:cubicBezTo>
                <a:cubicBezTo>
                  <a:pt x="659020" y="106685"/>
                  <a:pt x="679261" y="114114"/>
                  <a:pt x="704103" y="111898"/>
                </a:cubicBezTo>
                <a:cubicBezTo>
                  <a:pt x="728945" y="109682"/>
                  <a:pt x="754464" y="90958"/>
                  <a:pt x="782086" y="76578"/>
                </a:cubicBezTo>
                <a:cubicBezTo>
                  <a:pt x="809708" y="62198"/>
                  <a:pt x="850978" y="-8864"/>
                  <a:pt x="869836" y="25619"/>
                </a:cubicBezTo>
                <a:cubicBezTo>
                  <a:pt x="888694" y="60102"/>
                  <a:pt x="882190" y="238630"/>
                  <a:pt x="895236" y="283477"/>
                </a:cubicBezTo>
                <a:cubicBezTo>
                  <a:pt x="908283" y="328324"/>
                  <a:pt x="924593" y="310213"/>
                  <a:pt x="948115" y="294699"/>
                </a:cubicBezTo>
                <a:cubicBezTo>
                  <a:pt x="971637" y="279185"/>
                  <a:pt x="993536" y="206456"/>
                  <a:pt x="1036369" y="190396"/>
                </a:cubicBezTo>
                <a:cubicBezTo>
                  <a:pt x="1079203" y="174336"/>
                  <a:pt x="1205116" y="198339"/>
                  <a:pt x="1205116" y="198339"/>
                </a:cubicBezTo>
                <a:lnTo>
                  <a:pt x="1291476" y="19833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3" name="Freeform: Shape 252">
            <a:extLst>
              <a:ext uri="{FF2B5EF4-FFF2-40B4-BE49-F238E27FC236}">
                <a16:creationId xmlns:a16="http://schemas.microsoft.com/office/drawing/2014/main" id="{32E49A9B-21AE-4A27-9A0A-5F2F620ECAA3}"/>
              </a:ext>
            </a:extLst>
          </p:cNvPr>
          <p:cNvSpPr/>
          <p:nvPr/>
        </p:nvSpPr>
        <p:spPr>
          <a:xfrm>
            <a:off x="2255067" y="2741347"/>
            <a:ext cx="612442" cy="8917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255630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45364 w 1270000"/>
              <a:gd name="connsiteY10" fmla="*/ 197385 h 307192"/>
              <a:gd name="connsiteX11" fmla="*/ 891173 w 1270000"/>
              <a:gd name="connsiteY11" fmla="*/ 283088 h 307192"/>
              <a:gd name="connsiteX12" fmla="*/ 957787 w 1270000"/>
              <a:gd name="connsiteY12" fmla="*/ 255630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207655 h 356440"/>
              <a:gd name="connsiteX1" fmla="*/ 138907 w 1270000"/>
              <a:gd name="connsiteY1" fmla="*/ 147415 h 356440"/>
              <a:gd name="connsiteX2" fmla="*/ 162719 w 1270000"/>
              <a:gd name="connsiteY2" fmla="*/ 85216 h 356440"/>
              <a:gd name="connsiteX3" fmla="*/ 264160 w 1270000"/>
              <a:gd name="connsiteY3" fmla="*/ 55255 h 356440"/>
              <a:gd name="connsiteX4" fmla="*/ 437445 w 1270000"/>
              <a:gd name="connsiteY4" fmla="*/ 204375 h 356440"/>
              <a:gd name="connsiteX5" fmla="*/ 523816 w 1270000"/>
              <a:gd name="connsiteY5" fmla="*/ 273656 h 356440"/>
              <a:gd name="connsiteX6" fmla="*/ 619760 w 1270000"/>
              <a:gd name="connsiteY6" fmla="*/ 354975 h 356440"/>
              <a:gd name="connsiteX7" fmla="*/ 625873 w 1270000"/>
              <a:gd name="connsiteY7" fmla="*/ 199856 h 356440"/>
              <a:gd name="connsiteX8" fmla="*/ 646585 w 1270000"/>
              <a:gd name="connsiteY8" fmla="*/ 227 h 356440"/>
              <a:gd name="connsiteX9" fmla="*/ 817880 w 1270000"/>
              <a:gd name="connsiteY9" fmla="*/ 161935 h 356440"/>
              <a:gd name="connsiteX10" fmla="*/ 845364 w 1270000"/>
              <a:gd name="connsiteY10" fmla="*/ 246633 h 356440"/>
              <a:gd name="connsiteX11" fmla="*/ 891173 w 1270000"/>
              <a:gd name="connsiteY11" fmla="*/ 332336 h 356440"/>
              <a:gd name="connsiteX12" fmla="*/ 957787 w 1270000"/>
              <a:gd name="connsiteY12" fmla="*/ 304878 h 356440"/>
              <a:gd name="connsiteX13" fmla="*/ 1072311 w 1270000"/>
              <a:gd name="connsiteY13" fmla="*/ 281410 h 356440"/>
              <a:gd name="connsiteX14" fmla="*/ 1183640 w 1270000"/>
              <a:gd name="connsiteY14" fmla="*/ 197495 h 356440"/>
              <a:gd name="connsiteX15" fmla="*/ 1270000 w 1270000"/>
              <a:gd name="connsiteY15" fmla="*/ 197495 h 356440"/>
              <a:gd name="connsiteX0" fmla="*/ 0 w 1270000"/>
              <a:gd name="connsiteY0" fmla="*/ 207458 h 358221"/>
              <a:gd name="connsiteX1" fmla="*/ 138907 w 1270000"/>
              <a:gd name="connsiteY1" fmla="*/ 147218 h 358221"/>
              <a:gd name="connsiteX2" fmla="*/ 162719 w 1270000"/>
              <a:gd name="connsiteY2" fmla="*/ 85019 h 358221"/>
              <a:gd name="connsiteX3" fmla="*/ 264160 w 1270000"/>
              <a:gd name="connsiteY3" fmla="*/ 55058 h 358221"/>
              <a:gd name="connsiteX4" fmla="*/ 437445 w 1270000"/>
              <a:gd name="connsiteY4" fmla="*/ 204178 h 358221"/>
              <a:gd name="connsiteX5" fmla="*/ 523816 w 1270000"/>
              <a:gd name="connsiteY5" fmla="*/ 273459 h 358221"/>
              <a:gd name="connsiteX6" fmla="*/ 619760 w 1270000"/>
              <a:gd name="connsiteY6" fmla="*/ 354778 h 358221"/>
              <a:gd name="connsiteX7" fmla="*/ 597039 w 1270000"/>
              <a:gd name="connsiteY7" fmla="*/ 150403 h 358221"/>
              <a:gd name="connsiteX8" fmla="*/ 646585 w 1270000"/>
              <a:gd name="connsiteY8" fmla="*/ 30 h 358221"/>
              <a:gd name="connsiteX9" fmla="*/ 817880 w 1270000"/>
              <a:gd name="connsiteY9" fmla="*/ 161738 h 358221"/>
              <a:gd name="connsiteX10" fmla="*/ 845364 w 1270000"/>
              <a:gd name="connsiteY10" fmla="*/ 246436 h 358221"/>
              <a:gd name="connsiteX11" fmla="*/ 891173 w 1270000"/>
              <a:gd name="connsiteY11" fmla="*/ 332139 h 358221"/>
              <a:gd name="connsiteX12" fmla="*/ 957787 w 1270000"/>
              <a:gd name="connsiteY12" fmla="*/ 304681 h 358221"/>
              <a:gd name="connsiteX13" fmla="*/ 1072311 w 1270000"/>
              <a:gd name="connsiteY13" fmla="*/ 281213 h 358221"/>
              <a:gd name="connsiteX14" fmla="*/ 1183640 w 1270000"/>
              <a:gd name="connsiteY14" fmla="*/ 197298 h 358221"/>
              <a:gd name="connsiteX15" fmla="*/ 1270000 w 1270000"/>
              <a:gd name="connsiteY15" fmla="*/ 197298 h 358221"/>
              <a:gd name="connsiteX0" fmla="*/ 0 w 1270000"/>
              <a:gd name="connsiteY0" fmla="*/ 207452 h 334113"/>
              <a:gd name="connsiteX1" fmla="*/ 138907 w 1270000"/>
              <a:gd name="connsiteY1" fmla="*/ 147212 h 334113"/>
              <a:gd name="connsiteX2" fmla="*/ 162719 w 1270000"/>
              <a:gd name="connsiteY2" fmla="*/ 85013 h 334113"/>
              <a:gd name="connsiteX3" fmla="*/ 264160 w 1270000"/>
              <a:gd name="connsiteY3" fmla="*/ 55052 h 334113"/>
              <a:gd name="connsiteX4" fmla="*/ 437445 w 1270000"/>
              <a:gd name="connsiteY4" fmla="*/ 204172 h 334113"/>
              <a:gd name="connsiteX5" fmla="*/ 523816 w 1270000"/>
              <a:gd name="connsiteY5" fmla="*/ 273453 h 334113"/>
              <a:gd name="connsiteX6" fmla="*/ 547677 w 1270000"/>
              <a:gd name="connsiteY6" fmla="*/ 207001 h 334113"/>
              <a:gd name="connsiteX7" fmla="*/ 597039 w 1270000"/>
              <a:gd name="connsiteY7" fmla="*/ 150397 h 334113"/>
              <a:gd name="connsiteX8" fmla="*/ 646585 w 1270000"/>
              <a:gd name="connsiteY8" fmla="*/ 24 h 334113"/>
              <a:gd name="connsiteX9" fmla="*/ 817880 w 1270000"/>
              <a:gd name="connsiteY9" fmla="*/ 161732 h 334113"/>
              <a:gd name="connsiteX10" fmla="*/ 845364 w 1270000"/>
              <a:gd name="connsiteY10" fmla="*/ 246430 h 334113"/>
              <a:gd name="connsiteX11" fmla="*/ 891173 w 1270000"/>
              <a:gd name="connsiteY11" fmla="*/ 332133 h 334113"/>
              <a:gd name="connsiteX12" fmla="*/ 957787 w 1270000"/>
              <a:gd name="connsiteY12" fmla="*/ 304675 h 334113"/>
              <a:gd name="connsiteX13" fmla="*/ 1072311 w 1270000"/>
              <a:gd name="connsiteY13" fmla="*/ 281207 h 334113"/>
              <a:gd name="connsiteX14" fmla="*/ 1183640 w 1270000"/>
              <a:gd name="connsiteY14" fmla="*/ 197292 h 334113"/>
              <a:gd name="connsiteX15" fmla="*/ 1270000 w 1270000"/>
              <a:gd name="connsiteY15" fmla="*/ 197292 h 334113"/>
              <a:gd name="connsiteX0" fmla="*/ 0 w 1270000"/>
              <a:gd name="connsiteY0" fmla="*/ 207452 h 384282"/>
              <a:gd name="connsiteX1" fmla="*/ 138907 w 1270000"/>
              <a:gd name="connsiteY1" fmla="*/ 147212 h 384282"/>
              <a:gd name="connsiteX2" fmla="*/ 162719 w 1270000"/>
              <a:gd name="connsiteY2" fmla="*/ 85013 h 384282"/>
              <a:gd name="connsiteX3" fmla="*/ 264160 w 1270000"/>
              <a:gd name="connsiteY3" fmla="*/ 55052 h 384282"/>
              <a:gd name="connsiteX4" fmla="*/ 437445 w 1270000"/>
              <a:gd name="connsiteY4" fmla="*/ 204172 h 384282"/>
              <a:gd name="connsiteX5" fmla="*/ 487775 w 1270000"/>
              <a:gd name="connsiteY5" fmla="*/ 384282 h 384282"/>
              <a:gd name="connsiteX6" fmla="*/ 547677 w 1270000"/>
              <a:gd name="connsiteY6" fmla="*/ 207001 h 384282"/>
              <a:gd name="connsiteX7" fmla="*/ 597039 w 1270000"/>
              <a:gd name="connsiteY7" fmla="*/ 150397 h 384282"/>
              <a:gd name="connsiteX8" fmla="*/ 646585 w 1270000"/>
              <a:gd name="connsiteY8" fmla="*/ 24 h 384282"/>
              <a:gd name="connsiteX9" fmla="*/ 817880 w 1270000"/>
              <a:gd name="connsiteY9" fmla="*/ 161732 h 384282"/>
              <a:gd name="connsiteX10" fmla="*/ 845364 w 1270000"/>
              <a:gd name="connsiteY10" fmla="*/ 246430 h 384282"/>
              <a:gd name="connsiteX11" fmla="*/ 891173 w 1270000"/>
              <a:gd name="connsiteY11" fmla="*/ 332133 h 384282"/>
              <a:gd name="connsiteX12" fmla="*/ 957787 w 1270000"/>
              <a:gd name="connsiteY12" fmla="*/ 304675 h 384282"/>
              <a:gd name="connsiteX13" fmla="*/ 1072311 w 1270000"/>
              <a:gd name="connsiteY13" fmla="*/ 281207 h 384282"/>
              <a:gd name="connsiteX14" fmla="*/ 1183640 w 1270000"/>
              <a:gd name="connsiteY14" fmla="*/ 197292 h 384282"/>
              <a:gd name="connsiteX15" fmla="*/ 1270000 w 1270000"/>
              <a:gd name="connsiteY15" fmla="*/ 197292 h 384282"/>
              <a:gd name="connsiteX0" fmla="*/ 0 w 1270000"/>
              <a:gd name="connsiteY0" fmla="*/ 207452 h 384282"/>
              <a:gd name="connsiteX1" fmla="*/ 138907 w 1270000"/>
              <a:gd name="connsiteY1" fmla="*/ 147212 h 384282"/>
              <a:gd name="connsiteX2" fmla="*/ 184344 w 1270000"/>
              <a:gd name="connsiteY2" fmla="*/ 121957 h 384282"/>
              <a:gd name="connsiteX3" fmla="*/ 264160 w 1270000"/>
              <a:gd name="connsiteY3" fmla="*/ 55052 h 384282"/>
              <a:gd name="connsiteX4" fmla="*/ 437445 w 1270000"/>
              <a:gd name="connsiteY4" fmla="*/ 204172 h 384282"/>
              <a:gd name="connsiteX5" fmla="*/ 487775 w 1270000"/>
              <a:gd name="connsiteY5" fmla="*/ 384282 h 384282"/>
              <a:gd name="connsiteX6" fmla="*/ 547677 w 1270000"/>
              <a:gd name="connsiteY6" fmla="*/ 207001 h 384282"/>
              <a:gd name="connsiteX7" fmla="*/ 597039 w 1270000"/>
              <a:gd name="connsiteY7" fmla="*/ 150397 h 384282"/>
              <a:gd name="connsiteX8" fmla="*/ 646585 w 1270000"/>
              <a:gd name="connsiteY8" fmla="*/ 24 h 384282"/>
              <a:gd name="connsiteX9" fmla="*/ 817880 w 1270000"/>
              <a:gd name="connsiteY9" fmla="*/ 161732 h 384282"/>
              <a:gd name="connsiteX10" fmla="*/ 845364 w 1270000"/>
              <a:gd name="connsiteY10" fmla="*/ 246430 h 384282"/>
              <a:gd name="connsiteX11" fmla="*/ 891173 w 1270000"/>
              <a:gd name="connsiteY11" fmla="*/ 332133 h 384282"/>
              <a:gd name="connsiteX12" fmla="*/ 957787 w 1270000"/>
              <a:gd name="connsiteY12" fmla="*/ 304675 h 384282"/>
              <a:gd name="connsiteX13" fmla="*/ 1072311 w 1270000"/>
              <a:gd name="connsiteY13" fmla="*/ 281207 h 384282"/>
              <a:gd name="connsiteX14" fmla="*/ 1183640 w 1270000"/>
              <a:gd name="connsiteY14" fmla="*/ 197292 h 384282"/>
              <a:gd name="connsiteX15" fmla="*/ 1270000 w 1270000"/>
              <a:gd name="connsiteY15" fmla="*/ 197292 h 38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84282">
                <a:moveTo>
                  <a:pt x="0" y="207452"/>
                </a:moveTo>
                <a:cubicBezTo>
                  <a:pt x="60536" y="139295"/>
                  <a:pt x="108183" y="161461"/>
                  <a:pt x="138907" y="147212"/>
                </a:cubicBezTo>
                <a:cubicBezTo>
                  <a:pt x="169631" y="132963"/>
                  <a:pt x="163469" y="137317"/>
                  <a:pt x="184344" y="121957"/>
                </a:cubicBezTo>
                <a:cubicBezTo>
                  <a:pt x="205219" y="106597"/>
                  <a:pt x="221977" y="41350"/>
                  <a:pt x="264160" y="55052"/>
                </a:cubicBezTo>
                <a:cubicBezTo>
                  <a:pt x="306344" y="68755"/>
                  <a:pt x="400176" y="149300"/>
                  <a:pt x="437445" y="204172"/>
                </a:cubicBezTo>
                <a:cubicBezTo>
                  <a:pt x="474714" y="259044"/>
                  <a:pt x="469403" y="383811"/>
                  <a:pt x="487775" y="384282"/>
                </a:cubicBezTo>
                <a:cubicBezTo>
                  <a:pt x="506147" y="384754"/>
                  <a:pt x="529466" y="245982"/>
                  <a:pt x="547677" y="207001"/>
                </a:cubicBezTo>
                <a:cubicBezTo>
                  <a:pt x="565888" y="168020"/>
                  <a:pt x="580554" y="184893"/>
                  <a:pt x="597039" y="150397"/>
                </a:cubicBezTo>
                <a:cubicBezTo>
                  <a:pt x="613524" y="115901"/>
                  <a:pt x="609778" y="-1865"/>
                  <a:pt x="646585" y="24"/>
                </a:cubicBezTo>
                <a:cubicBezTo>
                  <a:pt x="683392" y="1913"/>
                  <a:pt x="784750" y="120664"/>
                  <a:pt x="817880" y="161732"/>
                </a:cubicBezTo>
                <a:cubicBezTo>
                  <a:pt x="851010" y="202800"/>
                  <a:pt x="833148" y="218030"/>
                  <a:pt x="845364" y="246430"/>
                </a:cubicBezTo>
                <a:cubicBezTo>
                  <a:pt x="857580" y="274830"/>
                  <a:pt x="872436" y="322426"/>
                  <a:pt x="891173" y="332133"/>
                </a:cubicBezTo>
                <a:cubicBezTo>
                  <a:pt x="909910" y="341841"/>
                  <a:pt x="927597" y="313163"/>
                  <a:pt x="957787" y="304675"/>
                </a:cubicBezTo>
                <a:cubicBezTo>
                  <a:pt x="987977" y="296187"/>
                  <a:pt x="1034669" y="299104"/>
                  <a:pt x="1072311" y="281207"/>
                </a:cubicBezTo>
                <a:cubicBezTo>
                  <a:pt x="1109953" y="263310"/>
                  <a:pt x="1183640" y="197292"/>
                  <a:pt x="1183640" y="197292"/>
                </a:cubicBezTo>
                <a:lnTo>
                  <a:pt x="1270000" y="19729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4" name="Freeform: Shape 253">
            <a:extLst>
              <a:ext uri="{FF2B5EF4-FFF2-40B4-BE49-F238E27FC236}">
                <a16:creationId xmlns:a16="http://schemas.microsoft.com/office/drawing/2014/main" id="{367F4D80-F586-4CF9-843F-209FD1F45919}"/>
              </a:ext>
            </a:extLst>
          </p:cNvPr>
          <p:cNvSpPr/>
          <p:nvPr/>
        </p:nvSpPr>
        <p:spPr>
          <a:xfrm>
            <a:off x="2248303" y="2930856"/>
            <a:ext cx="619205" cy="62286"/>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799177 w 1270000"/>
              <a:gd name="connsiteY9" fmla="*/ 4356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28920 h 277705"/>
              <a:gd name="connsiteX1" fmla="*/ 138907 w 1270000"/>
              <a:gd name="connsiteY1" fmla="*/ 68680 h 277705"/>
              <a:gd name="connsiteX2" fmla="*/ 162719 w 1270000"/>
              <a:gd name="connsiteY2" fmla="*/ 6481 h 277705"/>
              <a:gd name="connsiteX3" fmla="*/ 278187 w 1270000"/>
              <a:gd name="connsiteY3" fmla="*/ 235720 h 277705"/>
              <a:gd name="connsiteX4" fmla="*/ 437445 w 1270000"/>
              <a:gd name="connsiteY4" fmla="*/ 125640 h 277705"/>
              <a:gd name="connsiteX5" fmla="*/ 523816 w 1270000"/>
              <a:gd name="connsiteY5" fmla="*/ 194921 h 277705"/>
              <a:gd name="connsiteX6" fmla="*/ 619760 w 1270000"/>
              <a:gd name="connsiteY6" fmla="*/ 276240 h 277705"/>
              <a:gd name="connsiteX7" fmla="*/ 625873 w 1270000"/>
              <a:gd name="connsiteY7" fmla="*/ 121121 h 277705"/>
              <a:gd name="connsiteX8" fmla="*/ 682627 w 1270000"/>
              <a:gd name="connsiteY8" fmla="*/ 32319 h 277705"/>
              <a:gd name="connsiteX9" fmla="*/ 799177 w 1270000"/>
              <a:gd name="connsiteY9" fmla="*/ 14080 h 277705"/>
              <a:gd name="connsiteX10" fmla="*/ 830948 w 1270000"/>
              <a:gd name="connsiteY10" fmla="*/ 32439 h 277705"/>
              <a:gd name="connsiteX11" fmla="*/ 900525 w 1270000"/>
              <a:gd name="connsiteY11" fmla="*/ 207521 h 277705"/>
              <a:gd name="connsiteX12" fmla="*/ 995190 w 1270000"/>
              <a:gd name="connsiteY12" fmla="*/ 235480 h 277705"/>
              <a:gd name="connsiteX13" fmla="*/ 1064713 w 1270000"/>
              <a:gd name="connsiteY13" fmla="*/ 92841 h 277705"/>
              <a:gd name="connsiteX14" fmla="*/ 1183640 w 1270000"/>
              <a:gd name="connsiteY14" fmla="*/ 118760 h 277705"/>
              <a:gd name="connsiteX15" fmla="*/ 1270000 w 1270000"/>
              <a:gd name="connsiteY15" fmla="*/ 118760 h 277705"/>
              <a:gd name="connsiteX0" fmla="*/ 0 w 1270000"/>
              <a:gd name="connsiteY0" fmla="*/ 148352 h 297137"/>
              <a:gd name="connsiteX1" fmla="*/ 101504 w 1270000"/>
              <a:gd name="connsiteY1" fmla="*/ 18992 h 297137"/>
              <a:gd name="connsiteX2" fmla="*/ 162719 w 1270000"/>
              <a:gd name="connsiteY2" fmla="*/ 25913 h 297137"/>
              <a:gd name="connsiteX3" fmla="*/ 278187 w 1270000"/>
              <a:gd name="connsiteY3" fmla="*/ 255152 h 297137"/>
              <a:gd name="connsiteX4" fmla="*/ 437445 w 1270000"/>
              <a:gd name="connsiteY4" fmla="*/ 145072 h 297137"/>
              <a:gd name="connsiteX5" fmla="*/ 523816 w 1270000"/>
              <a:gd name="connsiteY5" fmla="*/ 214353 h 297137"/>
              <a:gd name="connsiteX6" fmla="*/ 619760 w 1270000"/>
              <a:gd name="connsiteY6" fmla="*/ 295672 h 297137"/>
              <a:gd name="connsiteX7" fmla="*/ 625873 w 1270000"/>
              <a:gd name="connsiteY7" fmla="*/ 140553 h 297137"/>
              <a:gd name="connsiteX8" fmla="*/ 682627 w 1270000"/>
              <a:gd name="connsiteY8" fmla="*/ 51751 h 297137"/>
              <a:gd name="connsiteX9" fmla="*/ 799177 w 1270000"/>
              <a:gd name="connsiteY9" fmla="*/ 33512 h 297137"/>
              <a:gd name="connsiteX10" fmla="*/ 830948 w 1270000"/>
              <a:gd name="connsiteY10" fmla="*/ 51871 h 297137"/>
              <a:gd name="connsiteX11" fmla="*/ 900525 w 1270000"/>
              <a:gd name="connsiteY11" fmla="*/ 226953 h 297137"/>
              <a:gd name="connsiteX12" fmla="*/ 995190 w 1270000"/>
              <a:gd name="connsiteY12" fmla="*/ 254912 h 297137"/>
              <a:gd name="connsiteX13" fmla="*/ 1064713 w 1270000"/>
              <a:gd name="connsiteY13" fmla="*/ 112273 h 297137"/>
              <a:gd name="connsiteX14" fmla="*/ 1183640 w 1270000"/>
              <a:gd name="connsiteY14" fmla="*/ 138192 h 297137"/>
              <a:gd name="connsiteX15" fmla="*/ 1270000 w 1270000"/>
              <a:gd name="connsiteY15" fmla="*/ 138192 h 29713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44974 w 1284026"/>
              <a:gd name="connsiteY10" fmla="*/ 56581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2161"/>
              <a:gd name="connsiteX1" fmla="*/ 115530 w 1284026"/>
              <a:gd name="connsiteY1" fmla="*/ 23702 h 302161"/>
              <a:gd name="connsiteX2" fmla="*/ 176745 w 1284026"/>
              <a:gd name="connsiteY2" fmla="*/ 30623 h 302161"/>
              <a:gd name="connsiteX3" fmla="*/ 292213 w 1284026"/>
              <a:gd name="connsiteY3" fmla="*/ 259862 h 302161"/>
              <a:gd name="connsiteX4" fmla="*/ 422637 w 1284026"/>
              <a:gd name="connsiteY4" fmla="*/ 63582 h 302161"/>
              <a:gd name="connsiteX5" fmla="*/ 537842 w 1284026"/>
              <a:gd name="connsiteY5" fmla="*/ 219063 h 302161"/>
              <a:gd name="connsiteX6" fmla="*/ 633786 w 1284026"/>
              <a:gd name="connsiteY6" fmla="*/ 300382 h 302161"/>
              <a:gd name="connsiteX7" fmla="*/ 639899 w 1284026"/>
              <a:gd name="connsiteY7" fmla="*/ 145263 h 302161"/>
              <a:gd name="connsiteX8" fmla="*/ 696653 w 1284026"/>
              <a:gd name="connsiteY8" fmla="*/ 56461 h 302161"/>
              <a:gd name="connsiteX9" fmla="*/ 813203 w 1284026"/>
              <a:gd name="connsiteY9" fmla="*/ 38222 h 302161"/>
              <a:gd name="connsiteX10" fmla="*/ 844974 w 1284026"/>
              <a:gd name="connsiteY10" fmla="*/ 56581 h 302161"/>
              <a:gd name="connsiteX11" fmla="*/ 914551 w 1284026"/>
              <a:gd name="connsiteY11" fmla="*/ 231663 h 302161"/>
              <a:gd name="connsiteX12" fmla="*/ 1009216 w 1284026"/>
              <a:gd name="connsiteY12" fmla="*/ 259622 h 302161"/>
              <a:gd name="connsiteX13" fmla="*/ 1078739 w 1284026"/>
              <a:gd name="connsiteY13" fmla="*/ 116983 h 302161"/>
              <a:gd name="connsiteX14" fmla="*/ 1197666 w 1284026"/>
              <a:gd name="connsiteY14" fmla="*/ 142902 h 302161"/>
              <a:gd name="connsiteX15" fmla="*/ 1284026 w 1284026"/>
              <a:gd name="connsiteY15" fmla="*/ 142902 h 302161"/>
              <a:gd name="connsiteX0" fmla="*/ 0 w 1284026"/>
              <a:gd name="connsiteY0" fmla="*/ 227942 h 268421"/>
              <a:gd name="connsiteX1" fmla="*/ 115530 w 1284026"/>
              <a:gd name="connsiteY1" fmla="*/ 23702 h 268421"/>
              <a:gd name="connsiteX2" fmla="*/ 176745 w 1284026"/>
              <a:gd name="connsiteY2" fmla="*/ 30623 h 268421"/>
              <a:gd name="connsiteX3" fmla="*/ 292213 w 1284026"/>
              <a:gd name="connsiteY3" fmla="*/ 259862 h 268421"/>
              <a:gd name="connsiteX4" fmla="*/ 422637 w 1284026"/>
              <a:gd name="connsiteY4" fmla="*/ 63582 h 268421"/>
              <a:gd name="connsiteX5" fmla="*/ 537842 w 1284026"/>
              <a:gd name="connsiteY5" fmla="*/ 219063 h 268421"/>
              <a:gd name="connsiteX6" fmla="*/ 568912 w 1284026"/>
              <a:gd name="connsiteY6" fmla="*/ 66410 h 268421"/>
              <a:gd name="connsiteX7" fmla="*/ 639899 w 1284026"/>
              <a:gd name="connsiteY7" fmla="*/ 145263 h 268421"/>
              <a:gd name="connsiteX8" fmla="*/ 696653 w 1284026"/>
              <a:gd name="connsiteY8" fmla="*/ 56461 h 268421"/>
              <a:gd name="connsiteX9" fmla="*/ 813203 w 1284026"/>
              <a:gd name="connsiteY9" fmla="*/ 38222 h 268421"/>
              <a:gd name="connsiteX10" fmla="*/ 844974 w 1284026"/>
              <a:gd name="connsiteY10" fmla="*/ 56581 h 268421"/>
              <a:gd name="connsiteX11" fmla="*/ 914551 w 1284026"/>
              <a:gd name="connsiteY11" fmla="*/ 231663 h 268421"/>
              <a:gd name="connsiteX12" fmla="*/ 1009216 w 1284026"/>
              <a:gd name="connsiteY12" fmla="*/ 259622 h 268421"/>
              <a:gd name="connsiteX13" fmla="*/ 1078739 w 1284026"/>
              <a:gd name="connsiteY13" fmla="*/ 116983 h 268421"/>
              <a:gd name="connsiteX14" fmla="*/ 1197666 w 1284026"/>
              <a:gd name="connsiteY14" fmla="*/ 142902 h 268421"/>
              <a:gd name="connsiteX15" fmla="*/ 1284026 w 1284026"/>
              <a:gd name="connsiteY15" fmla="*/ 142902 h 268421"/>
              <a:gd name="connsiteX0" fmla="*/ 0 w 1284026"/>
              <a:gd name="connsiteY0" fmla="*/ 227942 h 268421"/>
              <a:gd name="connsiteX1" fmla="*/ 115530 w 1284026"/>
              <a:gd name="connsiteY1" fmla="*/ 23702 h 268421"/>
              <a:gd name="connsiteX2" fmla="*/ 176745 w 1284026"/>
              <a:gd name="connsiteY2" fmla="*/ 30623 h 268421"/>
              <a:gd name="connsiteX3" fmla="*/ 292213 w 1284026"/>
              <a:gd name="connsiteY3" fmla="*/ 259862 h 268421"/>
              <a:gd name="connsiteX4" fmla="*/ 422637 w 1284026"/>
              <a:gd name="connsiteY4" fmla="*/ 63582 h 268421"/>
              <a:gd name="connsiteX5" fmla="*/ 537842 w 1284026"/>
              <a:gd name="connsiteY5" fmla="*/ 219063 h 268421"/>
              <a:gd name="connsiteX6" fmla="*/ 639899 w 1284026"/>
              <a:gd name="connsiteY6" fmla="*/ 145263 h 268421"/>
              <a:gd name="connsiteX7" fmla="*/ 696653 w 1284026"/>
              <a:gd name="connsiteY7" fmla="*/ 56461 h 268421"/>
              <a:gd name="connsiteX8" fmla="*/ 813203 w 1284026"/>
              <a:gd name="connsiteY8" fmla="*/ 38222 h 268421"/>
              <a:gd name="connsiteX9" fmla="*/ 844974 w 1284026"/>
              <a:gd name="connsiteY9" fmla="*/ 56581 h 268421"/>
              <a:gd name="connsiteX10" fmla="*/ 914551 w 1284026"/>
              <a:gd name="connsiteY10" fmla="*/ 231663 h 268421"/>
              <a:gd name="connsiteX11" fmla="*/ 1009216 w 1284026"/>
              <a:gd name="connsiteY11" fmla="*/ 259622 h 268421"/>
              <a:gd name="connsiteX12" fmla="*/ 1078739 w 1284026"/>
              <a:gd name="connsiteY12" fmla="*/ 116983 h 268421"/>
              <a:gd name="connsiteX13" fmla="*/ 1197666 w 1284026"/>
              <a:gd name="connsiteY13" fmla="*/ 142902 h 268421"/>
              <a:gd name="connsiteX14" fmla="*/ 1284026 w 1284026"/>
              <a:gd name="connsiteY14" fmla="*/ 142902 h 2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026" h="268421">
                <a:moveTo>
                  <a:pt x="0" y="227942"/>
                </a:moveTo>
                <a:cubicBezTo>
                  <a:pt x="60536" y="159785"/>
                  <a:pt x="86073" y="56588"/>
                  <a:pt x="115530" y="23702"/>
                </a:cubicBezTo>
                <a:cubicBezTo>
                  <a:pt x="144987" y="-9184"/>
                  <a:pt x="147298" y="-8737"/>
                  <a:pt x="176745" y="30623"/>
                </a:cubicBezTo>
                <a:cubicBezTo>
                  <a:pt x="206192" y="69983"/>
                  <a:pt x="251231" y="254369"/>
                  <a:pt x="292213" y="259862"/>
                </a:cubicBezTo>
                <a:cubicBezTo>
                  <a:pt x="333195" y="265355"/>
                  <a:pt x="381699" y="70382"/>
                  <a:pt x="422637" y="63582"/>
                </a:cubicBezTo>
                <a:cubicBezTo>
                  <a:pt x="463575" y="56782"/>
                  <a:pt x="501632" y="205450"/>
                  <a:pt x="537842" y="219063"/>
                </a:cubicBezTo>
                <a:cubicBezTo>
                  <a:pt x="574052" y="232677"/>
                  <a:pt x="613431" y="172363"/>
                  <a:pt x="639899" y="145263"/>
                </a:cubicBezTo>
                <a:cubicBezTo>
                  <a:pt x="666367" y="118163"/>
                  <a:pt x="667769" y="74301"/>
                  <a:pt x="696653" y="56461"/>
                </a:cubicBezTo>
                <a:cubicBezTo>
                  <a:pt x="725537" y="38621"/>
                  <a:pt x="788483" y="38202"/>
                  <a:pt x="813203" y="38222"/>
                </a:cubicBezTo>
                <a:cubicBezTo>
                  <a:pt x="837923" y="38242"/>
                  <a:pt x="828083" y="24341"/>
                  <a:pt x="844974" y="56581"/>
                </a:cubicBezTo>
                <a:cubicBezTo>
                  <a:pt x="861865" y="88821"/>
                  <a:pt x="887177" y="197823"/>
                  <a:pt x="914551" y="231663"/>
                </a:cubicBezTo>
                <a:cubicBezTo>
                  <a:pt x="941925" y="265503"/>
                  <a:pt x="981851" y="278735"/>
                  <a:pt x="1009216" y="259622"/>
                </a:cubicBezTo>
                <a:cubicBezTo>
                  <a:pt x="1036581" y="240509"/>
                  <a:pt x="1047331" y="136436"/>
                  <a:pt x="1078739" y="116983"/>
                </a:cubicBezTo>
                <a:cubicBezTo>
                  <a:pt x="1110147" y="97530"/>
                  <a:pt x="1197666" y="142902"/>
                  <a:pt x="1197666" y="142902"/>
                </a:cubicBezTo>
                <a:lnTo>
                  <a:pt x="1284026" y="14290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5" name="Freeform: Shape 254">
            <a:extLst>
              <a:ext uri="{FF2B5EF4-FFF2-40B4-BE49-F238E27FC236}">
                <a16:creationId xmlns:a16="http://schemas.microsoft.com/office/drawing/2014/main" id="{CCE7F924-90AB-4E53-B2B8-BF3EF109CCF1}"/>
              </a:ext>
            </a:extLst>
          </p:cNvPr>
          <p:cNvSpPr/>
          <p:nvPr/>
        </p:nvSpPr>
        <p:spPr>
          <a:xfrm>
            <a:off x="2254325" y="3034415"/>
            <a:ext cx="605979" cy="65340"/>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799177 w 1270000"/>
              <a:gd name="connsiteY9" fmla="*/ 4356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28920 h 277705"/>
              <a:gd name="connsiteX1" fmla="*/ 138907 w 1270000"/>
              <a:gd name="connsiteY1" fmla="*/ 68680 h 277705"/>
              <a:gd name="connsiteX2" fmla="*/ 162719 w 1270000"/>
              <a:gd name="connsiteY2" fmla="*/ 6481 h 277705"/>
              <a:gd name="connsiteX3" fmla="*/ 278187 w 1270000"/>
              <a:gd name="connsiteY3" fmla="*/ 235720 h 277705"/>
              <a:gd name="connsiteX4" fmla="*/ 437445 w 1270000"/>
              <a:gd name="connsiteY4" fmla="*/ 125640 h 277705"/>
              <a:gd name="connsiteX5" fmla="*/ 523816 w 1270000"/>
              <a:gd name="connsiteY5" fmla="*/ 194921 h 277705"/>
              <a:gd name="connsiteX6" fmla="*/ 619760 w 1270000"/>
              <a:gd name="connsiteY6" fmla="*/ 276240 h 277705"/>
              <a:gd name="connsiteX7" fmla="*/ 625873 w 1270000"/>
              <a:gd name="connsiteY7" fmla="*/ 121121 h 277705"/>
              <a:gd name="connsiteX8" fmla="*/ 682627 w 1270000"/>
              <a:gd name="connsiteY8" fmla="*/ 32319 h 277705"/>
              <a:gd name="connsiteX9" fmla="*/ 799177 w 1270000"/>
              <a:gd name="connsiteY9" fmla="*/ 14080 h 277705"/>
              <a:gd name="connsiteX10" fmla="*/ 830948 w 1270000"/>
              <a:gd name="connsiteY10" fmla="*/ 32439 h 277705"/>
              <a:gd name="connsiteX11" fmla="*/ 900525 w 1270000"/>
              <a:gd name="connsiteY11" fmla="*/ 207521 h 277705"/>
              <a:gd name="connsiteX12" fmla="*/ 995190 w 1270000"/>
              <a:gd name="connsiteY12" fmla="*/ 235480 h 277705"/>
              <a:gd name="connsiteX13" fmla="*/ 1064713 w 1270000"/>
              <a:gd name="connsiteY13" fmla="*/ 92841 h 277705"/>
              <a:gd name="connsiteX14" fmla="*/ 1183640 w 1270000"/>
              <a:gd name="connsiteY14" fmla="*/ 118760 h 277705"/>
              <a:gd name="connsiteX15" fmla="*/ 1270000 w 1270000"/>
              <a:gd name="connsiteY15" fmla="*/ 118760 h 277705"/>
              <a:gd name="connsiteX0" fmla="*/ 0 w 1270000"/>
              <a:gd name="connsiteY0" fmla="*/ 148352 h 297137"/>
              <a:gd name="connsiteX1" fmla="*/ 101504 w 1270000"/>
              <a:gd name="connsiteY1" fmla="*/ 18992 h 297137"/>
              <a:gd name="connsiteX2" fmla="*/ 162719 w 1270000"/>
              <a:gd name="connsiteY2" fmla="*/ 25913 h 297137"/>
              <a:gd name="connsiteX3" fmla="*/ 278187 w 1270000"/>
              <a:gd name="connsiteY3" fmla="*/ 255152 h 297137"/>
              <a:gd name="connsiteX4" fmla="*/ 437445 w 1270000"/>
              <a:gd name="connsiteY4" fmla="*/ 145072 h 297137"/>
              <a:gd name="connsiteX5" fmla="*/ 523816 w 1270000"/>
              <a:gd name="connsiteY5" fmla="*/ 214353 h 297137"/>
              <a:gd name="connsiteX6" fmla="*/ 619760 w 1270000"/>
              <a:gd name="connsiteY6" fmla="*/ 295672 h 297137"/>
              <a:gd name="connsiteX7" fmla="*/ 625873 w 1270000"/>
              <a:gd name="connsiteY7" fmla="*/ 140553 h 297137"/>
              <a:gd name="connsiteX8" fmla="*/ 682627 w 1270000"/>
              <a:gd name="connsiteY8" fmla="*/ 51751 h 297137"/>
              <a:gd name="connsiteX9" fmla="*/ 799177 w 1270000"/>
              <a:gd name="connsiteY9" fmla="*/ 33512 h 297137"/>
              <a:gd name="connsiteX10" fmla="*/ 830948 w 1270000"/>
              <a:gd name="connsiteY10" fmla="*/ 51871 h 297137"/>
              <a:gd name="connsiteX11" fmla="*/ 900525 w 1270000"/>
              <a:gd name="connsiteY11" fmla="*/ 226953 h 297137"/>
              <a:gd name="connsiteX12" fmla="*/ 995190 w 1270000"/>
              <a:gd name="connsiteY12" fmla="*/ 254912 h 297137"/>
              <a:gd name="connsiteX13" fmla="*/ 1064713 w 1270000"/>
              <a:gd name="connsiteY13" fmla="*/ 112273 h 297137"/>
              <a:gd name="connsiteX14" fmla="*/ 1183640 w 1270000"/>
              <a:gd name="connsiteY14" fmla="*/ 138192 h 297137"/>
              <a:gd name="connsiteX15" fmla="*/ 1270000 w 1270000"/>
              <a:gd name="connsiteY15" fmla="*/ 138192 h 29713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44974 w 1284026"/>
              <a:gd name="connsiteY10" fmla="*/ 56581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59001 w 1284026"/>
              <a:gd name="connsiteY10" fmla="*/ 114182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1471"/>
              <a:gd name="connsiteX1" fmla="*/ 115530 w 1284026"/>
              <a:gd name="connsiteY1" fmla="*/ 23702 h 301471"/>
              <a:gd name="connsiteX2" fmla="*/ 176745 w 1284026"/>
              <a:gd name="connsiteY2" fmla="*/ 30623 h 301471"/>
              <a:gd name="connsiteX3" fmla="*/ 292213 w 1284026"/>
              <a:gd name="connsiteY3" fmla="*/ 259862 h 301471"/>
              <a:gd name="connsiteX4" fmla="*/ 451471 w 1284026"/>
              <a:gd name="connsiteY4" fmla="*/ 149782 h 301471"/>
              <a:gd name="connsiteX5" fmla="*/ 537842 w 1284026"/>
              <a:gd name="connsiteY5" fmla="*/ 219063 h 301471"/>
              <a:gd name="connsiteX6" fmla="*/ 633786 w 1284026"/>
              <a:gd name="connsiteY6" fmla="*/ 300382 h 301471"/>
              <a:gd name="connsiteX7" fmla="*/ 639900 w 1284026"/>
              <a:gd name="connsiteY7" fmla="*/ 156783 h 301471"/>
              <a:gd name="connsiteX8" fmla="*/ 696653 w 1284026"/>
              <a:gd name="connsiteY8" fmla="*/ 56461 h 301471"/>
              <a:gd name="connsiteX9" fmla="*/ 813203 w 1284026"/>
              <a:gd name="connsiteY9" fmla="*/ 38222 h 301471"/>
              <a:gd name="connsiteX10" fmla="*/ 859001 w 1284026"/>
              <a:gd name="connsiteY10" fmla="*/ 114182 h 301471"/>
              <a:gd name="connsiteX11" fmla="*/ 914551 w 1284026"/>
              <a:gd name="connsiteY11" fmla="*/ 231663 h 301471"/>
              <a:gd name="connsiteX12" fmla="*/ 1009216 w 1284026"/>
              <a:gd name="connsiteY12" fmla="*/ 259622 h 301471"/>
              <a:gd name="connsiteX13" fmla="*/ 1078739 w 1284026"/>
              <a:gd name="connsiteY13" fmla="*/ 116983 h 301471"/>
              <a:gd name="connsiteX14" fmla="*/ 1197666 w 1284026"/>
              <a:gd name="connsiteY14" fmla="*/ 142902 h 301471"/>
              <a:gd name="connsiteX15" fmla="*/ 1284026 w 1284026"/>
              <a:gd name="connsiteY15" fmla="*/ 142902 h 301471"/>
              <a:gd name="connsiteX0" fmla="*/ 0 w 1284026"/>
              <a:gd name="connsiteY0" fmla="*/ 227942 h 301471"/>
              <a:gd name="connsiteX1" fmla="*/ 115530 w 1284026"/>
              <a:gd name="connsiteY1" fmla="*/ 23702 h 301471"/>
              <a:gd name="connsiteX2" fmla="*/ 176745 w 1284026"/>
              <a:gd name="connsiteY2" fmla="*/ 30623 h 301471"/>
              <a:gd name="connsiteX3" fmla="*/ 292213 w 1284026"/>
              <a:gd name="connsiteY3" fmla="*/ 259862 h 301471"/>
              <a:gd name="connsiteX4" fmla="*/ 451471 w 1284026"/>
              <a:gd name="connsiteY4" fmla="*/ 149782 h 301471"/>
              <a:gd name="connsiteX5" fmla="*/ 537842 w 1284026"/>
              <a:gd name="connsiteY5" fmla="*/ 219063 h 301471"/>
              <a:gd name="connsiteX6" fmla="*/ 633786 w 1284026"/>
              <a:gd name="connsiteY6" fmla="*/ 300382 h 301471"/>
              <a:gd name="connsiteX7" fmla="*/ 639900 w 1284026"/>
              <a:gd name="connsiteY7" fmla="*/ 156783 h 301471"/>
              <a:gd name="connsiteX8" fmla="*/ 720031 w 1284026"/>
              <a:gd name="connsiteY8" fmla="*/ 91022 h 301471"/>
              <a:gd name="connsiteX9" fmla="*/ 813203 w 1284026"/>
              <a:gd name="connsiteY9" fmla="*/ 38222 h 301471"/>
              <a:gd name="connsiteX10" fmla="*/ 859001 w 1284026"/>
              <a:gd name="connsiteY10" fmla="*/ 114182 h 301471"/>
              <a:gd name="connsiteX11" fmla="*/ 914551 w 1284026"/>
              <a:gd name="connsiteY11" fmla="*/ 231663 h 301471"/>
              <a:gd name="connsiteX12" fmla="*/ 1009216 w 1284026"/>
              <a:gd name="connsiteY12" fmla="*/ 259622 h 301471"/>
              <a:gd name="connsiteX13" fmla="*/ 1078739 w 1284026"/>
              <a:gd name="connsiteY13" fmla="*/ 116983 h 301471"/>
              <a:gd name="connsiteX14" fmla="*/ 1197666 w 1284026"/>
              <a:gd name="connsiteY14" fmla="*/ 142902 h 301471"/>
              <a:gd name="connsiteX15" fmla="*/ 1284026 w 1284026"/>
              <a:gd name="connsiteY15" fmla="*/ 142902 h 301471"/>
              <a:gd name="connsiteX0" fmla="*/ 0 w 1284026"/>
              <a:gd name="connsiteY0" fmla="*/ 227942 h 273186"/>
              <a:gd name="connsiteX1" fmla="*/ 115530 w 1284026"/>
              <a:gd name="connsiteY1" fmla="*/ 23702 h 273186"/>
              <a:gd name="connsiteX2" fmla="*/ 176745 w 1284026"/>
              <a:gd name="connsiteY2" fmla="*/ 30623 h 273186"/>
              <a:gd name="connsiteX3" fmla="*/ 292213 w 1284026"/>
              <a:gd name="connsiteY3" fmla="*/ 259862 h 273186"/>
              <a:gd name="connsiteX4" fmla="*/ 451471 w 1284026"/>
              <a:gd name="connsiteY4" fmla="*/ 149782 h 273186"/>
              <a:gd name="connsiteX5" fmla="*/ 537842 w 1284026"/>
              <a:gd name="connsiteY5" fmla="*/ 219063 h 273186"/>
              <a:gd name="connsiteX6" fmla="*/ 615085 w 1284026"/>
              <a:gd name="connsiteY6" fmla="*/ 271582 h 273186"/>
              <a:gd name="connsiteX7" fmla="*/ 639900 w 1284026"/>
              <a:gd name="connsiteY7" fmla="*/ 156783 h 273186"/>
              <a:gd name="connsiteX8" fmla="*/ 720031 w 1284026"/>
              <a:gd name="connsiteY8" fmla="*/ 91022 h 273186"/>
              <a:gd name="connsiteX9" fmla="*/ 813203 w 1284026"/>
              <a:gd name="connsiteY9" fmla="*/ 38222 h 273186"/>
              <a:gd name="connsiteX10" fmla="*/ 859001 w 1284026"/>
              <a:gd name="connsiteY10" fmla="*/ 114182 h 273186"/>
              <a:gd name="connsiteX11" fmla="*/ 914551 w 1284026"/>
              <a:gd name="connsiteY11" fmla="*/ 231663 h 273186"/>
              <a:gd name="connsiteX12" fmla="*/ 1009216 w 1284026"/>
              <a:gd name="connsiteY12" fmla="*/ 259622 h 273186"/>
              <a:gd name="connsiteX13" fmla="*/ 1078739 w 1284026"/>
              <a:gd name="connsiteY13" fmla="*/ 116983 h 273186"/>
              <a:gd name="connsiteX14" fmla="*/ 1197666 w 1284026"/>
              <a:gd name="connsiteY14" fmla="*/ 142902 h 273186"/>
              <a:gd name="connsiteX15" fmla="*/ 1284026 w 1284026"/>
              <a:gd name="connsiteY15" fmla="*/ 142902 h 273186"/>
              <a:gd name="connsiteX0" fmla="*/ 0 w 1284026"/>
              <a:gd name="connsiteY0" fmla="*/ 205560 h 250804"/>
              <a:gd name="connsiteX1" fmla="*/ 115530 w 1284026"/>
              <a:gd name="connsiteY1" fmla="*/ 1320 h 250804"/>
              <a:gd name="connsiteX2" fmla="*/ 209472 w 1284026"/>
              <a:gd name="connsiteY2" fmla="*/ 123442 h 250804"/>
              <a:gd name="connsiteX3" fmla="*/ 292213 w 1284026"/>
              <a:gd name="connsiteY3" fmla="*/ 237480 h 250804"/>
              <a:gd name="connsiteX4" fmla="*/ 451471 w 1284026"/>
              <a:gd name="connsiteY4" fmla="*/ 127400 h 250804"/>
              <a:gd name="connsiteX5" fmla="*/ 537842 w 1284026"/>
              <a:gd name="connsiteY5" fmla="*/ 196681 h 250804"/>
              <a:gd name="connsiteX6" fmla="*/ 615085 w 1284026"/>
              <a:gd name="connsiteY6" fmla="*/ 249200 h 250804"/>
              <a:gd name="connsiteX7" fmla="*/ 639900 w 1284026"/>
              <a:gd name="connsiteY7" fmla="*/ 134401 h 250804"/>
              <a:gd name="connsiteX8" fmla="*/ 720031 w 1284026"/>
              <a:gd name="connsiteY8" fmla="*/ 68640 h 250804"/>
              <a:gd name="connsiteX9" fmla="*/ 813203 w 1284026"/>
              <a:gd name="connsiteY9" fmla="*/ 15840 h 250804"/>
              <a:gd name="connsiteX10" fmla="*/ 859001 w 1284026"/>
              <a:gd name="connsiteY10" fmla="*/ 91800 h 250804"/>
              <a:gd name="connsiteX11" fmla="*/ 914551 w 1284026"/>
              <a:gd name="connsiteY11" fmla="*/ 209281 h 250804"/>
              <a:gd name="connsiteX12" fmla="*/ 1009216 w 1284026"/>
              <a:gd name="connsiteY12" fmla="*/ 237240 h 250804"/>
              <a:gd name="connsiteX13" fmla="*/ 1078739 w 1284026"/>
              <a:gd name="connsiteY13" fmla="*/ 94601 h 250804"/>
              <a:gd name="connsiteX14" fmla="*/ 1197666 w 1284026"/>
              <a:gd name="connsiteY14" fmla="*/ 120520 h 250804"/>
              <a:gd name="connsiteX15" fmla="*/ 1284026 w 1284026"/>
              <a:gd name="connsiteY15" fmla="*/ 120520 h 250804"/>
              <a:gd name="connsiteX0" fmla="*/ 0 w 1284026"/>
              <a:gd name="connsiteY0" fmla="*/ 190001 h 235245"/>
              <a:gd name="connsiteX1" fmla="*/ 82802 w 1284026"/>
              <a:gd name="connsiteY1" fmla="*/ 60641 h 235245"/>
              <a:gd name="connsiteX2" fmla="*/ 209472 w 1284026"/>
              <a:gd name="connsiteY2" fmla="*/ 107883 h 235245"/>
              <a:gd name="connsiteX3" fmla="*/ 292213 w 1284026"/>
              <a:gd name="connsiteY3" fmla="*/ 221921 h 235245"/>
              <a:gd name="connsiteX4" fmla="*/ 451471 w 1284026"/>
              <a:gd name="connsiteY4" fmla="*/ 111841 h 235245"/>
              <a:gd name="connsiteX5" fmla="*/ 537842 w 1284026"/>
              <a:gd name="connsiteY5" fmla="*/ 181122 h 235245"/>
              <a:gd name="connsiteX6" fmla="*/ 615085 w 1284026"/>
              <a:gd name="connsiteY6" fmla="*/ 233641 h 235245"/>
              <a:gd name="connsiteX7" fmla="*/ 639900 w 1284026"/>
              <a:gd name="connsiteY7" fmla="*/ 118842 h 235245"/>
              <a:gd name="connsiteX8" fmla="*/ 720031 w 1284026"/>
              <a:gd name="connsiteY8" fmla="*/ 53081 h 235245"/>
              <a:gd name="connsiteX9" fmla="*/ 813203 w 1284026"/>
              <a:gd name="connsiteY9" fmla="*/ 281 h 235245"/>
              <a:gd name="connsiteX10" fmla="*/ 859001 w 1284026"/>
              <a:gd name="connsiteY10" fmla="*/ 76241 h 235245"/>
              <a:gd name="connsiteX11" fmla="*/ 914551 w 1284026"/>
              <a:gd name="connsiteY11" fmla="*/ 193722 h 235245"/>
              <a:gd name="connsiteX12" fmla="*/ 1009216 w 1284026"/>
              <a:gd name="connsiteY12" fmla="*/ 221681 h 235245"/>
              <a:gd name="connsiteX13" fmla="*/ 1078739 w 1284026"/>
              <a:gd name="connsiteY13" fmla="*/ 79042 h 235245"/>
              <a:gd name="connsiteX14" fmla="*/ 1197666 w 1284026"/>
              <a:gd name="connsiteY14" fmla="*/ 104961 h 235245"/>
              <a:gd name="connsiteX15" fmla="*/ 1284026 w 1284026"/>
              <a:gd name="connsiteY15" fmla="*/ 104961 h 235245"/>
              <a:gd name="connsiteX0" fmla="*/ 0 w 1284026"/>
              <a:gd name="connsiteY0" fmla="*/ 190001 h 235771"/>
              <a:gd name="connsiteX1" fmla="*/ 82802 w 1284026"/>
              <a:gd name="connsiteY1" fmla="*/ 60641 h 235771"/>
              <a:gd name="connsiteX2" fmla="*/ 209472 w 1284026"/>
              <a:gd name="connsiteY2" fmla="*/ 107883 h 235771"/>
              <a:gd name="connsiteX3" fmla="*/ 292213 w 1284026"/>
              <a:gd name="connsiteY3" fmla="*/ 221921 h 235771"/>
              <a:gd name="connsiteX4" fmla="*/ 442120 w 1284026"/>
              <a:gd name="connsiteY4" fmla="*/ 31202 h 235771"/>
              <a:gd name="connsiteX5" fmla="*/ 537842 w 1284026"/>
              <a:gd name="connsiteY5" fmla="*/ 181122 h 235771"/>
              <a:gd name="connsiteX6" fmla="*/ 615085 w 1284026"/>
              <a:gd name="connsiteY6" fmla="*/ 233641 h 235771"/>
              <a:gd name="connsiteX7" fmla="*/ 639900 w 1284026"/>
              <a:gd name="connsiteY7" fmla="*/ 118842 h 235771"/>
              <a:gd name="connsiteX8" fmla="*/ 720031 w 1284026"/>
              <a:gd name="connsiteY8" fmla="*/ 53081 h 235771"/>
              <a:gd name="connsiteX9" fmla="*/ 813203 w 1284026"/>
              <a:gd name="connsiteY9" fmla="*/ 281 h 235771"/>
              <a:gd name="connsiteX10" fmla="*/ 859001 w 1284026"/>
              <a:gd name="connsiteY10" fmla="*/ 76241 h 235771"/>
              <a:gd name="connsiteX11" fmla="*/ 914551 w 1284026"/>
              <a:gd name="connsiteY11" fmla="*/ 193722 h 235771"/>
              <a:gd name="connsiteX12" fmla="*/ 1009216 w 1284026"/>
              <a:gd name="connsiteY12" fmla="*/ 221681 h 235771"/>
              <a:gd name="connsiteX13" fmla="*/ 1078739 w 1284026"/>
              <a:gd name="connsiteY13" fmla="*/ 79042 h 235771"/>
              <a:gd name="connsiteX14" fmla="*/ 1197666 w 1284026"/>
              <a:gd name="connsiteY14" fmla="*/ 104961 h 235771"/>
              <a:gd name="connsiteX15" fmla="*/ 1284026 w 1284026"/>
              <a:gd name="connsiteY15" fmla="*/ 104961 h 235771"/>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93742 h 234948"/>
              <a:gd name="connsiteX12" fmla="*/ 1009216 w 1284026"/>
              <a:gd name="connsiteY12" fmla="*/ 221701 h 234948"/>
              <a:gd name="connsiteX13" fmla="*/ 1078739 w 1284026"/>
              <a:gd name="connsiteY13" fmla="*/ 79062 h 234948"/>
              <a:gd name="connsiteX14" fmla="*/ 1197666 w 1284026"/>
              <a:gd name="connsiteY14" fmla="*/ 104981 h 234948"/>
              <a:gd name="connsiteX15" fmla="*/ 1284026 w 1284026"/>
              <a:gd name="connsiteY15" fmla="*/ 104981 h 234948"/>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59181 h 234948"/>
              <a:gd name="connsiteX12" fmla="*/ 1009216 w 1284026"/>
              <a:gd name="connsiteY12" fmla="*/ 221701 h 234948"/>
              <a:gd name="connsiteX13" fmla="*/ 1078739 w 1284026"/>
              <a:gd name="connsiteY13" fmla="*/ 79062 h 234948"/>
              <a:gd name="connsiteX14" fmla="*/ 1197666 w 1284026"/>
              <a:gd name="connsiteY14" fmla="*/ 104981 h 234948"/>
              <a:gd name="connsiteX15" fmla="*/ 1284026 w 1284026"/>
              <a:gd name="connsiteY15" fmla="*/ 104981 h 234948"/>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59181 h 234948"/>
              <a:gd name="connsiteX12" fmla="*/ 1009216 w 1284026"/>
              <a:gd name="connsiteY12" fmla="*/ 221701 h 234948"/>
              <a:gd name="connsiteX13" fmla="*/ 1097441 w 1284026"/>
              <a:gd name="connsiteY13" fmla="*/ 113622 h 234948"/>
              <a:gd name="connsiteX14" fmla="*/ 1197666 w 1284026"/>
              <a:gd name="connsiteY14" fmla="*/ 104981 h 234948"/>
              <a:gd name="connsiteX15" fmla="*/ 1284026 w 1284026"/>
              <a:gd name="connsiteY15" fmla="*/ 104981 h 234948"/>
              <a:gd name="connsiteX0" fmla="*/ 0 w 1284026"/>
              <a:gd name="connsiteY0" fmla="*/ 159071 h 222859"/>
              <a:gd name="connsiteX1" fmla="*/ 82802 w 1284026"/>
              <a:gd name="connsiteY1" fmla="*/ 29711 h 222859"/>
              <a:gd name="connsiteX2" fmla="*/ 209472 w 1284026"/>
              <a:gd name="connsiteY2" fmla="*/ 76953 h 222859"/>
              <a:gd name="connsiteX3" fmla="*/ 292213 w 1284026"/>
              <a:gd name="connsiteY3" fmla="*/ 190991 h 222859"/>
              <a:gd name="connsiteX4" fmla="*/ 442120 w 1284026"/>
              <a:gd name="connsiteY4" fmla="*/ 272 h 222859"/>
              <a:gd name="connsiteX5" fmla="*/ 537842 w 1284026"/>
              <a:gd name="connsiteY5" fmla="*/ 150192 h 222859"/>
              <a:gd name="connsiteX6" fmla="*/ 615085 w 1284026"/>
              <a:gd name="connsiteY6" fmla="*/ 202711 h 222859"/>
              <a:gd name="connsiteX7" fmla="*/ 681979 w 1284026"/>
              <a:gd name="connsiteY7" fmla="*/ 105193 h 222859"/>
              <a:gd name="connsiteX8" fmla="*/ 720031 w 1284026"/>
              <a:gd name="connsiteY8" fmla="*/ 22151 h 222859"/>
              <a:gd name="connsiteX9" fmla="*/ 803853 w 1284026"/>
              <a:gd name="connsiteY9" fmla="*/ 222793 h 222859"/>
              <a:gd name="connsiteX10" fmla="*/ 859001 w 1284026"/>
              <a:gd name="connsiteY10" fmla="*/ 45311 h 222859"/>
              <a:gd name="connsiteX11" fmla="*/ 914551 w 1284026"/>
              <a:gd name="connsiteY11" fmla="*/ 128231 h 222859"/>
              <a:gd name="connsiteX12" fmla="*/ 1009216 w 1284026"/>
              <a:gd name="connsiteY12" fmla="*/ 190751 h 222859"/>
              <a:gd name="connsiteX13" fmla="*/ 1097441 w 1284026"/>
              <a:gd name="connsiteY13" fmla="*/ 82672 h 222859"/>
              <a:gd name="connsiteX14" fmla="*/ 1197666 w 1284026"/>
              <a:gd name="connsiteY14" fmla="*/ 74031 h 222859"/>
              <a:gd name="connsiteX15" fmla="*/ 1284026 w 1284026"/>
              <a:gd name="connsiteY15" fmla="*/ 74031 h 222859"/>
              <a:gd name="connsiteX0" fmla="*/ 0 w 1284026"/>
              <a:gd name="connsiteY0" fmla="*/ 217794 h 281582"/>
              <a:gd name="connsiteX1" fmla="*/ 82802 w 1284026"/>
              <a:gd name="connsiteY1" fmla="*/ 88434 h 281582"/>
              <a:gd name="connsiteX2" fmla="*/ 209472 w 1284026"/>
              <a:gd name="connsiteY2" fmla="*/ 135676 h 281582"/>
              <a:gd name="connsiteX3" fmla="*/ 292213 w 1284026"/>
              <a:gd name="connsiteY3" fmla="*/ 249714 h 281582"/>
              <a:gd name="connsiteX4" fmla="*/ 442120 w 1284026"/>
              <a:gd name="connsiteY4" fmla="*/ 58995 h 281582"/>
              <a:gd name="connsiteX5" fmla="*/ 537842 w 1284026"/>
              <a:gd name="connsiteY5" fmla="*/ 208915 h 281582"/>
              <a:gd name="connsiteX6" fmla="*/ 615085 w 1284026"/>
              <a:gd name="connsiteY6" fmla="*/ 261434 h 281582"/>
              <a:gd name="connsiteX7" fmla="*/ 658602 w 1284026"/>
              <a:gd name="connsiteY7" fmla="*/ 8395 h 281582"/>
              <a:gd name="connsiteX8" fmla="*/ 720031 w 1284026"/>
              <a:gd name="connsiteY8" fmla="*/ 80874 h 281582"/>
              <a:gd name="connsiteX9" fmla="*/ 803853 w 1284026"/>
              <a:gd name="connsiteY9" fmla="*/ 281516 h 281582"/>
              <a:gd name="connsiteX10" fmla="*/ 859001 w 1284026"/>
              <a:gd name="connsiteY10" fmla="*/ 104034 h 281582"/>
              <a:gd name="connsiteX11" fmla="*/ 914551 w 1284026"/>
              <a:gd name="connsiteY11" fmla="*/ 186954 h 281582"/>
              <a:gd name="connsiteX12" fmla="*/ 1009216 w 1284026"/>
              <a:gd name="connsiteY12" fmla="*/ 249474 h 281582"/>
              <a:gd name="connsiteX13" fmla="*/ 1097441 w 1284026"/>
              <a:gd name="connsiteY13" fmla="*/ 141395 h 281582"/>
              <a:gd name="connsiteX14" fmla="*/ 1197666 w 1284026"/>
              <a:gd name="connsiteY14" fmla="*/ 132754 h 281582"/>
              <a:gd name="connsiteX15" fmla="*/ 1284026 w 1284026"/>
              <a:gd name="connsiteY15" fmla="*/ 132754 h 2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4026" h="281582">
                <a:moveTo>
                  <a:pt x="0" y="217794"/>
                </a:moveTo>
                <a:cubicBezTo>
                  <a:pt x="60536" y="149637"/>
                  <a:pt x="47890" y="102120"/>
                  <a:pt x="82802" y="88434"/>
                </a:cubicBezTo>
                <a:cubicBezTo>
                  <a:pt x="117714" y="74748"/>
                  <a:pt x="174570" y="108796"/>
                  <a:pt x="209472" y="135676"/>
                </a:cubicBezTo>
                <a:cubicBezTo>
                  <a:pt x="244374" y="162556"/>
                  <a:pt x="253438" y="262494"/>
                  <a:pt x="292213" y="249714"/>
                </a:cubicBezTo>
                <a:cubicBezTo>
                  <a:pt x="330988" y="236934"/>
                  <a:pt x="401182" y="65795"/>
                  <a:pt x="442120" y="58995"/>
                </a:cubicBezTo>
                <a:cubicBezTo>
                  <a:pt x="483058" y="52195"/>
                  <a:pt x="509015" y="175175"/>
                  <a:pt x="537842" y="208915"/>
                </a:cubicBezTo>
                <a:cubicBezTo>
                  <a:pt x="566669" y="242655"/>
                  <a:pt x="594958" y="294854"/>
                  <a:pt x="615085" y="261434"/>
                </a:cubicBezTo>
                <a:cubicBezTo>
                  <a:pt x="635212" y="228014"/>
                  <a:pt x="641111" y="38488"/>
                  <a:pt x="658602" y="8395"/>
                </a:cubicBezTo>
                <a:cubicBezTo>
                  <a:pt x="676093" y="-21698"/>
                  <a:pt x="695823" y="35354"/>
                  <a:pt x="720031" y="80874"/>
                </a:cubicBezTo>
                <a:cubicBezTo>
                  <a:pt x="744240" y="126394"/>
                  <a:pt x="780691" y="277656"/>
                  <a:pt x="803853" y="281516"/>
                </a:cubicBezTo>
                <a:cubicBezTo>
                  <a:pt x="827015" y="285376"/>
                  <a:pt x="840551" y="119794"/>
                  <a:pt x="859001" y="104034"/>
                </a:cubicBezTo>
                <a:cubicBezTo>
                  <a:pt x="877451" y="88274"/>
                  <a:pt x="889515" y="162714"/>
                  <a:pt x="914551" y="186954"/>
                </a:cubicBezTo>
                <a:cubicBezTo>
                  <a:pt x="939587" y="211194"/>
                  <a:pt x="978734" y="257067"/>
                  <a:pt x="1009216" y="249474"/>
                </a:cubicBezTo>
                <a:cubicBezTo>
                  <a:pt x="1039698" y="241881"/>
                  <a:pt x="1066033" y="160848"/>
                  <a:pt x="1097441" y="141395"/>
                </a:cubicBezTo>
                <a:cubicBezTo>
                  <a:pt x="1128849" y="121942"/>
                  <a:pt x="1197666" y="132754"/>
                  <a:pt x="1197666" y="132754"/>
                </a:cubicBezTo>
                <a:lnTo>
                  <a:pt x="1284026" y="13275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grpSp>
        <p:nvGrpSpPr>
          <p:cNvPr id="228" name="Group 227">
            <a:extLst>
              <a:ext uri="{FF2B5EF4-FFF2-40B4-BE49-F238E27FC236}">
                <a16:creationId xmlns:a16="http://schemas.microsoft.com/office/drawing/2014/main" id="{1D673D3C-5372-4B5C-B3C1-A1163CBBF72C}"/>
              </a:ext>
            </a:extLst>
          </p:cNvPr>
          <p:cNvGrpSpPr/>
          <p:nvPr/>
        </p:nvGrpSpPr>
        <p:grpSpPr>
          <a:xfrm>
            <a:off x="1991642" y="4407102"/>
            <a:ext cx="1126338" cy="1342934"/>
            <a:chOff x="401629" y="4515065"/>
            <a:chExt cx="1501784" cy="1890851"/>
          </a:xfrm>
          <a:solidFill>
            <a:schemeClr val="bg1"/>
          </a:solidFill>
        </p:grpSpPr>
        <p:sp>
          <p:nvSpPr>
            <p:cNvPr id="229" name="Flowchart: Document 228">
              <a:extLst>
                <a:ext uri="{FF2B5EF4-FFF2-40B4-BE49-F238E27FC236}">
                  <a16:creationId xmlns:a16="http://schemas.microsoft.com/office/drawing/2014/main" id="{145D8A11-EC3F-4238-9977-13EA7F94466A}"/>
                </a:ext>
              </a:extLst>
            </p:cNvPr>
            <p:cNvSpPr/>
            <p:nvPr/>
          </p:nvSpPr>
          <p:spPr>
            <a:xfrm>
              <a:off x="401629" y="4515065"/>
              <a:ext cx="1501784" cy="1890851"/>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solidFill>
                  <a:schemeClr val="tx1"/>
                </a:solidFill>
              </a:endParaRPr>
            </a:p>
            <a:p>
              <a:pPr algn="ctr"/>
              <a:r>
                <a:rPr lang="en-US" sz="1350" dirty="0">
                  <a:solidFill>
                    <a:schemeClr val="tx1"/>
                  </a:solidFill>
                  <a:latin typeface="Open Sans" panose="020B0604020202020204" charset="0"/>
                  <a:ea typeface="Open Sans" panose="020B0604020202020204" charset="0"/>
                  <a:cs typeface="Open Sans" panose="020B0604020202020204" charset="0"/>
                </a:rPr>
                <a:t>RAW Data</a:t>
              </a: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p:txBody>
        </p:sp>
        <p:grpSp>
          <p:nvGrpSpPr>
            <p:cNvPr id="235" name="Group 234">
              <a:extLst>
                <a:ext uri="{FF2B5EF4-FFF2-40B4-BE49-F238E27FC236}">
                  <a16:creationId xmlns:a16="http://schemas.microsoft.com/office/drawing/2014/main" id="{9DDF6499-ACFE-4B72-9E28-411D08F54D99}"/>
                </a:ext>
              </a:extLst>
            </p:cNvPr>
            <p:cNvGrpSpPr/>
            <p:nvPr/>
          </p:nvGrpSpPr>
          <p:grpSpPr>
            <a:xfrm>
              <a:off x="557522" y="5009020"/>
              <a:ext cx="991452" cy="1047450"/>
              <a:chOff x="1706880" y="3701274"/>
              <a:chExt cx="1244600" cy="1374812"/>
            </a:xfrm>
            <a:grpFill/>
          </p:grpSpPr>
          <p:sp>
            <p:nvSpPr>
              <p:cNvPr id="237" name="Freeform: Shape 236">
                <a:extLst>
                  <a:ext uri="{FF2B5EF4-FFF2-40B4-BE49-F238E27FC236}">
                    <a16:creationId xmlns:a16="http://schemas.microsoft.com/office/drawing/2014/main" id="{D7AE19A5-66B5-4543-98A7-DD069CDBA124}"/>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56" name="Freeform: Shape 255">
                <a:extLst>
                  <a:ext uri="{FF2B5EF4-FFF2-40B4-BE49-F238E27FC236}">
                    <a16:creationId xmlns:a16="http://schemas.microsoft.com/office/drawing/2014/main" id="{FD698870-5050-4956-8181-CFAA7D032FD2}"/>
                  </a:ext>
                </a:extLst>
              </p:cNvPr>
              <p:cNvSpPr/>
              <p:nvPr/>
            </p:nvSpPr>
            <p:spPr>
              <a:xfrm>
                <a:off x="1706880" y="394227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7" name="Freeform: Shape 256">
                <a:extLst>
                  <a:ext uri="{FF2B5EF4-FFF2-40B4-BE49-F238E27FC236}">
                    <a16:creationId xmlns:a16="http://schemas.microsoft.com/office/drawing/2014/main" id="{46137297-9105-4EAE-ADC8-0630048E62E8}"/>
                  </a:ext>
                </a:extLst>
              </p:cNvPr>
              <p:cNvSpPr/>
              <p:nvPr/>
            </p:nvSpPr>
            <p:spPr>
              <a:xfrm>
                <a:off x="1706880" y="462256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8" name="Freeform: Shape 257">
                <a:extLst>
                  <a:ext uri="{FF2B5EF4-FFF2-40B4-BE49-F238E27FC236}">
                    <a16:creationId xmlns:a16="http://schemas.microsoft.com/office/drawing/2014/main" id="{9A939415-AC75-4BFB-9FEC-BF6DD52368FB}"/>
                  </a:ext>
                </a:extLst>
              </p:cNvPr>
              <p:cNvSpPr/>
              <p:nvPr/>
            </p:nvSpPr>
            <p:spPr>
              <a:xfrm>
                <a:off x="1706880" y="484932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9" name="Freeform: Shape 258">
                <a:extLst>
                  <a:ext uri="{FF2B5EF4-FFF2-40B4-BE49-F238E27FC236}">
                    <a16:creationId xmlns:a16="http://schemas.microsoft.com/office/drawing/2014/main" id="{55064A49-4A45-4CEE-BE1C-CF4CF8A43258}"/>
                  </a:ext>
                </a:extLst>
              </p:cNvPr>
              <p:cNvSpPr/>
              <p:nvPr/>
            </p:nvSpPr>
            <p:spPr>
              <a:xfrm>
                <a:off x="1706880" y="416903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0" name="Freeform: Shape 259">
                <a:extLst>
                  <a:ext uri="{FF2B5EF4-FFF2-40B4-BE49-F238E27FC236}">
                    <a16:creationId xmlns:a16="http://schemas.microsoft.com/office/drawing/2014/main" id="{F3DC7614-FA72-4A9F-948B-F207DB83E9C4}"/>
                  </a:ext>
                </a:extLst>
              </p:cNvPr>
              <p:cNvSpPr/>
              <p:nvPr/>
            </p:nvSpPr>
            <p:spPr>
              <a:xfrm>
                <a:off x="1706880" y="439580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sp>
        <p:nvSpPr>
          <p:cNvPr id="262" name="Rectangle 261">
            <a:extLst>
              <a:ext uri="{FF2B5EF4-FFF2-40B4-BE49-F238E27FC236}">
                <a16:creationId xmlns:a16="http://schemas.microsoft.com/office/drawing/2014/main" id="{8C05E91D-2BE0-462F-A3EC-34AFCEB7D02D}"/>
              </a:ext>
            </a:extLst>
          </p:cNvPr>
          <p:cNvSpPr/>
          <p:nvPr/>
        </p:nvSpPr>
        <p:spPr>
          <a:xfrm>
            <a:off x="7370849" y="4372837"/>
            <a:ext cx="529409" cy="276999"/>
          </a:xfrm>
          <a:prstGeom prst="rect">
            <a:avLst/>
          </a:prstGeom>
        </p:spPr>
        <p:txBody>
          <a:bodyPr wrap="square">
            <a:spAutoFit/>
          </a:bodyPr>
          <a:lstStyle/>
          <a:p>
            <a:pPr algn="r"/>
            <a:r>
              <a:rPr lang="en-US" sz="1200" dirty="0">
                <a:latin typeface="Open Sans" panose="020B0604020202020204" charset="0"/>
                <a:ea typeface="Open Sans" panose="020B0604020202020204" charset="0"/>
                <a:cs typeface="Open Sans" panose="020B0604020202020204" charset="0"/>
              </a:rPr>
              <a:t>Disk</a:t>
            </a:r>
            <a:endParaRPr lang="en-US" sz="1050" dirty="0">
              <a:latin typeface="Open Sans" panose="020B0604020202020204" charset="0"/>
              <a:ea typeface="Open Sans" panose="020B0604020202020204" charset="0"/>
              <a:cs typeface="Open Sans" panose="020B0604020202020204" charset="0"/>
            </a:endParaRPr>
          </a:p>
        </p:txBody>
      </p:sp>
      <p:sp>
        <p:nvSpPr>
          <p:cNvPr id="263" name="Rectangle 262">
            <a:extLst>
              <a:ext uri="{FF2B5EF4-FFF2-40B4-BE49-F238E27FC236}">
                <a16:creationId xmlns:a16="http://schemas.microsoft.com/office/drawing/2014/main" id="{D308821E-F0A8-4256-93B6-03E48B4CA783}"/>
              </a:ext>
            </a:extLst>
          </p:cNvPr>
          <p:cNvSpPr/>
          <p:nvPr/>
        </p:nvSpPr>
        <p:spPr>
          <a:xfrm>
            <a:off x="6839506" y="4080913"/>
            <a:ext cx="1454876" cy="276999"/>
          </a:xfrm>
          <a:prstGeom prst="rect">
            <a:avLst/>
          </a:prstGeom>
        </p:spPr>
        <p:txBody>
          <a:bodyPr wrap="square">
            <a:spAutoFit/>
          </a:bodyPr>
          <a:lstStyle/>
          <a:p>
            <a:pPr algn="r"/>
            <a:r>
              <a:rPr lang="en-US" sz="1200" dirty="0">
                <a:latin typeface="Open Sans" panose="020B0604020202020204" charset="0"/>
                <a:ea typeface="Open Sans" panose="020B0604020202020204" charset="0"/>
                <a:cs typeface="Open Sans" panose="020B0604020202020204" charset="0"/>
              </a:rPr>
              <a:t>Main memory</a:t>
            </a:r>
          </a:p>
        </p:txBody>
      </p:sp>
      <p:cxnSp>
        <p:nvCxnSpPr>
          <p:cNvPr id="264" name="Straight Connector 263">
            <a:extLst>
              <a:ext uri="{FF2B5EF4-FFF2-40B4-BE49-F238E27FC236}">
                <a16:creationId xmlns:a16="http://schemas.microsoft.com/office/drawing/2014/main" id="{DA357E93-3C5A-4179-9C99-FF143CDDDEEC}"/>
              </a:ext>
            </a:extLst>
          </p:cNvPr>
          <p:cNvCxnSpPr>
            <a:cxnSpLocks/>
          </p:cNvCxnSpPr>
          <p:nvPr/>
        </p:nvCxnSpPr>
        <p:spPr>
          <a:xfrm>
            <a:off x="1365566" y="4357859"/>
            <a:ext cx="654382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BD720BF1-C09A-4D1D-9F71-8E41ED7CE6F5}"/>
              </a:ext>
            </a:extLst>
          </p:cNvPr>
          <p:cNvCxnSpPr>
            <a:cxnSpLocks/>
            <a:stCxn id="93" idx="6"/>
          </p:cNvCxnSpPr>
          <p:nvPr/>
        </p:nvCxnSpPr>
        <p:spPr>
          <a:xfrm rot="10800000" flipV="1">
            <a:off x="2899169" y="3518457"/>
            <a:ext cx="1407740" cy="129643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40" name="Connector: Elbow 138">
            <a:extLst>
              <a:ext uri="{FF2B5EF4-FFF2-40B4-BE49-F238E27FC236}">
                <a16:creationId xmlns:a16="http://schemas.microsoft.com/office/drawing/2014/main" id="{19F90AC4-0317-4F16-B5DB-E3F624D795FC}"/>
              </a:ext>
            </a:extLst>
          </p:cNvPr>
          <p:cNvCxnSpPr>
            <a:cxnSpLocks/>
            <a:stCxn id="95" idx="6"/>
            <a:endCxn id="223" idx="2"/>
          </p:cNvCxnSpPr>
          <p:nvPr/>
        </p:nvCxnSpPr>
        <p:spPr>
          <a:xfrm rot="10800000" flipV="1">
            <a:off x="2912211" y="3672080"/>
            <a:ext cx="1394698" cy="1461659"/>
          </a:xfrm>
          <a:prstGeom prst="bentConnector3">
            <a:avLst>
              <a:gd name="adj1" fmla="val 45902"/>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13" name="Curved Down Arrow 223">
            <a:extLst>
              <a:ext uri="{FF2B5EF4-FFF2-40B4-BE49-F238E27FC236}">
                <a16:creationId xmlns:a16="http://schemas.microsoft.com/office/drawing/2014/main" id="{363201A6-8465-425F-A769-84A5AC92A83A}"/>
              </a:ext>
            </a:extLst>
          </p:cNvPr>
          <p:cNvSpPr/>
          <p:nvPr/>
        </p:nvSpPr>
        <p:spPr>
          <a:xfrm flipH="1" flipV="1">
            <a:off x="2800199" y="3217447"/>
            <a:ext cx="425096" cy="1840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4" name="Rectangle 213">
            <a:extLst>
              <a:ext uri="{FF2B5EF4-FFF2-40B4-BE49-F238E27FC236}">
                <a16:creationId xmlns:a16="http://schemas.microsoft.com/office/drawing/2014/main" id="{3E3FEB6F-71CC-4AC7-B698-996D60196DD5}"/>
              </a:ext>
            </a:extLst>
          </p:cNvPr>
          <p:cNvSpPr/>
          <p:nvPr/>
        </p:nvSpPr>
        <p:spPr>
          <a:xfrm>
            <a:off x="3160039" y="3172780"/>
            <a:ext cx="419432"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B</a:t>
            </a:r>
            <a:r>
              <a:rPr lang="en-US" sz="1200" baseline="-25000" dirty="0">
                <a:latin typeface="Open Sans" panose="020B0604020202020204" charset="0"/>
                <a:ea typeface="Open Sans" panose="020B0604020202020204" charset="0"/>
                <a:cs typeface="Open Sans" panose="020B0604020202020204" charset="0"/>
              </a:rPr>
              <a:t>2</a:t>
            </a:r>
            <a:endParaRPr lang="en-US" sz="1200" dirty="0">
              <a:latin typeface="Open Sans" panose="020B0604020202020204" charset="0"/>
              <a:ea typeface="Open Sans" panose="020B0604020202020204" charset="0"/>
              <a:cs typeface="Open Sans" panose="020B0604020202020204" charset="0"/>
            </a:endParaRPr>
          </a:p>
        </p:txBody>
      </p:sp>
      <p:sp>
        <p:nvSpPr>
          <p:cNvPr id="223" name="Oval 222">
            <a:extLst>
              <a:ext uri="{FF2B5EF4-FFF2-40B4-BE49-F238E27FC236}">
                <a16:creationId xmlns:a16="http://schemas.microsoft.com/office/drawing/2014/main" id="{732141F4-40B2-4E12-9EC1-06A9651E45EB}"/>
              </a:ext>
            </a:extLst>
          </p:cNvPr>
          <p:cNvSpPr/>
          <p:nvPr/>
        </p:nvSpPr>
        <p:spPr>
          <a:xfrm flipH="1">
            <a:off x="2886125" y="5119505"/>
            <a:ext cx="26085" cy="284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4" name="Slide Number Placeholder 3">
            <a:extLst>
              <a:ext uri="{FF2B5EF4-FFF2-40B4-BE49-F238E27FC236}">
                <a16:creationId xmlns:a16="http://schemas.microsoft.com/office/drawing/2014/main" id="{AF792FB9-33D3-4EC2-B2F9-39A24165DD2D}"/>
              </a:ext>
            </a:extLst>
          </p:cNvPr>
          <p:cNvSpPr>
            <a:spLocks noGrp="1"/>
          </p:cNvSpPr>
          <p:nvPr>
            <p:ph type="sldNum" sz="quarter" idx="12"/>
          </p:nvPr>
        </p:nvSpPr>
        <p:spPr/>
        <p:txBody>
          <a:bodyPr/>
          <a:lstStyle/>
          <a:p>
            <a:fld id="{D8D6A206-5653-4338-98D8-6B5D137662F8}" type="slidenum">
              <a:rPr lang="en-US" smtClean="0"/>
              <a:pPr/>
              <a:t>151</a:t>
            </a:fld>
            <a:endParaRPr lang="en-US" dirty="0"/>
          </a:p>
        </p:txBody>
      </p:sp>
      <p:sp>
        <p:nvSpPr>
          <p:cNvPr id="5" name="Footer Placeholder 4">
            <a:extLst>
              <a:ext uri="{FF2B5EF4-FFF2-40B4-BE49-F238E27FC236}">
                <a16:creationId xmlns:a16="http://schemas.microsoft.com/office/drawing/2014/main" id="{7EB81DCE-284B-4EF9-BC03-5ECA9C98BA4E}"/>
              </a:ext>
            </a:extLst>
          </p:cNvPr>
          <p:cNvSpPr>
            <a:spLocks noGrp="1"/>
          </p:cNvSpPr>
          <p:nvPr>
            <p:ph type="ftr" sz="quarter" idx="11"/>
          </p:nvPr>
        </p:nvSpPr>
        <p:spPr/>
        <p:txBody>
          <a:bodyPr/>
          <a:lstStyle/>
          <a:p>
            <a:r>
              <a:rPr lang="en-US" altLang="zh-CN"/>
              <a:t>Echihabi, Palpanas - MDM 2022</a:t>
            </a:r>
            <a:endParaRPr lang="zh-CN" altLang="en-US" dirty="0"/>
          </a:p>
        </p:txBody>
      </p:sp>
      <p:sp>
        <p:nvSpPr>
          <p:cNvPr id="199" name="Rectangle 198">
            <a:extLst>
              <a:ext uri="{FF2B5EF4-FFF2-40B4-BE49-F238E27FC236}">
                <a16:creationId xmlns:a16="http://schemas.microsoft.com/office/drawing/2014/main" id="{186CF77E-E32E-4992-A96E-39E8D9965170}"/>
              </a:ext>
            </a:extLst>
          </p:cNvPr>
          <p:cNvSpPr/>
          <p:nvPr/>
        </p:nvSpPr>
        <p:spPr>
          <a:xfrm>
            <a:off x="4021909" y="1403675"/>
            <a:ext cx="638944" cy="461665"/>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create</a:t>
            </a:r>
          </a:p>
          <a:p>
            <a:pPr algn="ctr"/>
            <a:r>
              <a:rPr lang="en-US" sz="1200" dirty="0">
                <a:latin typeface="Open Sans" panose="020B0604020202020204" charset="0"/>
                <a:ea typeface="Open Sans" panose="020B0604020202020204" charset="0"/>
                <a:cs typeface="Open Sans" panose="020B0604020202020204" charset="0"/>
              </a:rPr>
              <a:t>thread</a:t>
            </a:r>
          </a:p>
        </p:txBody>
      </p:sp>
    </p:spTree>
    <p:extLst>
      <p:ext uri="{BB962C8B-B14F-4D97-AF65-F5344CB8AC3E}">
        <p14:creationId xmlns:p14="http://schemas.microsoft.com/office/powerpoint/2010/main" val="358322403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C8362C7A-0FF6-4777-9172-46298A6FAE5C}"/>
              </a:ext>
            </a:extLst>
          </p:cNvPr>
          <p:cNvSpPr/>
          <p:nvPr/>
        </p:nvSpPr>
        <p:spPr>
          <a:xfrm>
            <a:off x="5295852" y="1785161"/>
            <a:ext cx="2438497" cy="4106890"/>
          </a:xfrm>
          <a:prstGeom prst="roundRect">
            <a:avLst>
              <a:gd name="adj" fmla="val 11028"/>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Rounded Corners 34">
            <a:extLst>
              <a:ext uri="{FF2B5EF4-FFF2-40B4-BE49-F238E27FC236}">
                <a16:creationId xmlns:a16="http://schemas.microsoft.com/office/drawing/2014/main" id="{FD5B5204-91FB-448F-8575-80D468F94498}"/>
              </a:ext>
            </a:extLst>
          </p:cNvPr>
          <p:cNvSpPr/>
          <p:nvPr/>
        </p:nvSpPr>
        <p:spPr>
          <a:xfrm>
            <a:off x="2961130" y="1786745"/>
            <a:ext cx="1553003" cy="4105306"/>
          </a:xfrm>
          <a:prstGeom prst="round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Connector: Elbow 35">
            <a:extLst>
              <a:ext uri="{FF2B5EF4-FFF2-40B4-BE49-F238E27FC236}">
                <a16:creationId xmlns:a16="http://schemas.microsoft.com/office/drawing/2014/main" id="{56182A2C-C308-4A7C-9131-D7611F6AE4EC}"/>
              </a:ext>
            </a:extLst>
          </p:cNvPr>
          <p:cNvCxnSpPr>
            <a:cxnSpLocks/>
            <a:endCxn id="44" idx="10"/>
          </p:cNvCxnSpPr>
          <p:nvPr/>
        </p:nvCxnSpPr>
        <p:spPr>
          <a:xfrm rot="10800000" flipV="1">
            <a:off x="2543755" y="5180707"/>
            <a:ext cx="536439" cy="9751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BB452C8-41A7-4563-A7DA-7C085A09E22B}"/>
              </a:ext>
            </a:extLst>
          </p:cNvPr>
          <p:cNvGrpSpPr/>
          <p:nvPr/>
        </p:nvGrpSpPr>
        <p:grpSpPr>
          <a:xfrm>
            <a:off x="1683363" y="4584842"/>
            <a:ext cx="1126338" cy="1307209"/>
            <a:chOff x="401629" y="4515065"/>
            <a:chExt cx="1501784" cy="1862499"/>
          </a:xfrm>
        </p:grpSpPr>
        <p:sp>
          <p:nvSpPr>
            <p:cNvPr id="38" name="Flowchart: Document 37">
              <a:extLst>
                <a:ext uri="{FF2B5EF4-FFF2-40B4-BE49-F238E27FC236}">
                  <a16:creationId xmlns:a16="http://schemas.microsoft.com/office/drawing/2014/main" id="{81BE8FD6-72AF-4057-BB14-0438E3AB88BD}"/>
                </a:ext>
              </a:extLst>
            </p:cNvPr>
            <p:cNvSpPr/>
            <p:nvPr/>
          </p:nvSpPr>
          <p:spPr>
            <a:xfrm>
              <a:off x="401629" y="4515065"/>
              <a:ext cx="1501784" cy="1862499"/>
            </a:xfrm>
            <a:prstGeom prst="flowChartDocumen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solidFill>
                  <a:schemeClr val="tx1"/>
                </a:solidFill>
              </a:endParaRPr>
            </a:p>
            <a:p>
              <a:pPr algn="ctr"/>
              <a:r>
                <a:rPr lang="en-US" sz="1350" dirty="0">
                  <a:solidFill>
                    <a:schemeClr val="tx1"/>
                  </a:solidFill>
                  <a:latin typeface="Open Sans" panose="020B0604020202020204"/>
                </a:rPr>
                <a:t>RAW Data</a:t>
              </a: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p:txBody>
        </p:sp>
        <p:grpSp>
          <p:nvGrpSpPr>
            <p:cNvPr id="39" name="Group 38">
              <a:extLst>
                <a:ext uri="{FF2B5EF4-FFF2-40B4-BE49-F238E27FC236}">
                  <a16:creationId xmlns:a16="http://schemas.microsoft.com/office/drawing/2014/main" id="{DEC5A8C9-7D36-41F9-9D65-8A77C1C15010}"/>
                </a:ext>
              </a:extLst>
            </p:cNvPr>
            <p:cNvGrpSpPr/>
            <p:nvPr/>
          </p:nvGrpSpPr>
          <p:grpSpPr>
            <a:xfrm>
              <a:off x="557522" y="5009021"/>
              <a:ext cx="991452" cy="1036601"/>
              <a:chOff x="1706880" y="3701274"/>
              <a:chExt cx="1244600" cy="1360572"/>
            </a:xfrm>
          </p:grpSpPr>
          <p:sp>
            <p:nvSpPr>
              <p:cNvPr id="40" name="Freeform: Shape 39">
                <a:extLst>
                  <a:ext uri="{FF2B5EF4-FFF2-40B4-BE49-F238E27FC236}">
                    <a16:creationId xmlns:a16="http://schemas.microsoft.com/office/drawing/2014/main" id="{8D38CE7C-68EB-4273-A7AA-3858E8A73A2F}"/>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Freeform: Shape 40">
                <a:extLst>
                  <a:ext uri="{FF2B5EF4-FFF2-40B4-BE49-F238E27FC236}">
                    <a16:creationId xmlns:a16="http://schemas.microsoft.com/office/drawing/2014/main" id="{2A575ECF-4C71-4781-B4C7-66DA51DAD5C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Freeform: Shape 41">
                <a:extLst>
                  <a:ext uri="{FF2B5EF4-FFF2-40B4-BE49-F238E27FC236}">
                    <a16:creationId xmlns:a16="http://schemas.microsoft.com/office/drawing/2014/main" id="{3D0857E5-70A1-4863-A4D6-8C04EA446EF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42">
                <a:extLst>
                  <a:ext uri="{FF2B5EF4-FFF2-40B4-BE49-F238E27FC236}">
                    <a16:creationId xmlns:a16="http://schemas.microsoft.com/office/drawing/2014/main" id="{268AEBF8-B4E6-44EC-9528-BE1EABA6DAC6}"/>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Freeform: Shape 43">
                <a:extLst>
                  <a:ext uri="{FF2B5EF4-FFF2-40B4-BE49-F238E27FC236}">
                    <a16:creationId xmlns:a16="http://schemas.microsoft.com/office/drawing/2014/main" id="{F1C402E8-A589-4376-BC2D-FF86BBA5FF50}"/>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Freeform: Shape 44">
                <a:extLst>
                  <a:ext uri="{FF2B5EF4-FFF2-40B4-BE49-F238E27FC236}">
                    <a16:creationId xmlns:a16="http://schemas.microsoft.com/office/drawing/2014/main" id="{E62DED00-78F2-4212-B25B-B9F8B88C7842}"/>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sp>
        <p:nvSpPr>
          <p:cNvPr id="47" name="Oval 46">
            <a:extLst>
              <a:ext uri="{FF2B5EF4-FFF2-40B4-BE49-F238E27FC236}">
                <a16:creationId xmlns:a16="http://schemas.microsoft.com/office/drawing/2014/main" id="{B9A0B979-10AB-403F-8759-ECE14D135728}"/>
              </a:ext>
            </a:extLst>
          </p:cNvPr>
          <p:cNvSpPr/>
          <p:nvPr/>
        </p:nvSpPr>
        <p:spPr>
          <a:xfrm>
            <a:off x="3300850" y="2672743"/>
            <a:ext cx="892517" cy="4015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a:rPr>
              <a:t>0 0 0</a:t>
            </a:r>
          </a:p>
        </p:txBody>
      </p:sp>
      <p:sp>
        <p:nvSpPr>
          <p:cNvPr id="48" name="Oval 47">
            <a:extLst>
              <a:ext uri="{FF2B5EF4-FFF2-40B4-BE49-F238E27FC236}">
                <a16:creationId xmlns:a16="http://schemas.microsoft.com/office/drawing/2014/main" id="{1BC15DF9-F26B-4277-AE7B-FAAECDBBB1A0}"/>
              </a:ext>
            </a:extLst>
          </p:cNvPr>
          <p:cNvSpPr/>
          <p:nvPr/>
        </p:nvSpPr>
        <p:spPr>
          <a:xfrm>
            <a:off x="6065801" y="2671976"/>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a:rPr>
              <a:t>1 1 1</a:t>
            </a:r>
          </a:p>
        </p:txBody>
      </p:sp>
      <p:cxnSp>
        <p:nvCxnSpPr>
          <p:cNvPr id="49" name="Straight Arrow Connector 48">
            <a:extLst>
              <a:ext uri="{FF2B5EF4-FFF2-40B4-BE49-F238E27FC236}">
                <a16:creationId xmlns:a16="http://schemas.microsoft.com/office/drawing/2014/main" id="{336285A1-1B8C-4243-B0DA-1A60292E5E95}"/>
              </a:ext>
            </a:extLst>
          </p:cNvPr>
          <p:cNvCxnSpPr>
            <a:cxnSpLocks/>
            <a:endCxn id="47" idx="0"/>
          </p:cNvCxnSpPr>
          <p:nvPr/>
        </p:nvCxnSpPr>
        <p:spPr>
          <a:xfrm flipH="1">
            <a:off x="3747108" y="2378416"/>
            <a:ext cx="915921" cy="2943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0378707-A8B6-4592-8BD1-3354E4FC8584}"/>
              </a:ext>
            </a:extLst>
          </p:cNvPr>
          <p:cNvCxnSpPr>
            <a:cxnSpLocks/>
            <a:endCxn id="48" idx="0"/>
          </p:cNvCxnSpPr>
          <p:nvPr/>
        </p:nvCxnSpPr>
        <p:spPr>
          <a:xfrm>
            <a:off x="5187317" y="2378416"/>
            <a:ext cx="1324743" cy="293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221547A-162E-4882-97BF-FC6E01211479}"/>
              </a:ext>
            </a:extLst>
          </p:cNvPr>
          <p:cNvCxnSpPr>
            <a:cxnSpLocks/>
            <a:endCxn id="52" idx="0"/>
          </p:cNvCxnSpPr>
          <p:nvPr/>
        </p:nvCxnSpPr>
        <p:spPr>
          <a:xfrm>
            <a:off x="4925173" y="2425757"/>
            <a:ext cx="5241" cy="1472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40844F4-335A-4C62-B92F-DC6DCEC4C342}"/>
              </a:ext>
            </a:extLst>
          </p:cNvPr>
          <p:cNvSpPr txBox="1"/>
          <p:nvPr/>
        </p:nvSpPr>
        <p:spPr>
          <a:xfrm>
            <a:off x="4658933" y="2573028"/>
            <a:ext cx="542961" cy="415498"/>
          </a:xfrm>
          <a:prstGeom prst="rect">
            <a:avLst/>
          </a:prstGeom>
          <a:noFill/>
        </p:spPr>
        <p:txBody>
          <a:bodyPr wrap="square" rtlCol="0">
            <a:spAutoFit/>
          </a:bodyPr>
          <a:lstStyle/>
          <a:p>
            <a:r>
              <a:rPr lang="en-US" sz="2100" dirty="0">
                <a:latin typeface="Open Sans"/>
              </a:rPr>
              <a:t>. . .</a:t>
            </a:r>
          </a:p>
        </p:txBody>
      </p:sp>
      <p:cxnSp>
        <p:nvCxnSpPr>
          <p:cNvPr id="53" name="Connector: Elbow 116">
            <a:extLst>
              <a:ext uri="{FF2B5EF4-FFF2-40B4-BE49-F238E27FC236}">
                <a16:creationId xmlns:a16="http://schemas.microsoft.com/office/drawing/2014/main" id="{47F20A1E-FF10-4F13-ADCA-11BFA0D3AAA5}"/>
              </a:ext>
            </a:extLst>
          </p:cNvPr>
          <p:cNvCxnSpPr>
            <a:cxnSpLocks/>
            <a:stCxn id="61" idx="4"/>
            <a:endCxn id="91" idx="0"/>
          </p:cNvCxnSpPr>
          <p:nvPr/>
        </p:nvCxnSpPr>
        <p:spPr>
          <a:xfrm flipH="1">
            <a:off x="4142753" y="3483896"/>
            <a:ext cx="1392" cy="5691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or: Elbow 136">
            <a:extLst>
              <a:ext uri="{FF2B5EF4-FFF2-40B4-BE49-F238E27FC236}">
                <a16:creationId xmlns:a16="http://schemas.microsoft.com/office/drawing/2014/main" id="{734B0D52-50AE-4EA6-A8C0-6CAB19CD0BEC}"/>
              </a:ext>
            </a:extLst>
          </p:cNvPr>
          <p:cNvCxnSpPr>
            <a:cxnSpLocks/>
            <a:endCxn id="48" idx="0"/>
          </p:cNvCxnSpPr>
          <p:nvPr/>
        </p:nvCxnSpPr>
        <p:spPr>
          <a:xfrm flipH="1">
            <a:off x="6512060" y="2539269"/>
            <a:ext cx="402123" cy="13270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5" name="Connector: Elbow 138">
            <a:extLst>
              <a:ext uri="{FF2B5EF4-FFF2-40B4-BE49-F238E27FC236}">
                <a16:creationId xmlns:a16="http://schemas.microsoft.com/office/drawing/2014/main" id="{0BC8BFF9-5481-4D15-B1A3-CE2E3E38056D}"/>
              </a:ext>
            </a:extLst>
          </p:cNvPr>
          <p:cNvCxnSpPr>
            <a:cxnSpLocks/>
            <a:endCxn id="40" idx="15"/>
          </p:cNvCxnSpPr>
          <p:nvPr/>
        </p:nvCxnSpPr>
        <p:spPr>
          <a:xfrm flipH="1" flipV="1">
            <a:off x="2543872" y="4987322"/>
            <a:ext cx="536322" cy="2911"/>
          </a:xfrm>
          <a:prstGeom prst="straightConnector1">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7D39D50-3CBB-4BEA-A655-AEA4BDDF6FCE}"/>
              </a:ext>
            </a:extLst>
          </p:cNvPr>
          <p:cNvSpPr/>
          <p:nvPr/>
        </p:nvSpPr>
        <p:spPr>
          <a:xfrm>
            <a:off x="1221567" y="4553464"/>
            <a:ext cx="1424097" cy="276999"/>
          </a:xfrm>
          <a:prstGeom prst="rect">
            <a:avLst/>
          </a:prstGeom>
        </p:spPr>
        <p:txBody>
          <a:bodyPr wrap="square">
            <a:spAutoFit/>
          </a:bodyPr>
          <a:lstStyle/>
          <a:p>
            <a:r>
              <a:rPr lang="en-US" sz="1200" dirty="0">
                <a:latin typeface="Open Sans"/>
              </a:rPr>
              <a:t>Disk</a:t>
            </a:r>
            <a:endParaRPr lang="en-US" sz="1050" dirty="0">
              <a:latin typeface="Open Sans"/>
            </a:endParaRPr>
          </a:p>
        </p:txBody>
      </p:sp>
      <p:sp>
        <p:nvSpPr>
          <p:cNvPr id="58" name="Rectangle 57">
            <a:extLst>
              <a:ext uri="{FF2B5EF4-FFF2-40B4-BE49-F238E27FC236}">
                <a16:creationId xmlns:a16="http://schemas.microsoft.com/office/drawing/2014/main" id="{531D507B-0404-4BE1-9F73-72DA096A293A}"/>
              </a:ext>
            </a:extLst>
          </p:cNvPr>
          <p:cNvSpPr/>
          <p:nvPr/>
        </p:nvSpPr>
        <p:spPr>
          <a:xfrm>
            <a:off x="1221567" y="4262203"/>
            <a:ext cx="1424097" cy="276999"/>
          </a:xfrm>
          <a:prstGeom prst="rect">
            <a:avLst/>
          </a:prstGeom>
        </p:spPr>
        <p:txBody>
          <a:bodyPr wrap="square">
            <a:spAutoFit/>
          </a:bodyPr>
          <a:lstStyle/>
          <a:p>
            <a:r>
              <a:rPr lang="en-US" sz="1200" dirty="0">
                <a:latin typeface="Open Sans"/>
              </a:rPr>
              <a:t>Main memory</a:t>
            </a:r>
          </a:p>
        </p:txBody>
      </p:sp>
      <p:cxnSp>
        <p:nvCxnSpPr>
          <p:cNvPr id="59" name="Straight Connector 58">
            <a:extLst>
              <a:ext uri="{FF2B5EF4-FFF2-40B4-BE49-F238E27FC236}">
                <a16:creationId xmlns:a16="http://schemas.microsoft.com/office/drawing/2014/main" id="{250016D1-DAAA-4A70-817C-AD70A221A8D2}"/>
              </a:ext>
            </a:extLst>
          </p:cNvPr>
          <p:cNvCxnSpPr>
            <a:cxnSpLocks/>
          </p:cNvCxnSpPr>
          <p:nvPr/>
        </p:nvCxnSpPr>
        <p:spPr>
          <a:xfrm>
            <a:off x="1242219" y="4546855"/>
            <a:ext cx="654382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0CEE4697-62DA-4ADC-92D2-4031A2DC4F76}"/>
              </a:ext>
            </a:extLst>
          </p:cNvPr>
          <p:cNvSpPr/>
          <p:nvPr/>
        </p:nvSpPr>
        <p:spPr>
          <a:xfrm>
            <a:off x="2957603" y="3131659"/>
            <a:ext cx="811431"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lumMod val="85000"/>
                    <a:lumOff val="15000"/>
                  </a:schemeClr>
                </a:solidFill>
                <a:latin typeface="Open Sans"/>
              </a:rPr>
              <a:t>0</a:t>
            </a:r>
            <a:r>
              <a:rPr lang="en-US" sz="1050" b="1" dirty="0">
                <a:solidFill>
                  <a:schemeClr val="tx1"/>
                </a:solidFill>
                <a:latin typeface="Open Sans"/>
              </a:rPr>
              <a:t> 00 0</a:t>
            </a:r>
          </a:p>
        </p:txBody>
      </p:sp>
      <p:sp>
        <p:nvSpPr>
          <p:cNvPr id="61" name="Oval 60">
            <a:extLst>
              <a:ext uri="{FF2B5EF4-FFF2-40B4-BE49-F238E27FC236}">
                <a16:creationId xmlns:a16="http://schemas.microsoft.com/office/drawing/2014/main" id="{118A2F06-29A5-4C3F-99A0-065EF7CE6B50}"/>
              </a:ext>
            </a:extLst>
          </p:cNvPr>
          <p:cNvSpPr/>
          <p:nvPr/>
        </p:nvSpPr>
        <p:spPr>
          <a:xfrm>
            <a:off x="3764937" y="3132563"/>
            <a:ext cx="758416"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tx1">
                    <a:lumMod val="85000"/>
                    <a:lumOff val="15000"/>
                  </a:schemeClr>
                </a:solidFill>
                <a:latin typeface="Open Sans"/>
              </a:rPr>
              <a:t>0</a:t>
            </a:r>
            <a:r>
              <a:rPr lang="en-US" sz="1050" b="1" dirty="0">
                <a:solidFill>
                  <a:schemeClr val="tx1"/>
                </a:solidFill>
                <a:latin typeface="Open Sans"/>
              </a:rPr>
              <a:t> 01 0</a:t>
            </a:r>
          </a:p>
        </p:txBody>
      </p:sp>
      <p:sp>
        <p:nvSpPr>
          <p:cNvPr id="62" name="Oval 61">
            <a:extLst>
              <a:ext uri="{FF2B5EF4-FFF2-40B4-BE49-F238E27FC236}">
                <a16:creationId xmlns:a16="http://schemas.microsoft.com/office/drawing/2014/main" id="{DB01D467-76C1-4430-9D34-D1320F07D845}"/>
              </a:ext>
            </a:extLst>
          </p:cNvPr>
          <p:cNvSpPr/>
          <p:nvPr/>
        </p:nvSpPr>
        <p:spPr>
          <a:xfrm>
            <a:off x="3701394" y="2792319"/>
            <a:ext cx="91426" cy="1576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cxnSp>
        <p:nvCxnSpPr>
          <p:cNvPr id="63" name="Straight Arrow Connector 62">
            <a:extLst>
              <a:ext uri="{FF2B5EF4-FFF2-40B4-BE49-F238E27FC236}">
                <a16:creationId xmlns:a16="http://schemas.microsoft.com/office/drawing/2014/main" id="{C89AAC02-2C4A-4EA0-96A8-50B398CB4192}"/>
              </a:ext>
            </a:extLst>
          </p:cNvPr>
          <p:cNvCxnSpPr>
            <a:cxnSpLocks/>
            <a:stCxn id="62" idx="3"/>
            <a:endCxn id="60" idx="0"/>
          </p:cNvCxnSpPr>
          <p:nvPr/>
        </p:nvCxnSpPr>
        <p:spPr>
          <a:xfrm flipH="1">
            <a:off x="3363319" y="2926915"/>
            <a:ext cx="351464" cy="2047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0688A22-E4D3-4659-880F-72BD062C4F60}"/>
              </a:ext>
            </a:extLst>
          </p:cNvPr>
          <p:cNvCxnSpPr>
            <a:cxnSpLocks/>
            <a:stCxn id="62" idx="5"/>
            <a:endCxn id="61" idx="0"/>
          </p:cNvCxnSpPr>
          <p:nvPr/>
        </p:nvCxnSpPr>
        <p:spPr>
          <a:xfrm>
            <a:off x="3779431" y="2926915"/>
            <a:ext cx="364714" cy="2056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7D8E8BA9-7044-4F25-8DD0-592364A61B03}"/>
              </a:ext>
            </a:extLst>
          </p:cNvPr>
          <p:cNvSpPr/>
          <p:nvPr/>
        </p:nvSpPr>
        <p:spPr>
          <a:xfrm>
            <a:off x="6074461" y="3572285"/>
            <a:ext cx="815277" cy="32912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latin typeface="Open Sans"/>
              </a:rPr>
              <a:t>1</a:t>
            </a:r>
            <a:r>
              <a:rPr lang="en-US" sz="900" b="1" dirty="0">
                <a:solidFill>
                  <a:schemeClr val="tx1"/>
                </a:solidFill>
                <a:latin typeface="Open Sans"/>
              </a:rPr>
              <a:t> 10 11</a:t>
            </a:r>
          </a:p>
        </p:txBody>
      </p:sp>
      <p:sp>
        <p:nvSpPr>
          <p:cNvPr id="66" name="Oval 65">
            <a:extLst>
              <a:ext uri="{FF2B5EF4-FFF2-40B4-BE49-F238E27FC236}">
                <a16:creationId xmlns:a16="http://schemas.microsoft.com/office/drawing/2014/main" id="{AE02C388-54BD-42E4-9B77-08F71B378F97}"/>
              </a:ext>
            </a:extLst>
          </p:cNvPr>
          <p:cNvSpPr/>
          <p:nvPr/>
        </p:nvSpPr>
        <p:spPr>
          <a:xfrm>
            <a:off x="6900274" y="3572285"/>
            <a:ext cx="798383" cy="32912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latin typeface="Open Sans"/>
              </a:rPr>
              <a:t>1</a:t>
            </a:r>
            <a:r>
              <a:rPr lang="en-US" sz="900" b="1" dirty="0">
                <a:solidFill>
                  <a:schemeClr val="tx1"/>
                </a:solidFill>
                <a:latin typeface="Open Sans"/>
              </a:rPr>
              <a:t> 11 11</a:t>
            </a:r>
          </a:p>
        </p:txBody>
      </p:sp>
      <p:sp>
        <p:nvSpPr>
          <p:cNvPr id="67" name="Oval 66">
            <a:extLst>
              <a:ext uri="{FF2B5EF4-FFF2-40B4-BE49-F238E27FC236}">
                <a16:creationId xmlns:a16="http://schemas.microsoft.com/office/drawing/2014/main" id="{741337D5-2DAF-48DB-B9CF-93C29B24F5FD}"/>
              </a:ext>
            </a:extLst>
          </p:cNvPr>
          <p:cNvSpPr/>
          <p:nvPr/>
        </p:nvSpPr>
        <p:spPr>
          <a:xfrm>
            <a:off x="5281516" y="3131658"/>
            <a:ext cx="794002"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lumMod val="85000"/>
                    <a:lumOff val="15000"/>
                  </a:schemeClr>
                </a:solidFill>
                <a:latin typeface="Open Sans"/>
              </a:rPr>
              <a:t>1</a:t>
            </a:r>
            <a:r>
              <a:rPr lang="en-US" sz="1050" b="1" dirty="0">
                <a:solidFill>
                  <a:schemeClr val="tx1"/>
                </a:solidFill>
                <a:latin typeface="Open Sans"/>
              </a:rPr>
              <a:t> 1 10</a:t>
            </a:r>
          </a:p>
        </p:txBody>
      </p:sp>
      <p:sp>
        <p:nvSpPr>
          <p:cNvPr id="68" name="Oval 67">
            <a:extLst>
              <a:ext uri="{FF2B5EF4-FFF2-40B4-BE49-F238E27FC236}">
                <a16:creationId xmlns:a16="http://schemas.microsoft.com/office/drawing/2014/main" id="{3A246DA7-A1ED-4113-B613-7CB7EDDE71A4}"/>
              </a:ext>
            </a:extLst>
          </p:cNvPr>
          <p:cNvSpPr/>
          <p:nvPr/>
        </p:nvSpPr>
        <p:spPr>
          <a:xfrm>
            <a:off x="6604156" y="3128295"/>
            <a:ext cx="732705"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tx1">
                    <a:lumMod val="85000"/>
                    <a:lumOff val="15000"/>
                  </a:schemeClr>
                </a:solidFill>
                <a:latin typeface="Open Sans"/>
              </a:rPr>
              <a:t>1</a:t>
            </a:r>
            <a:r>
              <a:rPr lang="en-US" sz="1050" b="1" dirty="0">
                <a:solidFill>
                  <a:schemeClr val="tx1"/>
                </a:solidFill>
                <a:latin typeface="Open Sans"/>
              </a:rPr>
              <a:t> 1 11</a:t>
            </a:r>
          </a:p>
        </p:txBody>
      </p:sp>
      <p:cxnSp>
        <p:nvCxnSpPr>
          <p:cNvPr id="69" name="Straight Arrow Connector 68">
            <a:extLst>
              <a:ext uri="{FF2B5EF4-FFF2-40B4-BE49-F238E27FC236}">
                <a16:creationId xmlns:a16="http://schemas.microsoft.com/office/drawing/2014/main" id="{87439EB0-73BF-40F5-B2C4-24542FF9D51D}"/>
              </a:ext>
            </a:extLst>
          </p:cNvPr>
          <p:cNvCxnSpPr>
            <a:cxnSpLocks/>
            <a:stCxn id="70" idx="5"/>
            <a:endCxn id="68" idx="0"/>
          </p:cNvCxnSpPr>
          <p:nvPr/>
        </p:nvCxnSpPr>
        <p:spPr>
          <a:xfrm>
            <a:off x="6663946" y="2938567"/>
            <a:ext cx="306563" cy="1897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38B4CFD-3B82-4855-A474-4375CC5A83B0}"/>
              </a:ext>
            </a:extLst>
          </p:cNvPr>
          <p:cNvSpPr/>
          <p:nvPr/>
        </p:nvSpPr>
        <p:spPr>
          <a:xfrm>
            <a:off x="6556319" y="2796042"/>
            <a:ext cx="126093" cy="166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Open Sans"/>
            </a:endParaRPr>
          </a:p>
        </p:txBody>
      </p:sp>
      <p:cxnSp>
        <p:nvCxnSpPr>
          <p:cNvPr id="71" name="Straight Arrow Connector 70">
            <a:extLst>
              <a:ext uri="{FF2B5EF4-FFF2-40B4-BE49-F238E27FC236}">
                <a16:creationId xmlns:a16="http://schemas.microsoft.com/office/drawing/2014/main" id="{BFD640F2-050E-4E55-9EFF-56FFD9102C37}"/>
              </a:ext>
            </a:extLst>
          </p:cNvPr>
          <p:cNvCxnSpPr>
            <a:cxnSpLocks/>
            <a:stCxn id="70" idx="3"/>
            <a:endCxn id="67" idx="0"/>
          </p:cNvCxnSpPr>
          <p:nvPr/>
        </p:nvCxnSpPr>
        <p:spPr>
          <a:xfrm flipH="1">
            <a:off x="5678517" y="2938567"/>
            <a:ext cx="896268" cy="1930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04423924-B613-4171-9B0B-A836BFFBDF6D}"/>
              </a:ext>
            </a:extLst>
          </p:cNvPr>
          <p:cNvSpPr/>
          <p:nvPr/>
        </p:nvSpPr>
        <p:spPr>
          <a:xfrm>
            <a:off x="6884515" y="3218184"/>
            <a:ext cx="107627" cy="1829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Open Sans"/>
            </a:endParaRPr>
          </a:p>
        </p:txBody>
      </p:sp>
      <p:cxnSp>
        <p:nvCxnSpPr>
          <p:cNvPr id="73" name="Straight Arrow Connector 72">
            <a:extLst>
              <a:ext uri="{FF2B5EF4-FFF2-40B4-BE49-F238E27FC236}">
                <a16:creationId xmlns:a16="http://schemas.microsoft.com/office/drawing/2014/main" id="{B4161738-B504-45E4-BE90-A22B1632ECD8}"/>
              </a:ext>
            </a:extLst>
          </p:cNvPr>
          <p:cNvCxnSpPr>
            <a:cxnSpLocks/>
            <a:stCxn id="72" idx="3"/>
            <a:endCxn id="65" idx="0"/>
          </p:cNvCxnSpPr>
          <p:nvPr/>
        </p:nvCxnSpPr>
        <p:spPr>
          <a:xfrm flipH="1">
            <a:off x="6482100" y="3374371"/>
            <a:ext cx="418177" cy="1979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B1070B-2B27-4D79-87B6-00037BA3E45B}"/>
              </a:ext>
            </a:extLst>
          </p:cNvPr>
          <p:cNvCxnSpPr>
            <a:cxnSpLocks/>
            <a:stCxn id="72" idx="5"/>
            <a:endCxn id="66" idx="0"/>
          </p:cNvCxnSpPr>
          <p:nvPr/>
        </p:nvCxnSpPr>
        <p:spPr>
          <a:xfrm>
            <a:off x="6976380" y="3374371"/>
            <a:ext cx="323086" cy="1979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EEB1B57D-E484-4306-87EB-92D0C71AF8C4}"/>
              </a:ext>
            </a:extLst>
          </p:cNvPr>
          <p:cNvGrpSpPr/>
          <p:nvPr/>
        </p:nvGrpSpPr>
        <p:grpSpPr>
          <a:xfrm>
            <a:off x="3758380" y="4004910"/>
            <a:ext cx="712589" cy="479810"/>
            <a:chOff x="2330102" y="3565416"/>
            <a:chExt cx="1017453" cy="682990"/>
          </a:xfrm>
        </p:grpSpPr>
        <p:grpSp>
          <p:nvGrpSpPr>
            <p:cNvPr id="76" name="Group 75">
              <a:extLst>
                <a:ext uri="{FF2B5EF4-FFF2-40B4-BE49-F238E27FC236}">
                  <a16:creationId xmlns:a16="http://schemas.microsoft.com/office/drawing/2014/main" id="{D5476DFC-9AB0-41CA-A7EB-A7116414C87B}"/>
                </a:ext>
              </a:extLst>
            </p:cNvPr>
            <p:cNvGrpSpPr/>
            <p:nvPr/>
          </p:nvGrpSpPr>
          <p:grpSpPr>
            <a:xfrm>
              <a:off x="2410284" y="3633948"/>
              <a:ext cx="937271" cy="614458"/>
              <a:chOff x="3293032" y="2628816"/>
              <a:chExt cx="1021177" cy="674791"/>
            </a:xfrm>
          </p:grpSpPr>
          <p:grpSp>
            <p:nvGrpSpPr>
              <p:cNvPr id="78" name="Group 77">
                <a:extLst>
                  <a:ext uri="{FF2B5EF4-FFF2-40B4-BE49-F238E27FC236}">
                    <a16:creationId xmlns:a16="http://schemas.microsoft.com/office/drawing/2014/main" id="{3A9663CF-C962-4A32-9AA0-04F1F4FE5449}"/>
                  </a:ext>
                </a:extLst>
              </p:cNvPr>
              <p:cNvGrpSpPr/>
              <p:nvPr/>
            </p:nvGrpSpPr>
            <p:grpSpPr>
              <a:xfrm>
                <a:off x="3293032" y="2628816"/>
                <a:ext cx="1021177" cy="674791"/>
                <a:chOff x="6526423" y="2005428"/>
                <a:chExt cx="1342343" cy="812802"/>
              </a:xfrm>
            </p:grpSpPr>
            <p:grpSp>
              <p:nvGrpSpPr>
                <p:cNvPr id="80" name="Group 79">
                  <a:extLst>
                    <a:ext uri="{FF2B5EF4-FFF2-40B4-BE49-F238E27FC236}">
                      <a16:creationId xmlns:a16="http://schemas.microsoft.com/office/drawing/2014/main" id="{246819E5-D471-4562-AAC6-4FA731A15443}"/>
                    </a:ext>
                  </a:extLst>
                </p:cNvPr>
                <p:cNvGrpSpPr/>
                <p:nvPr/>
              </p:nvGrpSpPr>
              <p:grpSpPr>
                <a:xfrm>
                  <a:off x="6526423" y="2005428"/>
                  <a:ext cx="1342343" cy="812802"/>
                  <a:chOff x="5039360" y="5319205"/>
                  <a:chExt cx="1342342" cy="812800"/>
                </a:xfrm>
              </p:grpSpPr>
              <p:sp>
                <p:nvSpPr>
                  <p:cNvPr id="91" name="Rectangle 90">
                    <a:extLst>
                      <a:ext uri="{FF2B5EF4-FFF2-40B4-BE49-F238E27FC236}">
                        <a16:creationId xmlns:a16="http://schemas.microsoft.com/office/drawing/2014/main" id="{FC7DFA26-5A74-4C05-A5C3-0BCF2B61B835}"/>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92" name="Group 91">
                    <a:extLst>
                      <a:ext uri="{FF2B5EF4-FFF2-40B4-BE49-F238E27FC236}">
                        <a16:creationId xmlns:a16="http://schemas.microsoft.com/office/drawing/2014/main" id="{B8FBAB40-AC5E-45EA-9D36-32DF63A076B4}"/>
                      </a:ext>
                    </a:extLst>
                  </p:cNvPr>
                  <p:cNvGrpSpPr/>
                  <p:nvPr/>
                </p:nvGrpSpPr>
                <p:grpSpPr>
                  <a:xfrm>
                    <a:off x="6026716" y="5639140"/>
                    <a:ext cx="182880" cy="221051"/>
                    <a:chOff x="3735824" y="4986161"/>
                    <a:chExt cx="182880" cy="221051"/>
                  </a:xfrm>
                </p:grpSpPr>
                <p:sp>
                  <p:nvSpPr>
                    <p:cNvPr id="93" name="Oval 92">
                      <a:extLst>
                        <a:ext uri="{FF2B5EF4-FFF2-40B4-BE49-F238E27FC236}">
                          <a16:creationId xmlns:a16="http://schemas.microsoft.com/office/drawing/2014/main" id="{A76D4774-EC8F-48F2-8F23-E63DE955A60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94" name="Straight Arrow Connector 93">
                      <a:extLst>
                        <a:ext uri="{FF2B5EF4-FFF2-40B4-BE49-F238E27FC236}">
                          <a16:creationId xmlns:a16="http://schemas.microsoft.com/office/drawing/2014/main" id="{9EE6A10F-1718-46FC-B8AA-F08FC3F6D902}"/>
                        </a:ext>
                      </a:extLst>
                    </p:cNvPr>
                    <p:cNvCxnSpPr>
                      <a:stCxn id="9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92D4BC71-1808-45AC-9F73-17513E3EF6E2}"/>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96" name="Straight Arrow Connector 95">
                      <a:extLst>
                        <a:ext uri="{FF2B5EF4-FFF2-40B4-BE49-F238E27FC236}">
                          <a16:creationId xmlns:a16="http://schemas.microsoft.com/office/drawing/2014/main" id="{57CB2EB7-12A5-49EC-AD17-9BB49C112D41}"/>
                        </a:ext>
                      </a:extLst>
                    </p:cNvPr>
                    <p:cNvCxnSpPr>
                      <a:cxnSpLocks/>
                      <a:stCxn id="95"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2B293528-D8CE-4B12-A578-92B77F8935C9}"/>
                    </a:ext>
                  </a:extLst>
                </p:cNvPr>
                <p:cNvGrpSpPr/>
                <p:nvPr/>
              </p:nvGrpSpPr>
              <p:grpSpPr>
                <a:xfrm>
                  <a:off x="6625992" y="2285788"/>
                  <a:ext cx="842038" cy="125053"/>
                  <a:chOff x="5021561" y="825774"/>
                  <a:chExt cx="650259" cy="125052"/>
                </a:xfrm>
              </p:grpSpPr>
              <p:cxnSp>
                <p:nvCxnSpPr>
                  <p:cNvPr id="87" name="Straight Connector 86">
                    <a:extLst>
                      <a:ext uri="{FF2B5EF4-FFF2-40B4-BE49-F238E27FC236}">
                        <a16:creationId xmlns:a16="http://schemas.microsoft.com/office/drawing/2014/main" id="{216D9031-020F-45A7-A37A-638BDA5072F5}"/>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20D8BC6-D19A-47CE-A582-72DBC1554038}"/>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0E6C5C6-0899-49BE-ACD2-6BC435BE43FA}"/>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754D119-ED39-4339-B511-AC73189FDA14}"/>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A69A29D1-4402-4B2C-A981-FA0BCFACB292}"/>
                    </a:ext>
                  </a:extLst>
                </p:cNvPr>
                <p:cNvGrpSpPr/>
                <p:nvPr/>
              </p:nvGrpSpPr>
              <p:grpSpPr>
                <a:xfrm>
                  <a:off x="6619769" y="2545322"/>
                  <a:ext cx="850769" cy="120114"/>
                  <a:chOff x="5014819" y="1141959"/>
                  <a:chExt cx="657001" cy="120114"/>
                </a:xfrm>
              </p:grpSpPr>
              <p:cxnSp>
                <p:nvCxnSpPr>
                  <p:cNvPr id="83" name="Straight Connector 82">
                    <a:extLst>
                      <a:ext uri="{FF2B5EF4-FFF2-40B4-BE49-F238E27FC236}">
                        <a16:creationId xmlns:a16="http://schemas.microsoft.com/office/drawing/2014/main" id="{4F62A8FB-DEF6-4AD9-AA1B-52B43D87100E}"/>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7811054-7DA0-4EDD-914C-7DC1F82B887E}"/>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26405A9-ED36-431C-9701-680A88054FEA}"/>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C7F78A9-8F0A-4DDA-87B6-BAECD869DDEE}"/>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79" name="Oval 78">
                <a:extLst>
                  <a:ext uri="{FF2B5EF4-FFF2-40B4-BE49-F238E27FC236}">
                    <a16:creationId xmlns:a16="http://schemas.microsoft.com/office/drawing/2014/main" id="{9D72DB37-AC45-4C14-A5D8-CDF2B72E792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77" name="Rectangle 76">
              <a:extLst>
                <a:ext uri="{FF2B5EF4-FFF2-40B4-BE49-F238E27FC236}">
                  <a16:creationId xmlns:a16="http://schemas.microsoft.com/office/drawing/2014/main" id="{4D4AD5C5-0628-4427-9193-088ACE0BBE3E}"/>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sp>
        <p:nvSpPr>
          <p:cNvPr id="97" name="Flowchart: Document 96">
            <a:extLst>
              <a:ext uri="{FF2B5EF4-FFF2-40B4-BE49-F238E27FC236}">
                <a16:creationId xmlns:a16="http://schemas.microsoft.com/office/drawing/2014/main" id="{E55217B9-8769-472B-9A60-FF21C87B5090}"/>
              </a:ext>
            </a:extLst>
          </p:cNvPr>
          <p:cNvSpPr/>
          <p:nvPr/>
        </p:nvSpPr>
        <p:spPr>
          <a:xfrm>
            <a:off x="3033274" y="4839091"/>
            <a:ext cx="656432" cy="522317"/>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cxnSp>
        <p:nvCxnSpPr>
          <p:cNvPr id="98" name="Connector: Elbow 224">
            <a:extLst>
              <a:ext uri="{FF2B5EF4-FFF2-40B4-BE49-F238E27FC236}">
                <a16:creationId xmlns:a16="http://schemas.microsoft.com/office/drawing/2014/main" id="{9A635758-7095-4EBD-8705-95C049CD19FA}"/>
              </a:ext>
            </a:extLst>
          </p:cNvPr>
          <p:cNvCxnSpPr>
            <a:cxnSpLocks/>
            <a:stCxn id="60" idx="4"/>
            <a:endCxn id="97" idx="0"/>
          </p:cNvCxnSpPr>
          <p:nvPr/>
        </p:nvCxnSpPr>
        <p:spPr>
          <a:xfrm flipH="1">
            <a:off x="3361490" y="3482993"/>
            <a:ext cx="1829" cy="135609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30BDF99-5C7F-4050-A2BB-84FA2ABB8A7B}"/>
              </a:ext>
            </a:extLst>
          </p:cNvPr>
          <p:cNvCxnSpPr>
            <a:cxnSpLocks/>
          </p:cNvCxnSpPr>
          <p:nvPr/>
        </p:nvCxnSpPr>
        <p:spPr>
          <a:xfrm>
            <a:off x="4138762" y="4510238"/>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0AD07F40-760E-4B34-9E1E-01887672D120}"/>
              </a:ext>
            </a:extLst>
          </p:cNvPr>
          <p:cNvGrpSpPr/>
          <p:nvPr/>
        </p:nvGrpSpPr>
        <p:grpSpPr>
          <a:xfrm>
            <a:off x="5295853" y="4004910"/>
            <a:ext cx="712589" cy="479810"/>
            <a:chOff x="2330102" y="3565416"/>
            <a:chExt cx="1017453" cy="682990"/>
          </a:xfrm>
        </p:grpSpPr>
        <p:grpSp>
          <p:nvGrpSpPr>
            <p:cNvPr id="101" name="Group 100">
              <a:extLst>
                <a:ext uri="{FF2B5EF4-FFF2-40B4-BE49-F238E27FC236}">
                  <a16:creationId xmlns:a16="http://schemas.microsoft.com/office/drawing/2014/main" id="{A2407C2D-A76A-4D16-918F-73084E648AD6}"/>
                </a:ext>
              </a:extLst>
            </p:cNvPr>
            <p:cNvGrpSpPr/>
            <p:nvPr/>
          </p:nvGrpSpPr>
          <p:grpSpPr>
            <a:xfrm>
              <a:off x="2410284" y="3633948"/>
              <a:ext cx="937271" cy="614458"/>
              <a:chOff x="3293032" y="2628816"/>
              <a:chExt cx="1021177" cy="674791"/>
            </a:xfrm>
          </p:grpSpPr>
          <p:grpSp>
            <p:nvGrpSpPr>
              <p:cNvPr id="103" name="Group 102">
                <a:extLst>
                  <a:ext uri="{FF2B5EF4-FFF2-40B4-BE49-F238E27FC236}">
                    <a16:creationId xmlns:a16="http://schemas.microsoft.com/office/drawing/2014/main" id="{C7621746-4E48-438C-BBA7-C37FD4BFD52C}"/>
                  </a:ext>
                </a:extLst>
              </p:cNvPr>
              <p:cNvGrpSpPr/>
              <p:nvPr/>
            </p:nvGrpSpPr>
            <p:grpSpPr>
              <a:xfrm>
                <a:off x="3293032" y="2628816"/>
                <a:ext cx="1021177" cy="674791"/>
                <a:chOff x="6526423" y="2005428"/>
                <a:chExt cx="1342343" cy="812802"/>
              </a:xfrm>
            </p:grpSpPr>
            <p:grpSp>
              <p:nvGrpSpPr>
                <p:cNvPr id="105" name="Group 104">
                  <a:extLst>
                    <a:ext uri="{FF2B5EF4-FFF2-40B4-BE49-F238E27FC236}">
                      <a16:creationId xmlns:a16="http://schemas.microsoft.com/office/drawing/2014/main" id="{00DE186B-7A53-4300-920D-9CD272B94181}"/>
                    </a:ext>
                  </a:extLst>
                </p:cNvPr>
                <p:cNvGrpSpPr/>
                <p:nvPr/>
              </p:nvGrpSpPr>
              <p:grpSpPr>
                <a:xfrm>
                  <a:off x="6526423" y="2005428"/>
                  <a:ext cx="1342343" cy="812802"/>
                  <a:chOff x="5039360" y="5319205"/>
                  <a:chExt cx="1342342" cy="812800"/>
                </a:xfrm>
              </p:grpSpPr>
              <p:sp>
                <p:nvSpPr>
                  <p:cNvPr id="116" name="Rectangle 115">
                    <a:extLst>
                      <a:ext uri="{FF2B5EF4-FFF2-40B4-BE49-F238E27FC236}">
                        <a16:creationId xmlns:a16="http://schemas.microsoft.com/office/drawing/2014/main" id="{29580E75-EEFE-4CC9-ABEA-016E02B33C24}"/>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17" name="Group 116">
                    <a:extLst>
                      <a:ext uri="{FF2B5EF4-FFF2-40B4-BE49-F238E27FC236}">
                        <a16:creationId xmlns:a16="http://schemas.microsoft.com/office/drawing/2014/main" id="{BD59D3BC-A128-43D6-8ABF-2010F66538D6}"/>
                      </a:ext>
                    </a:extLst>
                  </p:cNvPr>
                  <p:cNvGrpSpPr/>
                  <p:nvPr/>
                </p:nvGrpSpPr>
                <p:grpSpPr>
                  <a:xfrm>
                    <a:off x="6026716" y="5639140"/>
                    <a:ext cx="182880" cy="221051"/>
                    <a:chOff x="3735824" y="4986161"/>
                    <a:chExt cx="182880" cy="221051"/>
                  </a:xfrm>
                </p:grpSpPr>
                <p:sp>
                  <p:nvSpPr>
                    <p:cNvPr id="118" name="Oval 117">
                      <a:extLst>
                        <a:ext uri="{FF2B5EF4-FFF2-40B4-BE49-F238E27FC236}">
                          <a16:creationId xmlns:a16="http://schemas.microsoft.com/office/drawing/2014/main" id="{8D8802A5-6940-4514-9F9F-6B47324C8A6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19" name="Straight Arrow Connector 118">
                      <a:extLst>
                        <a:ext uri="{FF2B5EF4-FFF2-40B4-BE49-F238E27FC236}">
                          <a16:creationId xmlns:a16="http://schemas.microsoft.com/office/drawing/2014/main" id="{4052098F-5CB6-4E3E-A429-D0A3718457EA}"/>
                        </a:ext>
                      </a:extLst>
                    </p:cNvPr>
                    <p:cNvCxnSpPr>
                      <a:stCxn id="11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CDAF01A4-A421-4C2A-85E1-522AB9DC3EEF}"/>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21" name="Straight Arrow Connector 120">
                      <a:extLst>
                        <a:ext uri="{FF2B5EF4-FFF2-40B4-BE49-F238E27FC236}">
                          <a16:creationId xmlns:a16="http://schemas.microsoft.com/office/drawing/2014/main" id="{70149715-ABB2-43BC-93F9-17BC696D35BA}"/>
                        </a:ext>
                      </a:extLst>
                    </p:cNvPr>
                    <p:cNvCxnSpPr>
                      <a:cxnSpLocks/>
                      <a:stCxn id="120"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80ADBCF1-D6EE-4BD6-A5E1-143C1D280422}"/>
                    </a:ext>
                  </a:extLst>
                </p:cNvPr>
                <p:cNvGrpSpPr/>
                <p:nvPr/>
              </p:nvGrpSpPr>
              <p:grpSpPr>
                <a:xfrm>
                  <a:off x="6625992" y="2285788"/>
                  <a:ext cx="842038" cy="125053"/>
                  <a:chOff x="5021561" y="825774"/>
                  <a:chExt cx="650259" cy="125052"/>
                </a:xfrm>
              </p:grpSpPr>
              <p:cxnSp>
                <p:nvCxnSpPr>
                  <p:cNvPr id="112" name="Straight Connector 111">
                    <a:extLst>
                      <a:ext uri="{FF2B5EF4-FFF2-40B4-BE49-F238E27FC236}">
                        <a16:creationId xmlns:a16="http://schemas.microsoft.com/office/drawing/2014/main" id="{91CB5DB9-9C14-4E37-9A78-E6372B478B94}"/>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853D8D7-461C-4265-82C6-C4E43A8F9925}"/>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C935C10-972C-4FAC-82EC-176678C5D424}"/>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351C9F2-2906-411C-AE5A-9E264CC61A33}"/>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CFE4DD93-0F28-44DE-8388-5BE594A97DE7}"/>
                    </a:ext>
                  </a:extLst>
                </p:cNvPr>
                <p:cNvGrpSpPr/>
                <p:nvPr/>
              </p:nvGrpSpPr>
              <p:grpSpPr>
                <a:xfrm>
                  <a:off x="6619769" y="2545322"/>
                  <a:ext cx="850769" cy="120114"/>
                  <a:chOff x="5014819" y="1141959"/>
                  <a:chExt cx="657001" cy="120114"/>
                </a:xfrm>
              </p:grpSpPr>
              <p:cxnSp>
                <p:nvCxnSpPr>
                  <p:cNvPr id="108" name="Straight Connector 107">
                    <a:extLst>
                      <a:ext uri="{FF2B5EF4-FFF2-40B4-BE49-F238E27FC236}">
                        <a16:creationId xmlns:a16="http://schemas.microsoft.com/office/drawing/2014/main" id="{7AB1FB1D-1370-45EC-9F9E-5EDBFE687D93}"/>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BA90602-5B82-49A7-A4AD-242B3BB2B05C}"/>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350BE89-54D3-43D2-8503-9ABE8BF290DF}"/>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CA5DE46-5096-4951-97D8-7A2A0F0FEFEC}"/>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4" name="Oval 103">
                <a:extLst>
                  <a:ext uri="{FF2B5EF4-FFF2-40B4-BE49-F238E27FC236}">
                    <a16:creationId xmlns:a16="http://schemas.microsoft.com/office/drawing/2014/main" id="{6F91E396-A54A-4641-B94F-600ACE501D7E}"/>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02" name="Rectangle 101">
              <a:extLst>
                <a:ext uri="{FF2B5EF4-FFF2-40B4-BE49-F238E27FC236}">
                  <a16:creationId xmlns:a16="http://schemas.microsoft.com/office/drawing/2014/main" id="{F2E83988-2966-4AD5-AF57-A00832B0CF5C}"/>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grpSp>
        <p:nvGrpSpPr>
          <p:cNvPr id="122" name="Group 121">
            <a:extLst>
              <a:ext uri="{FF2B5EF4-FFF2-40B4-BE49-F238E27FC236}">
                <a16:creationId xmlns:a16="http://schemas.microsoft.com/office/drawing/2014/main" id="{C97395AF-16C9-4532-8AA0-204F861F50D8}"/>
              </a:ext>
            </a:extLst>
          </p:cNvPr>
          <p:cNvGrpSpPr/>
          <p:nvPr/>
        </p:nvGrpSpPr>
        <p:grpSpPr>
          <a:xfrm>
            <a:off x="6914352" y="4011777"/>
            <a:ext cx="712589" cy="479810"/>
            <a:chOff x="2330102" y="3565416"/>
            <a:chExt cx="1017453" cy="682990"/>
          </a:xfrm>
        </p:grpSpPr>
        <p:grpSp>
          <p:nvGrpSpPr>
            <p:cNvPr id="123" name="Group 122">
              <a:extLst>
                <a:ext uri="{FF2B5EF4-FFF2-40B4-BE49-F238E27FC236}">
                  <a16:creationId xmlns:a16="http://schemas.microsoft.com/office/drawing/2014/main" id="{34DC4960-FC18-4FED-9723-DDA15BB988F5}"/>
                </a:ext>
              </a:extLst>
            </p:cNvPr>
            <p:cNvGrpSpPr/>
            <p:nvPr/>
          </p:nvGrpSpPr>
          <p:grpSpPr>
            <a:xfrm>
              <a:off x="2410284" y="3633948"/>
              <a:ext cx="937271" cy="614458"/>
              <a:chOff x="3293032" y="2628816"/>
              <a:chExt cx="1021177" cy="674791"/>
            </a:xfrm>
          </p:grpSpPr>
          <p:grpSp>
            <p:nvGrpSpPr>
              <p:cNvPr id="125" name="Group 124">
                <a:extLst>
                  <a:ext uri="{FF2B5EF4-FFF2-40B4-BE49-F238E27FC236}">
                    <a16:creationId xmlns:a16="http://schemas.microsoft.com/office/drawing/2014/main" id="{5EECE63B-916B-45D0-94AA-A9FE113F87F2}"/>
                  </a:ext>
                </a:extLst>
              </p:cNvPr>
              <p:cNvGrpSpPr/>
              <p:nvPr/>
            </p:nvGrpSpPr>
            <p:grpSpPr>
              <a:xfrm>
                <a:off x="3293032" y="2628816"/>
                <a:ext cx="1021177" cy="674791"/>
                <a:chOff x="6526423" y="2005428"/>
                <a:chExt cx="1342343" cy="812802"/>
              </a:xfrm>
            </p:grpSpPr>
            <p:grpSp>
              <p:nvGrpSpPr>
                <p:cNvPr id="127" name="Group 126">
                  <a:extLst>
                    <a:ext uri="{FF2B5EF4-FFF2-40B4-BE49-F238E27FC236}">
                      <a16:creationId xmlns:a16="http://schemas.microsoft.com/office/drawing/2014/main" id="{0E6C49AA-7948-4C2F-889D-477187EC15C9}"/>
                    </a:ext>
                  </a:extLst>
                </p:cNvPr>
                <p:cNvGrpSpPr/>
                <p:nvPr/>
              </p:nvGrpSpPr>
              <p:grpSpPr>
                <a:xfrm>
                  <a:off x="6526423" y="2005428"/>
                  <a:ext cx="1342343" cy="812802"/>
                  <a:chOff x="5039360" y="5319205"/>
                  <a:chExt cx="1342342" cy="812800"/>
                </a:xfrm>
              </p:grpSpPr>
              <p:sp>
                <p:nvSpPr>
                  <p:cNvPr id="138" name="Rectangle 137">
                    <a:extLst>
                      <a:ext uri="{FF2B5EF4-FFF2-40B4-BE49-F238E27FC236}">
                        <a16:creationId xmlns:a16="http://schemas.microsoft.com/office/drawing/2014/main" id="{3E2ADC37-3C60-4D9B-BE7E-C4D7EF3344C1}"/>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39" name="Group 138">
                    <a:extLst>
                      <a:ext uri="{FF2B5EF4-FFF2-40B4-BE49-F238E27FC236}">
                        <a16:creationId xmlns:a16="http://schemas.microsoft.com/office/drawing/2014/main" id="{A03D56EE-9C6D-4E15-859B-90ED8B55AE3D}"/>
                      </a:ext>
                    </a:extLst>
                  </p:cNvPr>
                  <p:cNvGrpSpPr/>
                  <p:nvPr/>
                </p:nvGrpSpPr>
                <p:grpSpPr>
                  <a:xfrm>
                    <a:off x="6026716" y="5639140"/>
                    <a:ext cx="182880" cy="221051"/>
                    <a:chOff x="3735824" y="4986161"/>
                    <a:chExt cx="182880" cy="221051"/>
                  </a:xfrm>
                </p:grpSpPr>
                <p:sp>
                  <p:nvSpPr>
                    <p:cNvPr id="140" name="Oval 139">
                      <a:extLst>
                        <a:ext uri="{FF2B5EF4-FFF2-40B4-BE49-F238E27FC236}">
                          <a16:creationId xmlns:a16="http://schemas.microsoft.com/office/drawing/2014/main" id="{1FBB7871-F769-45AA-9647-E316AB9490C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41" name="Straight Arrow Connector 140">
                      <a:extLst>
                        <a:ext uri="{FF2B5EF4-FFF2-40B4-BE49-F238E27FC236}">
                          <a16:creationId xmlns:a16="http://schemas.microsoft.com/office/drawing/2014/main" id="{E8ED8EB5-2985-41D3-8446-60CC93BD33BA}"/>
                        </a:ext>
                      </a:extLst>
                    </p:cNvPr>
                    <p:cNvCxnSpPr>
                      <a:stCxn id="14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E901BA29-384B-4168-A02A-AAC3E835AC76}"/>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43" name="Straight Arrow Connector 142">
                      <a:extLst>
                        <a:ext uri="{FF2B5EF4-FFF2-40B4-BE49-F238E27FC236}">
                          <a16:creationId xmlns:a16="http://schemas.microsoft.com/office/drawing/2014/main" id="{C2061A33-1C92-4D65-A8C7-38B77BCFB69F}"/>
                        </a:ext>
                      </a:extLst>
                    </p:cNvPr>
                    <p:cNvCxnSpPr>
                      <a:cxnSpLocks/>
                      <a:stCxn id="142"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8" name="Group 127">
                  <a:extLst>
                    <a:ext uri="{FF2B5EF4-FFF2-40B4-BE49-F238E27FC236}">
                      <a16:creationId xmlns:a16="http://schemas.microsoft.com/office/drawing/2014/main" id="{47E40BC4-B7D9-4C24-AA32-A016EB0B4520}"/>
                    </a:ext>
                  </a:extLst>
                </p:cNvPr>
                <p:cNvGrpSpPr/>
                <p:nvPr/>
              </p:nvGrpSpPr>
              <p:grpSpPr>
                <a:xfrm>
                  <a:off x="6625992" y="2285788"/>
                  <a:ext cx="842038" cy="125053"/>
                  <a:chOff x="5021561" y="825774"/>
                  <a:chExt cx="650259" cy="125052"/>
                </a:xfrm>
              </p:grpSpPr>
              <p:cxnSp>
                <p:nvCxnSpPr>
                  <p:cNvPr id="134" name="Straight Connector 133">
                    <a:extLst>
                      <a:ext uri="{FF2B5EF4-FFF2-40B4-BE49-F238E27FC236}">
                        <a16:creationId xmlns:a16="http://schemas.microsoft.com/office/drawing/2014/main" id="{1E5F4AFD-52BD-4510-9DB4-AC07FA950BE7}"/>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C335F40-8C73-4ACE-B977-D9C449ABF4FC}"/>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A38583A-5735-404D-B165-56FAD545DC8F}"/>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A58813D-44D6-4F3B-8576-B163D110F625}"/>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6BD0CB0-349C-485B-85C9-F2640E010DA4}"/>
                    </a:ext>
                  </a:extLst>
                </p:cNvPr>
                <p:cNvGrpSpPr/>
                <p:nvPr/>
              </p:nvGrpSpPr>
              <p:grpSpPr>
                <a:xfrm>
                  <a:off x="6619769" y="2545322"/>
                  <a:ext cx="850769" cy="120114"/>
                  <a:chOff x="5014819" y="1141959"/>
                  <a:chExt cx="657001" cy="120114"/>
                </a:xfrm>
              </p:grpSpPr>
              <p:cxnSp>
                <p:nvCxnSpPr>
                  <p:cNvPr id="130" name="Straight Connector 129">
                    <a:extLst>
                      <a:ext uri="{FF2B5EF4-FFF2-40B4-BE49-F238E27FC236}">
                        <a16:creationId xmlns:a16="http://schemas.microsoft.com/office/drawing/2014/main" id="{AB7AAF65-AC18-4368-BD42-60227239BB55}"/>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02EDC3-57D5-437B-8DA6-6836E13326B3}"/>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0B3D804-E664-44B7-8B25-CD09609ECE3B}"/>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6992511-47EC-41E1-9767-903A19282B9B}"/>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26" name="Oval 125">
                <a:extLst>
                  <a:ext uri="{FF2B5EF4-FFF2-40B4-BE49-F238E27FC236}">
                    <a16:creationId xmlns:a16="http://schemas.microsoft.com/office/drawing/2014/main" id="{372B8500-36F3-40BC-83CB-F865FE965DA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24" name="Rectangle 123">
              <a:extLst>
                <a:ext uri="{FF2B5EF4-FFF2-40B4-BE49-F238E27FC236}">
                  <a16:creationId xmlns:a16="http://schemas.microsoft.com/office/drawing/2014/main" id="{68256979-2855-4C8C-92F0-92EEFAC716D3}"/>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grpSp>
        <p:nvGrpSpPr>
          <p:cNvPr id="144" name="Group 143">
            <a:extLst>
              <a:ext uri="{FF2B5EF4-FFF2-40B4-BE49-F238E27FC236}">
                <a16:creationId xmlns:a16="http://schemas.microsoft.com/office/drawing/2014/main" id="{2B881661-6685-4CC7-9557-1BB0FE5E9FD2}"/>
              </a:ext>
            </a:extLst>
          </p:cNvPr>
          <p:cNvGrpSpPr/>
          <p:nvPr/>
        </p:nvGrpSpPr>
        <p:grpSpPr>
          <a:xfrm>
            <a:off x="6095598" y="4009075"/>
            <a:ext cx="712589" cy="479810"/>
            <a:chOff x="2330102" y="3565416"/>
            <a:chExt cx="1017453" cy="682990"/>
          </a:xfrm>
        </p:grpSpPr>
        <p:grpSp>
          <p:nvGrpSpPr>
            <p:cNvPr id="145" name="Group 144">
              <a:extLst>
                <a:ext uri="{FF2B5EF4-FFF2-40B4-BE49-F238E27FC236}">
                  <a16:creationId xmlns:a16="http://schemas.microsoft.com/office/drawing/2014/main" id="{FCDDCA17-D1AB-4B53-AD94-B44A60D621F8}"/>
                </a:ext>
              </a:extLst>
            </p:cNvPr>
            <p:cNvGrpSpPr/>
            <p:nvPr/>
          </p:nvGrpSpPr>
          <p:grpSpPr>
            <a:xfrm>
              <a:off x="2410284" y="3633948"/>
              <a:ext cx="937271" cy="614458"/>
              <a:chOff x="3293032" y="2628816"/>
              <a:chExt cx="1021177" cy="674791"/>
            </a:xfrm>
          </p:grpSpPr>
          <p:grpSp>
            <p:nvGrpSpPr>
              <p:cNvPr id="147" name="Group 146">
                <a:extLst>
                  <a:ext uri="{FF2B5EF4-FFF2-40B4-BE49-F238E27FC236}">
                    <a16:creationId xmlns:a16="http://schemas.microsoft.com/office/drawing/2014/main" id="{A1AEE4DD-9AA0-4215-81A4-F77D1F000279}"/>
                  </a:ext>
                </a:extLst>
              </p:cNvPr>
              <p:cNvGrpSpPr/>
              <p:nvPr/>
            </p:nvGrpSpPr>
            <p:grpSpPr>
              <a:xfrm>
                <a:off x="3293032" y="2628816"/>
                <a:ext cx="1021177" cy="674791"/>
                <a:chOff x="6526423" y="2005428"/>
                <a:chExt cx="1342343" cy="812802"/>
              </a:xfrm>
            </p:grpSpPr>
            <p:grpSp>
              <p:nvGrpSpPr>
                <p:cNvPr id="149" name="Group 148">
                  <a:extLst>
                    <a:ext uri="{FF2B5EF4-FFF2-40B4-BE49-F238E27FC236}">
                      <a16:creationId xmlns:a16="http://schemas.microsoft.com/office/drawing/2014/main" id="{C91A3323-F94C-4C2F-88AA-3DD288F91A37}"/>
                    </a:ext>
                  </a:extLst>
                </p:cNvPr>
                <p:cNvGrpSpPr/>
                <p:nvPr/>
              </p:nvGrpSpPr>
              <p:grpSpPr>
                <a:xfrm>
                  <a:off x="6526423" y="2005428"/>
                  <a:ext cx="1342343" cy="812802"/>
                  <a:chOff x="5039360" y="5319205"/>
                  <a:chExt cx="1342342" cy="812800"/>
                </a:xfrm>
              </p:grpSpPr>
              <p:sp>
                <p:nvSpPr>
                  <p:cNvPr id="160" name="Rectangle 159">
                    <a:extLst>
                      <a:ext uri="{FF2B5EF4-FFF2-40B4-BE49-F238E27FC236}">
                        <a16:creationId xmlns:a16="http://schemas.microsoft.com/office/drawing/2014/main" id="{74881344-0F30-403A-B889-E1061C2C2C41}"/>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61" name="Group 160">
                    <a:extLst>
                      <a:ext uri="{FF2B5EF4-FFF2-40B4-BE49-F238E27FC236}">
                        <a16:creationId xmlns:a16="http://schemas.microsoft.com/office/drawing/2014/main" id="{4469E991-E86F-4B2F-AF17-393CB2A52951}"/>
                      </a:ext>
                    </a:extLst>
                  </p:cNvPr>
                  <p:cNvGrpSpPr/>
                  <p:nvPr/>
                </p:nvGrpSpPr>
                <p:grpSpPr>
                  <a:xfrm>
                    <a:off x="6026716" y="5639140"/>
                    <a:ext cx="182880" cy="221051"/>
                    <a:chOff x="3735824" y="4986161"/>
                    <a:chExt cx="182880" cy="221051"/>
                  </a:xfrm>
                </p:grpSpPr>
                <p:sp>
                  <p:nvSpPr>
                    <p:cNvPr id="162" name="Oval 161">
                      <a:extLst>
                        <a:ext uri="{FF2B5EF4-FFF2-40B4-BE49-F238E27FC236}">
                          <a16:creationId xmlns:a16="http://schemas.microsoft.com/office/drawing/2014/main" id="{A20144D6-1A7F-41EB-99F3-3BA149D29596}"/>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63" name="Straight Arrow Connector 162">
                      <a:extLst>
                        <a:ext uri="{FF2B5EF4-FFF2-40B4-BE49-F238E27FC236}">
                          <a16:creationId xmlns:a16="http://schemas.microsoft.com/office/drawing/2014/main" id="{F416C593-8A15-4239-A68E-4B71235209E4}"/>
                        </a:ext>
                      </a:extLst>
                    </p:cNvPr>
                    <p:cNvCxnSpPr>
                      <a:stCxn id="16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9DCBE00A-02D2-4477-8730-1054E1F254F7}"/>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65" name="Straight Arrow Connector 164">
                      <a:extLst>
                        <a:ext uri="{FF2B5EF4-FFF2-40B4-BE49-F238E27FC236}">
                          <a16:creationId xmlns:a16="http://schemas.microsoft.com/office/drawing/2014/main" id="{B1C64EE2-7DEB-4A95-A058-6AAAE35A5C8E}"/>
                        </a:ext>
                      </a:extLst>
                    </p:cNvPr>
                    <p:cNvCxnSpPr>
                      <a:cxnSpLocks/>
                      <a:stCxn id="164"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0" name="Group 149">
                  <a:extLst>
                    <a:ext uri="{FF2B5EF4-FFF2-40B4-BE49-F238E27FC236}">
                      <a16:creationId xmlns:a16="http://schemas.microsoft.com/office/drawing/2014/main" id="{71756C15-532E-4F70-8CD6-15E42972ED92}"/>
                    </a:ext>
                  </a:extLst>
                </p:cNvPr>
                <p:cNvGrpSpPr/>
                <p:nvPr/>
              </p:nvGrpSpPr>
              <p:grpSpPr>
                <a:xfrm>
                  <a:off x="6625992" y="2285788"/>
                  <a:ext cx="842038" cy="125053"/>
                  <a:chOff x="5021561" y="825774"/>
                  <a:chExt cx="650259" cy="125052"/>
                </a:xfrm>
              </p:grpSpPr>
              <p:cxnSp>
                <p:nvCxnSpPr>
                  <p:cNvPr id="156" name="Straight Connector 155">
                    <a:extLst>
                      <a:ext uri="{FF2B5EF4-FFF2-40B4-BE49-F238E27FC236}">
                        <a16:creationId xmlns:a16="http://schemas.microsoft.com/office/drawing/2014/main" id="{83D00F2C-C2BA-4671-95C3-46815CD39A3F}"/>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F8AC3AB-E587-4B85-A1DF-E5FF401DCC51}"/>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7F164AE-6AD0-4D1A-8F0B-82A57D155E73}"/>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CC6C2F8-6B21-4B0E-A2BF-E4D166D9A223}"/>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8AE5FEA5-EBE7-4C6C-9AFE-893FCA806977}"/>
                    </a:ext>
                  </a:extLst>
                </p:cNvPr>
                <p:cNvGrpSpPr/>
                <p:nvPr/>
              </p:nvGrpSpPr>
              <p:grpSpPr>
                <a:xfrm>
                  <a:off x="6619769" y="2545322"/>
                  <a:ext cx="850769" cy="120114"/>
                  <a:chOff x="5014819" y="1141959"/>
                  <a:chExt cx="657001" cy="120114"/>
                </a:xfrm>
              </p:grpSpPr>
              <p:cxnSp>
                <p:nvCxnSpPr>
                  <p:cNvPr id="152" name="Straight Connector 151">
                    <a:extLst>
                      <a:ext uri="{FF2B5EF4-FFF2-40B4-BE49-F238E27FC236}">
                        <a16:creationId xmlns:a16="http://schemas.microsoft.com/office/drawing/2014/main" id="{31D36349-3DCF-4760-A38D-FB67F81D3EDB}"/>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CE106DB-93F2-4871-BB11-D3E94B9A5507}"/>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BEFE44D-3674-4988-9A14-56AB0F9E5B4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284F4E2-A4F7-472D-956B-267156316A0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48" name="Oval 147">
                <a:extLst>
                  <a:ext uri="{FF2B5EF4-FFF2-40B4-BE49-F238E27FC236}">
                    <a16:creationId xmlns:a16="http://schemas.microsoft.com/office/drawing/2014/main" id="{E5226922-864C-4687-8BCE-557581A3D7E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46" name="Rectangle 145">
              <a:extLst>
                <a:ext uri="{FF2B5EF4-FFF2-40B4-BE49-F238E27FC236}">
                  <a16:creationId xmlns:a16="http://schemas.microsoft.com/office/drawing/2014/main" id="{C6AB2DB3-1D07-4BC7-A12E-567E0A0ABEBF}"/>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cxnSp>
        <p:nvCxnSpPr>
          <p:cNvPr id="166" name="Straight Arrow Connector 165">
            <a:extLst>
              <a:ext uri="{FF2B5EF4-FFF2-40B4-BE49-F238E27FC236}">
                <a16:creationId xmlns:a16="http://schemas.microsoft.com/office/drawing/2014/main" id="{500A5D7A-BF33-46ED-ADEE-2640E4BD2C8C}"/>
              </a:ext>
            </a:extLst>
          </p:cNvPr>
          <p:cNvCxnSpPr>
            <a:cxnSpLocks/>
          </p:cNvCxnSpPr>
          <p:nvPr/>
        </p:nvCxnSpPr>
        <p:spPr>
          <a:xfrm>
            <a:off x="5680225" y="4501795"/>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844772F9-7616-498E-806B-10ABBAC4E031}"/>
              </a:ext>
            </a:extLst>
          </p:cNvPr>
          <p:cNvCxnSpPr>
            <a:cxnSpLocks/>
          </p:cNvCxnSpPr>
          <p:nvPr/>
        </p:nvCxnSpPr>
        <p:spPr>
          <a:xfrm>
            <a:off x="6492924" y="4510238"/>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D11193EB-4502-455E-BBCA-2587946CCC6C}"/>
              </a:ext>
            </a:extLst>
          </p:cNvPr>
          <p:cNvCxnSpPr>
            <a:cxnSpLocks/>
          </p:cNvCxnSpPr>
          <p:nvPr/>
        </p:nvCxnSpPr>
        <p:spPr>
          <a:xfrm>
            <a:off x="7298724" y="4506840"/>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325">
            <a:extLst>
              <a:ext uri="{FF2B5EF4-FFF2-40B4-BE49-F238E27FC236}">
                <a16:creationId xmlns:a16="http://schemas.microsoft.com/office/drawing/2014/main" id="{AE63855D-73E4-4DC0-8E84-42041F4F6F35}"/>
              </a:ext>
            </a:extLst>
          </p:cNvPr>
          <p:cNvCxnSpPr>
            <a:cxnSpLocks/>
            <a:endCxn id="47" idx="0"/>
          </p:cNvCxnSpPr>
          <p:nvPr/>
        </p:nvCxnSpPr>
        <p:spPr>
          <a:xfrm>
            <a:off x="3414468" y="2539269"/>
            <a:ext cx="332641" cy="13347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117285A1-7B37-44B7-9FA7-D63DE103133F}"/>
              </a:ext>
            </a:extLst>
          </p:cNvPr>
          <p:cNvSpPr txBox="1"/>
          <p:nvPr/>
        </p:nvSpPr>
        <p:spPr>
          <a:xfrm>
            <a:off x="2978106" y="1784558"/>
            <a:ext cx="1709325" cy="300082"/>
          </a:xfrm>
          <a:prstGeom prst="rect">
            <a:avLst/>
          </a:prstGeom>
          <a:noFill/>
        </p:spPr>
        <p:txBody>
          <a:bodyPr wrap="square" rtlCol="0">
            <a:spAutoFit/>
          </a:bodyPr>
          <a:lstStyle/>
          <a:p>
            <a:r>
              <a:rPr lang="en-US" sz="1350" dirty="0" err="1">
                <a:latin typeface="Open Sans" panose="020B0604020202020204"/>
              </a:rPr>
              <a:t>IdxConstr</a:t>
            </a:r>
            <a:r>
              <a:rPr lang="en-US" sz="1350" dirty="0">
                <a:latin typeface="Open Sans" panose="020B0604020202020204"/>
              </a:rPr>
              <a:t> worker 1</a:t>
            </a:r>
          </a:p>
        </p:txBody>
      </p:sp>
      <p:sp>
        <p:nvSpPr>
          <p:cNvPr id="171" name="TextBox 170">
            <a:extLst>
              <a:ext uri="{FF2B5EF4-FFF2-40B4-BE49-F238E27FC236}">
                <a16:creationId xmlns:a16="http://schemas.microsoft.com/office/drawing/2014/main" id="{1434F3E9-2834-4C73-86A0-CA6B42AF650C}"/>
              </a:ext>
            </a:extLst>
          </p:cNvPr>
          <p:cNvSpPr txBox="1"/>
          <p:nvPr/>
        </p:nvSpPr>
        <p:spPr>
          <a:xfrm>
            <a:off x="5363647" y="1802112"/>
            <a:ext cx="1732009" cy="300082"/>
          </a:xfrm>
          <a:prstGeom prst="rect">
            <a:avLst/>
          </a:prstGeom>
          <a:noFill/>
        </p:spPr>
        <p:txBody>
          <a:bodyPr wrap="square" rtlCol="0">
            <a:spAutoFit/>
          </a:bodyPr>
          <a:lstStyle/>
          <a:p>
            <a:r>
              <a:rPr lang="en-US" sz="1350" dirty="0" err="1">
                <a:latin typeface="Open Sans" panose="020B0604020202020204"/>
              </a:rPr>
              <a:t>IdxConstr</a:t>
            </a:r>
            <a:r>
              <a:rPr lang="en-US" sz="1350" dirty="0">
                <a:latin typeface="Open Sans" panose="020B0604020202020204"/>
              </a:rPr>
              <a:t> worker k</a:t>
            </a:r>
          </a:p>
        </p:txBody>
      </p:sp>
      <p:cxnSp>
        <p:nvCxnSpPr>
          <p:cNvPr id="172" name="Connector: Elbow 333">
            <a:extLst>
              <a:ext uri="{FF2B5EF4-FFF2-40B4-BE49-F238E27FC236}">
                <a16:creationId xmlns:a16="http://schemas.microsoft.com/office/drawing/2014/main" id="{A2A12767-7E3A-4AB1-A9C4-4F406C82D702}"/>
              </a:ext>
            </a:extLst>
          </p:cNvPr>
          <p:cNvCxnSpPr>
            <a:cxnSpLocks/>
            <a:stCxn id="67" idx="4"/>
            <a:endCxn id="116" idx="0"/>
          </p:cNvCxnSpPr>
          <p:nvPr/>
        </p:nvCxnSpPr>
        <p:spPr>
          <a:xfrm>
            <a:off x="5678517" y="3482992"/>
            <a:ext cx="1709" cy="57006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Connector: Elbow 336">
            <a:extLst>
              <a:ext uri="{FF2B5EF4-FFF2-40B4-BE49-F238E27FC236}">
                <a16:creationId xmlns:a16="http://schemas.microsoft.com/office/drawing/2014/main" id="{A6D6F422-6CB8-417D-AF94-77E43EDDCB90}"/>
              </a:ext>
            </a:extLst>
          </p:cNvPr>
          <p:cNvCxnSpPr>
            <a:cxnSpLocks/>
            <a:stCxn id="65" idx="4"/>
            <a:endCxn id="160" idx="0"/>
          </p:cNvCxnSpPr>
          <p:nvPr/>
        </p:nvCxnSpPr>
        <p:spPr>
          <a:xfrm flipH="1">
            <a:off x="6479971" y="3901406"/>
            <a:ext cx="2129" cy="1558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Connector: Elbow 339">
            <a:extLst>
              <a:ext uri="{FF2B5EF4-FFF2-40B4-BE49-F238E27FC236}">
                <a16:creationId xmlns:a16="http://schemas.microsoft.com/office/drawing/2014/main" id="{4554C4E5-5896-4D7D-9E3C-2898693A3660}"/>
              </a:ext>
            </a:extLst>
          </p:cNvPr>
          <p:cNvCxnSpPr>
            <a:cxnSpLocks/>
            <a:stCxn id="66" idx="4"/>
            <a:endCxn id="138" idx="0"/>
          </p:cNvCxnSpPr>
          <p:nvPr/>
        </p:nvCxnSpPr>
        <p:spPr>
          <a:xfrm flipH="1">
            <a:off x="7298722" y="3901406"/>
            <a:ext cx="744" cy="15851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856F7ADD-3190-4C97-A84C-039F58857EAB}"/>
              </a:ext>
            </a:extLst>
          </p:cNvPr>
          <p:cNvSpPr/>
          <p:nvPr/>
        </p:nvSpPr>
        <p:spPr>
          <a:xfrm flipH="1" flipV="1">
            <a:off x="3142441" y="4975092"/>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Open Sans"/>
            </a:endParaRPr>
          </a:p>
        </p:txBody>
      </p:sp>
      <p:cxnSp>
        <p:nvCxnSpPr>
          <p:cNvPr id="182" name="Straight Arrow Connector 181">
            <a:extLst>
              <a:ext uri="{FF2B5EF4-FFF2-40B4-BE49-F238E27FC236}">
                <a16:creationId xmlns:a16="http://schemas.microsoft.com/office/drawing/2014/main" id="{D19BD3D8-FBD8-4CC0-9BDB-94649E108BC7}"/>
              </a:ext>
            </a:extLst>
          </p:cNvPr>
          <p:cNvCxnSpPr>
            <a:cxnSpLocks/>
          </p:cNvCxnSpPr>
          <p:nvPr/>
        </p:nvCxnSpPr>
        <p:spPr>
          <a:xfrm flipH="1">
            <a:off x="3064182" y="4989457"/>
            <a:ext cx="78257" cy="2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08DDFA16-57D0-44F3-A00E-70ADC27844A3}"/>
              </a:ext>
            </a:extLst>
          </p:cNvPr>
          <p:cNvSpPr/>
          <p:nvPr/>
        </p:nvSpPr>
        <p:spPr>
          <a:xfrm flipH="1">
            <a:off x="3142442" y="5155212"/>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Open Sans"/>
            </a:endParaRPr>
          </a:p>
        </p:txBody>
      </p:sp>
      <p:cxnSp>
        <p:nvCxnSpPr>
          <p:cNvPr id="184" name="Straight Arrow Connector 183">
            <a:extLst>
              <a:ext uri="{FF2B5EF4-FFF2-40B4-BE49-F238E27FC236}">
                <a16:creationId xmlns:a16="http://schemas.microsoft.com/office/drawing/2014/main" id="{0917804F-4A6D-4687-A25F-2927C9ECCFD2}"/>
              </a:ext>
            </a:extLst>
          </p:cNvPr>
          <p:cNvCxnSpPr>
            <a:cxnSpLocks/>
            <a:stCxn id="183" idx="6"/>
          </p:cNvCxnSpPr>
          <p:nvPr/>
        </p:nvCxnSpPr>
        <p:spPr>
          <a:xfrm flipH="1">
            <a:off x="3064182" y="5172357"/>
            <a:ext cx="78257" cy="29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74153B03-3249-4F96-B817-59EC9F029EE8}"/>
              </a:ext>
            </a:extLst>
          </p:cNvPr>
          <p:cNvGrpSpPr/>
          <p:nvPr/>
        </p:nvGrpSpPr>
        <p:grpSpPr>
          <a:xfrm>
            <a:off x="3202236" y="4951017"/>
            <a:ext cx="438138" cy="77752"/>
            <a:chOff x="5021561" y="825774"/>
            <a:chExt cx="650259" cy="124871"/>
          </a:xfrm>
        </p:grpSpPr>
        <p:cxnSp>
          <p:nvCxnSpPr>
            <p:cNvPr id="186" name="Straight Connector 185">
              <a:extLst>
                <a:ext uri="{FF2B5EF4-FFF2-40B4-BE49-F238E27FC236}">
                  <a16:creationId xmlns:a16="http://schemas.microsoft.com/office/drawing/2014/main" id="{8E053C81-11DD-4D41-89F2-470E8B68F6D0}"/>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41647B0-37F5-49F9-825E-B8EA5E721F12}"/>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929F2B0-0BF7-42A3-8EBD-DC6F570DE27A}"/>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2FF4F58-580E-45C6-988F-1373D8525902}"/>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A0CEED73-D547-45F7-9414-7E4C697A31AB}"/>
              </a:ext>
            </a:extLst>
          </p:cNvPr>
          <p:cNvGrpSpPr/>
          <p:nvPr/>
        </p:nvGrpSpPr>
        <p:grpSpPr>
          <a:xfrm>
            <a:off x="3203664" y="5108718"/>
            <a:ext cx="438138" cy="84530"/>
            <a:chOff x="5021561" y="1094902"/>
            <a:chExt cx="650259" cy="135758"/>
          </a:xfrm>
        </p:grpSpPr>
        <p:cxnSp>
          <p:nvCxnSpPr>
            <p:cNvPr id="191" name="Straight Connector 190">
              <a:extLst>
                <a:ext uri="{FF2B5EF4-FFF2-40B4-BE49-F238E27FC236}">
                  <a16:creationId xmlns:a16="http://schemas.microsoft.com/office/drawing/2014/main" id="{33E5F456-FD0D-43DA-80AA-6384E2338501}"/>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95C1A54-310D-40F8-AD17-2B03C918D932}"/>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12CBCF2-2F8D-44B2-8373-B3FF9628375A}"/>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FEB60E6-9559-483E-89FF-381487B2AE99}"/>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1E108503-4571-4C72-95DC-48C89BCC871F}"/>
              </a:ext>
            </a:extLst>
          </p:cNvPr>
          <p:cNvSpPr txBox="1"/>
          <p:nvPr/>
        </p:nvSpPr>
        <p:spPr>
          <a:xfrm>
            <a:off x="4773355" y="1727622"/>
            <a:ext cx="370614" cy="369332"/>
          </a:xfrm>
          <a:prstGeom prst="rect">
            <a:avLst/>
          </a:prstGeom>
          <a:noFill/>
        </p:spPr>
        <p:txBody>
          <a:bodyPr wrap="none" rtlCol="0">
            <a:spAutoFit/>
          </a:bodyPr>
          <a:lstStyle/>
          <a:p>
            <a:r>
              <a:rPr lang="en-US" dirty="0"/>
              <a:t>…</a:t>
            </a:r>
            <a:endParaRPr lang="en-US" sz="1350" dirty="0"/>
          </a:p>
        </p:txBody>
      </p:sp>
      <p:sp>
        <p:nvSpPr>
          <p:cNvPr id="196" name="Rectangle 195">
            <a:extLst>
              <a:ext uri="{FF2B5EF4-FFF2-40B4-BE49-F238E27FC236}">
                <a16:creationId xmlns:a16="http://schemas.microsoft.com/office/drawing/2014/main" id="{13F6DE65-7890-443D-B470-BB3E6F6884D7}"/>
              </a:ext>
            </a:extLst>
          </p:cNvPr>
          <p:cNvSpPr/>
          <p:nvPr/>
        </p:nvSpPr>
        <p:spPr>
          <a:xfrm>
            <a:off x="2500800" y="1151215"/>
            <a:ext cx="1035460" cy="461665"/>
          </a:xfrm>
          <a:prstGeom prst="rect">
            <a:avLst/>
          </a:prstGeom>
        </p:spPr>
        <p:txBody>
          <a:bodyPr wrap="square">
            <a:spAutoFit/>
          </a:bodyPr>
          <a:lstStyle/>
          <a:p>
            <a:pPr algn="ctr"/>
            <a:r>
              <a:rPr lang="en-US" sz="1200" dirty="0">
                <a:latin typeface="Open Sans"/>
                <a:ea typeface="Ebrima" panose="02000000000000000000" pitchFamily="2" charset="0"/>
                <a:cs typeface="Ebrima" panose="02000000000000000000" pitchFamily="2" charset="0"/>
              </a:rPr>
              <a:t>create thread</a:t>
            </a:r>
            <a:endParaRPr lang="en-US" sz="1200" dirty="0">
              <a:latin typeface="Open Sans"/>
            </a:endParaRPr>
          </a:p>
        </p:txBody>
      </p:sp>
      <p:sp>
        <p:nvSpPr>
          <p:cNvPr id="197" name="Curved Down Arrow 181">
            <a:extLst>
              <a:ext uri="{FF2B5EF4-FFF2-40B4-BE49-F238E27FC236}">
                <a16:creationId xmlns:a16="http://schemas.microsoft.com/office/drawing/2014/main" id="{64A2493D-BE09-4EB6-9669-87606628F12D}"/>
              </a:ext>
            </a:extLst>
          </p:cNvPr>
          <p:cNvSpPr/>
          <p:nvPr/>
        </p:nvSpPr>
        <p:spPr>
          <a:xfrm>
            <a:off x="2457535" y="1522083"/>
            <a:ext cx="1146815" cy="267181"/>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sp>
        <p:nvSpPr>
          <p:cNvPr id="198" name="Curved Down Arrow 182">
            <a:extLst>
              <a:ext uri="{FF2B5EF4-FFF2-40B4-BE49-F238E27FC236}">
                <a16:creationId xmlns:a16="http://schemas.microsoft.com/office/drawing/2014/main" id="{F2565DF0-5898-48E3-BD96-C98055AF9EC7}"/>
              </a:ext>
            </a:extLst>
          </p:cNvPr>
          <p:cNvSpPr/>
          <p:nvPr/>
        </p:nvSpPr>
        <p:spPr>
          <a:xfrm>
            <a:off x="2411379" y="1375045"/>
            <a:ext cx="3512897" cy="390450"/>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grpSp>
        <p:nvGrpSpPr>
          <p:cNvPr id="200" name="Group 199">
            <a:extLst>
              <a:ext uri="{FF2B5EF4-FFF2-40B4-BE49-F238E27FC236}">
                <a16:creationId xmlns:a16="http://schemas.microsoft.com/office/drawing/2014/main" id="{C413EB2A-BD73-4DCC-A55E-5773CAA159D5}"/>
              </a:ext>
            </a:extLst>
          </p:cNvPr>
          <p:cNvGrpSpPr/>
          <p:nvPr/>
        </p:nvGrpSpPr>
        <p:grpSpPr>
          <a:xfrm>
            <a:off x="1581967" y="1816570"/>
            <a:ext cx="1115162" cy="1293227"/>
            <a:chOff x="64516" y="1051028"/>
            <a:chExt cx="1486882" cy="646331"/>
          </a:xfrm>
        </p:grpSpPr>
        <p:sp>
          <p:nvSpPr>
            <p:cNvPr id="201" name="Rectangle: Rounded Corners 226">
              <a:extLst>
                <a:ext uri="{FF2B5EF4-FFF2-40B4-BE49-F238E27FC236}">
                  <a16:creationId xmlns:a16="http://schemas.microsoft.com/office/drawing/2014/main" id="{154B669F-7F80-4427-8D7F-C65F9A79A0C8}"/>
                </a:ext>
              </a:extLst>
            </p:cNvPr>
            <p:cNvSpPr/>
            <p:nvPr/>
          </p:nvSpPr>
          <p:spPr>
            <a:xfrm>
              <a:off x="64516" y="1056563"/>
              <a:ext cx="1486882" cy="640796"/>
            </a:xfrm>
            <a:prstGeom prst="roundRect">
              <a:avLst>
                <a:gd name="adj" fmla="val 28870"/>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sp>
          <p:nvSpPr>
            <p:cNvPr id="202" name="TextBox 201">
              <a:extLst>
                <a:ext uri="{FF2B5EF4-FFF2-40B4-BE49-F238E27FC236}">
                  <a16:creationId xmlns:a16="http://schemas.microsoft.com/office/drawing/2014/main" id="{3B7B9E5E-3052-4A74-A090-71B810369285}"/>
                </a:ext>
              </a:extLst>
            </p:cNvPr>
            <p:cNvSpPr txBox="1"/>
            <p:nvPr/>
          </p:nvSpPr>
          <p:spPr>
            <a:xfrm>
              <a:off x="171075" y="1051028"/>
              <a:ext cx="1380323" cy="253805"/>
            </a:xfrm>
            <a:prstGeom prst="rect">
              <a:avLst/>
            </a:prstGeom>
            <a:noFill/>
          </p:spPr>
          <p:txBody>
            <a:bodyPr wrap="square" rtlCol="0">
              <a:spAutoFit/>
            </a:bodyPr>
            <a:lstStyle/>
            <a:p>
              <a:r>
                <a:rPr lang="en-US" sz="1350" dirty="0">
                  <a:latin typeface="Open Sans"/>
                </a:rPr>
                <a:t>Coordinate</a:t>
              </a:r>
            </a:p>
            <a:p>
              <a:r>
                <a:rPr lang="en-US" sz="1350" dirty="0">
                  <a:latin typeface="Open Sans"/>
                </a:rPr>
                <a:t>Worker</a:t>
              </a:r>
            </a:p>
          </p:txBody>
        </p:sp>
      </p:grpSp>
      <p:sp>
        <p:nvSpPr>
          <p:cNvPr id="205" name="矩形 8">
            <a:extLst>
              <a:ext uri="{FF2B5EF4-FFF2-40B4-BE49-F238E27FC236}">
                <a16:creationId xmlns:a16="http://schemas.microsoft.com/office/drawing/2014/main" id="{DE60324D-C43D-444C-B402-FB6A684BA5D2}"/>
              </a:ext>
            </a:extLst>
          </p:cNvPr>
          <p:cNvSpPr/>
          <p:nvPr/>
        </p:nvSpPr>
        <p:spPr>
          <a:xfrm>
            <a:off x="593164" y="1372172"/>
            <a:ext cx="2012089" cy="415498"/>
          </a:xfrm>
          <a:prstGeom prst="rect">
            <a:avLst/>
          </a:prstGeom>
        </p:spPr>
        <p:txBody>
          <a:bodyPr wrap="none">
            <a:spAutoFit/>
          </a:bodyPr>
          <a:lstStyle/>
          <a:p>
            <a:r>
              <a:rPr lang="en-US" altLang="zh-CN" sz="2100" b="1" dirty="0">
                <a:solidFill>
                  <a:schemeClr val="tx2"/>
                </a:solidFill>
                <a:latin typeface="+mj-lt"/>
              </a:rPr>
              <a:t>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C0C6758A-6298-4F10-BA96-D8353797A2AE}"/>
              </a:ext>
            </a:extLst>
          </p:cNvPr>
          <p:cNvSpPr>
            <a:spLocks noGrp="1"/>
          </p:cNvSpPr>
          <p:nvPr>
            <p:ph type="sldNum" sz="quarter" idx="12"/>
          </p:nvPr>
        </p:nvSpPr>
        <p:spPr/>
        <p:txBody>
          <a:bodyPr/>
          <a:lstStyle/>
          <a:p>
            <a:fld id="{D8D6A206-5653-4338-98D8-6B5D137662F8}" type="slidenum">
              <a:rPr lang="en-US" smtClean="0"/>
              <a:pPr/>
              <a:t>152</a:t>
            </a:fld>
            <a:endParaRPr lang="en-US" dirty="0"/>
          </a:p>
        </p:txBody>
      </p:sp>
      <p:sp>
        <p:nvSpPr>
          <p:cNvPr id="5" name="Footer Placeholder 4">
            <a:extLst>
              <a:ext uri="{FF2B5EF4-FFF2-40B4-BE49-F238E27FC236}">
                <a16:creationId xmlns:a16="http://schemas.microsoft.com/office/drawing/2014/main" id="{1B1FD795-E31B-4E6C-8524-D65F9391655A}"/>
              </a:ext>
            </a:extLst>
          </p:cNvPr>
          <p:cNvSpPr>
            <a:spLocks noGrp="1"/>
          </p:cNvSpPr>
          <p:nvPr>
            <p:ph type="ftr" sz="quarter" idx="11"/>
          </p:nvPr>
        </p:nvSpPr>
        <p:spPr/>
        <p:txBody>
          <a:bodyPr/>
          <a:lstStyle/>
          <a:p>
            <a:r>
              <a:rPr lang="en-US" altLang="zh-CN"/>
              <a:t>Echihabi, Palpanas - MDM 2022</a:t>
            </a:r>
            <a:endParaRPr lang="zh-CN" altLang="en-US" dirty="0"/>
          </a:p>
        </p:txBody>
      </p:sp>
      <p:sp>
        <p:nvSpPr>
          <p:cNvPr id="199" name="Oval 198">
            <a:extLst>
              <a:ext uri="{FF2B5EF4-FFF2-40B4-BE49-F238E27FC236}">
                <a16:creationId xmlns:a16="http://schemas.microsoft.com/office/drawing/2014/main" id="{29C60DCE-9BAA-421B-9C81-74FE7EDD110F}"/>
              </a:ext>
            </a:extLst>
          </p:cNvPr>
          <p:cNvSpPr/>
          <p:nvPr/>
        </p:nvSpPr>
        <p:spPr>
          <a:xfrm>
            <a:off x="4507033" y="2102494"/>
            <a:ext cx="809202" cy="32326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Open Sans"/>
              </a:rPr>
              <a:t>ROOT</a:t>
            </a:r>
            <a:endParaRPr lang="en-US" sz="788" b="1" dirty="0">
              <a:solidFill>
                <a:schemeClr val="tx1"/>
              </a:solidFill>
              <a:latin typeface="Open Sans"/>
            </a:endParaRPr>
          </a:p>
        </p:txBody>
      </p:sp>
      <p:grpSp>
        <p:nvGrpSpPr>
          <p:cNvPr id="203" name="Group 202">
            <a:extLst>
              <a:ext uri="{FF2B5EF4-FFF2-40B4-BE49-F238E27FC236}">
                <a16:creationId xmlns:a16="http://schemas.microsoft.com/office/drawing/2014/main" id="{1EBB1442-1145-4D6A-9723-052BFEEE9BDD}"/>
              </a:ext>
            </a:extLst>
          </p:cNvPr>
          <p:cNvGrpSpPr/>
          <p:nvPr/>
        </p:nvGrpSpPr>
        <p:grpSpPr>
          <a:xfrm>
            <a:off x="6678534" y="2038335"/>
            <a:ext cx="765883" cy="510136"/>
            <a:chOff x="5039360" y="5319205"/>
            <a:chExt cx="1342342" cy="812800"/>
          </a:xfrm>
        </p:grpSpPr>
        <p:sp>
          <p:nvSpPr>
            <p:cNvPr id="204" name="Rectangle 203">
              <a:extLst>
                <a:ext uri="{FF2B5EF4-FFF2-40B4-BE49-F238E27FC236}">
                  <a16:creationId xmlns:a16="http://schemas.microsoft.com/office/drawing/2014/main" id="{4653CD6C-2512-4205-83EE-307B71C674F6}"/>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206" name="Group 205">
              <a:extLst>
                <a:ext uri="{FF2B5EF4-FFF2-40B4-BE49-F238E27FC236}">
                  <a16:creationId xmlns:a16="http://schemas.microsoft.com/office/drawing/2014/main" id="{3D08A096-0084-4D41-80AF-060539D676E3}"/>
                </a:ext>
              </a:extLst>
            </p:cNvPr>
            <p:cNvGrpSpPr/>
            <p:nvPr/>
          </p:nvGrpSpPr>
          <p:grpSpPr>
            <a:xfrm>
              <a:off x="6026716" y="5639140"/>
              <a:ext cx="182880" cy="282437"/>
              <a:chOff x="3735824" y="4986161"/>
              <a:chExt cx="182880" cy="282437"/>
            </a:xfrm>
          </p:grpSpPr>
          <p:sp>
            <p:nvSpPr>
              <p:cNvPr id="207" name="Oval 206">
                <a:extLst>
                  <a:ext uri="{FF2B5EF4-FFF2-40B4-BE49-F238E27FC236}">
                    <a16:creationId xmlns:a16="http://schemas.microsoft.com/office/drawing/2014/main" id="{A867AFEA-2AB5-441A-BB07-BF08C2982892}"/>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08" name="Straight Arrow Connector 207">
                <a:extLst>
                  <a:ext uri="{FF2B5EF4-FFF2-40B4-BE49-F238E27FC236}">
                    <a16:creationId xmlns:a16="http://schemas.microsoft.com/office/drawing/2014/main" id="{9D70CCE3-648A-4DE5-976B-05C565A54863}"/>
                  </a:ext>
                </a:extLst>
              </p:cNvPr>
              <p:cNvCxnSpPr>
                <a:stCxn id="207" idx="6"/>
              </p:cNvCxnSpPr>
              <p:nvPr/>
            </p:nvCxnSpPr>
            <p:spPr>
              <a:xfrm flipV="1">
                <a:off x="3781542"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405702CF-A892-417F-AAD3-F2D1527D8EA4}"/>
                  </a:ext>
                </a:extLst>
              </p:cNvPr>
              <p:cNvSpPr/>
              <p:nvPr/>
            </p:nvSpPr>
            <p:spPr>
              <a:xfrm>
                <a:off x="3735824" y="5222881"/>
                <a:ext cx="45718" cy="45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10" name="Straight Arrow Connector 209">
                <a:extLst>
                  <a:ext uri="{FF2B5EF4-FFF2-40B4-BE49-F238E27FC236}">
                    <a16:creationId xmlns:a16="http://schemas.microsoft.com/office/drawing/2014/main" id="{5B674560-2275-4E88-9C1B-7A6F3F584C87}"/>
                  </a:ext>
                </a:extLst>
              </p:cNvPr>
              <p:cNvCxnSpPr>
                <a:cxnSpLocks/>
                <a:stCxn id="209" idx="6"/>
              </p:cNvCxnSpPr>
              <p:nvPr/>
            </p:nvCxnSpPr>
            <p:spPr>
              <a:xfrm flipV="1">
                <a:off x="3781542" y="5245737"/>
                <a:ext cx="137162"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1" name="Group 210">
            <a:extLst>
              <a:ext uri="{FF2B5EF4-FFF2-40B4-BE49-F238E27FC236}">
                <a16:creationId xmlns:a16="http://schemas.microsoft.com/office/drawing/2014/main" id="{7A98AD50-263D-4C1B-BD6D-CB210879704B}"/>
              </a:ext>
            </a:extLst>
          </p:cNvPr>
          <p:cNvGrpSpPr/>
          <p:nvPr/>
        </p:nvGrpSpPr>
        <p:grpSpPr>
          <a:xfrm>
            <a:off x="6735345" y="2247024"/>
            <a:ext cx="480415" cy="86086"/>
            <a:chOff x="5021580" y="1080954"/>
            <a:chExt cx="650240" cy="182691"/>
          </a:xfrm>
        </p:grpSpPr>
        <p:cxnSp>
          <p:nvCxnSpPr>
            <p:cNvPr id="212" name="Straight Connector 211">
              <a:extLst>
                <a:ext uri="{FF2B5EF4-FFF2-40B4-BE49-F238E27FC236}">
                  <a16:creationId xmlns:a16="http://schemas.microsoft.com/office/drawing/2014/main" id="{7F5D6BCC-EB98-4246-B215-F197A6175135}"/>
                </a:ext>
              </a:extLst>
            </p:cNvPr>
            <p:cNvCxnSpPr>
              <a:cxnSpLocks/>
            </p:cNvCxnSpPr>
            <p:nvPr/>
          </p:nvCxnSpPr>
          <p:spPr>
            <a:xfrm>
              <a:off x="5021580" y="1263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5AF2155-008A-4A7C-B5B6-E5DC3A313CA7}"/>
                </a:ext>
              </a:extLst>
            </p:cNvPr>
            <p:cNvCxnSpPr>
              <a:cxnSpLocks/>
            </p:cNvCxnSpPr>
            <p:nvPr/>
          </p:nvCxnSpPr>
          <p:spPr>
            <a:xfrm>
              <a:off x="5184140" y="11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E138089-4980-4B77-8EED-66DDD6792DE5}"/>
                </a:ext>
              </a:extLst>
            </p:cNvPr>
            <p:cNvCxnSpPr>
              <a:cxnSpLocks/>
            </p:cNvCxnSpPr>
            <p:nvPr/>
          </p:nvCxnSpPr>
          <p:spPr>
            <a:xfrm>
              <a:off x="5346700" y="12256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1DD4418-A161-4582-B60F-1FB94F3BFE80}"/>
                </a:ext>
              </a:extLst>
            </p:cNvPr>
            <p:cNvCxnSpPr>
              <a:cxnSpLocks/>
            </p:cNvCxnSpPr>
            <p:nvPr/>
          </p:nvCxnSpPr>
          <p:spPr>
            <a:xfrm>
              <a:off x="5509260" y="10809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2FBE7DA2-209D-4867-BA25-9806C79AA747}"/>
              </a:ext>
            </a:extLst>
          </p:cNvPr>
          <p:cNvGrpSpPr/>
          <p:nvPr/>
        </p:nvGrpSpPr>
        <p:grpSpPr>
          <a:xfrm>
            <a:off x="6735345" y="2424496"/>
            <a:ext cx="480415" cy="70937"/>
            <a:chOff x="5021580" y="1095458"/>
            <a:chExt cx="650240" cy="113024"/>
          </a:xfrm>
        </p:grpSpPr>
        <p:cxnSp>
          <p:nvCxnSpPr>
            <p:cNvPr id="217" name="Straight Connector 216">
              <a:extLst>
                <a:ext uri="{FF2B5EF4-FFF2-40B4-BE49-F238E27FC236}">
                  <a16:creationId xmlns:a16="http://schemas.microsoft.com/office/drawing/2014/main" id="{23BD58AB-3026-471A-A706-01B77878156E}"/>
                </a:ext>
              </a:extLst>
            </p:cNvPr>
            <p:cNvCxnSpPr>
              <a:cxnSpLocks/>
            </p:cNvCxnSpPr>
            <p:nvPr/>
          </p:nvCxnSpPr>
          <p:spPr>
            <a:xfrm>
              <a:off x="5021580" y="115636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466D974-4E6C-44B4-841E-D9B2D75FA89B}"/>
                </a:ext>
              </a:extLst>
            </p:cNvPr>
            <p:cNvCxnSpPr>
              <a:cxnSpLocks/>
            </p:cNvCxnSpPr>
            <p:nvPr/>
          </p:nvCxnSpPr>
          <p:spPr>
            <a:xfrm>
              <a:off x="5184140" y="120848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8158BE4-C3AC-4D57-A8B1-2FDEDEFA7823}"/>
                </a:ext>
              </a:extLst>
            </p:cNvPr>
            <p:cNvCxnSpPr>
              <a:cxnSpLocks/>
            </p:cNvCxnSpPr>
            <p:nvPr/>
          </p:nvCxnSpPr>
          <p:spPr>
            <a:xfrm>
              <a:off x="5346700" y="109667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D1947842-0866-4EDE-8419-73A17D382631}"/>
                </a:ext>
              </a:extLst>
            </p:cNvPr>
            <p:cNvCxnSpPr>
              <a:cxnSpLocks/>
            </p:cNvCxnSpPr>
            <p:nvPr/>
          </p:nvCxnSpPr>
          <p:spPr>
            <a:xfrm>
              <a:off x="5509260" y="1095458"/>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D87EBD90-874A-4404-A6FC-2D8E8E16FD58}"/>
              </a:ext>
            </a:extLst>
          </p:cNvPr>
          <p:cNvSpPr/>
          <p:nvPr/>
        </p:nvSpPr>
        <p:spPr>
          <a:xfrm>
            <a:off x="6623545" y="1999045"/>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222" name="Rectangle 221">
            <a:extLst>
              <a:ext uri="{FF2B5EF4-FFF2-40B4-BE49-F238E27FC236}">
                <a16:creationId xmlns:a16="http://schemas.microsoft.com/office/drawing/2014/main" id="{8A75FCB3-6A64-4033-A0F5-56C3CA2B7FE2}"/>
              </a:ext>
            </a:extLst>
          </p:cNvPr>
          <p:cNvSpPr/>
          <p:nvPr/>
        </p:nvSpPr>
        <p:spPr>
          <a:xfrm>
            <a:off x="3004901" y="2053292"/>
            <a:ext cx="765883" cy="5060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223" name="Group 222">
            <a:extLst>
              <a:ext uri="{FF2B5EF4-FFF2-40B4-BE49-F238E27FC236}">
                <a16:creationId xmlns:a16="http://schemas.microsoft.com/office/drawing/2014/main" id="{8BE42C1A-3556-402A-A671-C6E9FE8B08E7}"/>
              </a:ext>
            </a:extLst>
          </p:cNvPr>
          <p:cNvGrpSpPr/>
          <p:nvPr/>
        </p:nvGrpSpPr>
        <p:grpSpPr>
          <a:xfrm>
            <a:off x="3233164" y="2246395"/>
            <a:ext cx="480431" cy="77752"/>
            <a:chOff x="5021561" y="825774"/>
            <a:chExt cx="650259" cy="124871"/>
          </a:xfrm>
        </p:grpSpPr>
        <p:cxnSp>
          <p:nvCxnSpPr>
            <p:cNvPr id="224" name="Straight Connector 223">
              <a:extLst>
                <a:ext uri="{FF2B5EF4-FFF2-40B4-BE49-F238E27FC236}">
                  <a16:creationId xmlns:a16="http://schemas.microsoft.com/office/drawing/2014/main" id="{4C071BA5-E0AE-4371-8049-BD4BFD3F767C}"/>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A545C02-1E2F-4853-BCB0-2FB867FE20D9}"/>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516716F-6468-42C9-A2FE-D097C9612328}"/>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D52A016-3A8A-4C41-8ACD-2489460A533A}"/>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91E250B-004C-42AF-820C-1C17DCED6DF2}"/>
              </a:ext>
            </a:extLst>
          </p:cNvPr>
          <p:cNvGrpSpPr/>
          <p:nvPr/>
        </p:nvGrpSpPr>
        <p:grpSpPr>
          <a:xfrm>
            <a:off x="3234592" y="2404095"/>
            <a:ext cx="480431" cy="84530"/>
            <a:chOff x="5021561" y="1094902"/>
            <a:chExt cx="650259" cy="135758"/>
          </a:xfrm>
        </p:grpSpPr>
        <p:cxnSp>
          <p:nvCxnSpPr>
            <p:cNvPr id="229" name="Straight Connector 228">
              <a:extLst>
                <a:ext uri="{FF2B5EF4-FFF2-40B4-BE49-F238E27FC236}">
                  <a16:creationId xmlns:a16="http://schemas.microsoft.com/office/drawing/2014/main" id="{D6B96D20-3BBC-4123-82CA-430FB99B2976}"/>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714CC60-B06D-4946-A99E-3091AB8F56CE}"/>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E13A929-7360-40DB-86CE-3E8C7BE7038D}"/>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8AB8B9B-437E-4A9E-8B1A-ADF0CEB65A4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3" name="Rectangle 232">
            <a:extLst>
              <a:ext uri="{FF2B5EF4-FFF2-40B4-BE49-F238E27FC236}">
                <a16:creationId xmlns:a16="http://schemas.microsoft.com/office/drawing/2014/main" id="{E95BF61A-46A5-4263-85FB-1D8602DDDA3C}"/>
              </a:ext>
            </a:extLst>
          </p:cNvPr>
          <p:cNvSpPr/>
          <p:nvPr/>
        </p:nvSpPr>
        <p:spPr>
          <a:xfrm>
            <a:off x="2948555" y="2016885"/>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234" name="Oval 233">
            <a:extLst>
              <a:ext uri="{FF2B5EF4-FFF2-40B4-BE49-F238E27FC236}">
                <a16:creationId xmlns:a16="http://schemas.microsoft.com/office/drawing/2014/main" id="{FD69674F-6137-4EA4-808B-B57A83552689}"/>
              </a:ext>
            </a:extLst>
          </p:cNvPr>
          <p:cNvSpPr/>
          <p:nvPr/>
        </p:nvSpPr>
        <p:spPr>
          <a:xfrm flipH="1">
            <a:off x="3150016" y="2294166"/>
            <a:ext cx="26085" cy="286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35" name="Straight Arrow Connector 234">
            <a:extLst>
              <a:ext uri="{FF2B5EF4-FFF2-40B4-BE49-F238E27FC236}">
                <a16:creationId xmlns:a16="http://schemas.microsoft.com/office/drawing/2014/main" id="{1832520F-B488-4391-89A7-A55B21B3B249}"/>
              </a:ext>
            </a:extLst>
          </p:cNvPr>
          <p:cNvCxnSpPr>
            <a:cxnSpLocks/>
          </p:cNvCxnSpPr>
          <p:nvPr/>
        </p:nvCxnSpPr>
        <p:spPr>
          <a:xfrm flipH="1">
            <a:off x="3067467" y="2308513"/>
            <a:ext cx="10434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6" name="Oval 235">
            <a:extLst>
              <a:ext uri="{FF2B5EF4-FFF2-40B4-BE49-F238E27FC236}">
                <a16:creationId xmlns:a16="http://schemas.microsoft.com/office/drawing/2014/main" id="{B3D97154-89D5-43D6-A2CE-9B10C90FC188}"/>
              </a:ext>
            </a:extLst>
          </p:cNvPr>
          <p:cNvSpPr/>
          <p:nvPr/>
        </p:nvSpPr>
        <p:spPr>
          <a:xfrm flipH="1">
            <a:off x="3150016" y="2442738"/>
            <a:ext cx="26085" cy="28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37" name="Straight Arrow Connector 236">
            <a:extLst>
              <a:ext uri="{FF2B5EF4-FFF2-40B4-BE49-F238E27FC236}">
                <a16:creationId xmlns:a16="http://schemas.microsoft.com/office/drawing/2014/main" id="{C26EBD39-1B73-4704-9B8B-BBC3DAC9D3C3}"/>
              </a:ext>
            </a:extLst>
          </p:cNvPr>
          <p:cNvCxnSpPr>
            <a:cxnSpLocks/>
          </p:cNvCxnSpPr>
          <p:nvPr/>
        </p:nvCxnSpPr>
        <p:spPr>
          <a:xfrm flipH="1" flipV="1">
            <a:off x="3067467" y="2457084"/>
            <a:ext cx="10434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5713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3900620" cy="415498"/>
          </a:xfrm>
          <a:prstGeom prst="rect">
            <a:avLst/>
          </a:prstGeom>
        </p:spPr>
        <p:txBody>
          <a:bodyPr wrap="none">
            <a:spAutoFit/>
          </a:bodyPr>
          <a:lstStyle/>
          <a:p>
            <a:r>
              <a:rPr lang="en-US" altLang="zh-CN" sz="2100" b="1" dirty="0" err="1">
                <a:solidFill>
                  <a:schemeClr val="tx2"/>
                </a:solidFill>
                <a:latin typeface="+mj-lt"/>
              </a:rPr>
              <a:t>ParIS</a:t>
            </a:r>
            <a:r>
              <a:rPr lang="en-US" altLang="zh-CN" sz="2100" b="1" dirty="0">
                <a:solidFill>
                  <a:schemeClr val="tx2"/>
                </a:solidFill>
                <a:latin typeface="+mj-lt"/>
              </a:rPr>
              <a:t>+ exact query answering</a:t>
            </a:r>
          </a:p>
        </p:txBody>
      </p:sp>
      <p:sp>
        <p:nvSpPr>
          <p:cNvPr id="23" name="Rectangle: Rounded Corners 226">
            <a:extLst>
              <a:ext uri="{FF2B5EF4-FFF2-40B4-BE49-F238E27FC236}">
                <a16:creationId xmlns:a16="http://schemas.microsoft.com/office/drawing/2014/main" id="{9A9A2BB9-D7A7-4539-A0A0-50EF165C7C7E}"/>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24" name="Connector: Elbow 295">
            <a:extLst>
              <a:ext uri="{FF2B5EF4-FFF2-40B4-BE49-F238E27FC236}">
                <a16:creationId xmlns:a16="http://schemas.microsoft.com/office/drawing/2014/main" id="{824A0604-1FF1-4E84-A309-89D19E09521A}"/>
              </a:ext>
            </a:extLst>
          </p:cNvPr>
          <p:cNvCxnSpPr>
            <a:cxnSpLocks/>
            <a:stCxn id="66" idx="3"/>
            <a:endCxn id="165" idx="2"/>
          </p:cNvCxnSpPr>
          <p:nvPr/>
        </p:nvCxnSpPr>
        <p:spPr>
          <a:xfrm>
            <a:off x="5628127" y="3052768"/>
            <a:ext cx="435329" cy="17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A5AAD8A-8991-44CE-B1D4-29434CBD3AAF}"/>
              </a:ext>
            </a:extLst>
          </p:cNvPr>
          <p:cNvCxnSpPr>
            <a:cxnSpLocks/>
            <a:stCxn id="65" idx="3"/>
            <a:endCxn id="158" idx="1"/>
          </p:cNvCxnSpPr>
          <p:nvPr/>
        </p:nvCxnSpPr>
        <p:spPr>
          <a:xfrm>
            <a:off x="5578742" y="3131100"/>
            <a:ext cx="473107" cy="2912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61">
            <a:extLst>
              <a:ext uri="{FF2B5EF4-FFF2-40B4-BE49-F238E27FC236}">
                <a16:creationId xmlns:a16="http://schemas.microsoft.com/office/drawing/2014/main" id="{8D2E90C8-368E-499F-B0DC-AD7D6813DDE1}"/>
              </a:ext>
            </a:extLst>
          </p:cNvPr>
          <p:cNvCxnSpPr>
            <a:cxnSpLocks/>
            <a:stCxn id="94" idx="3"/>
            <a:endCxn id="65" idx="1"/>
          </p:cNvCxnSpPr>
          <p:nvPr/>
        </p:nvCxnSpPr>
        <p:spPr>
          <a:xfrm flipV="1">
            <a:off x="4341211" y="3131101"/>
            <a:ext cx="418148" cy="31015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E2F6D72-A2B1-4C28-BCA8-3B0801DBAEF1}"/>
              </a:ext>
            </a:extLst>
          </p:cNvPr>
          <p:cNvSpPr/>
          <p:nvPr/>
        </p:nvSpPr>
        <p:spPr>
          <a:xfrm>
            <a:off x="1870294" y="2230103"/>
            <a:ext cx="716822" cy="30174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830381"/>
            <a:ext cx="743765" cy="33465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487657"/>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487660"/>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531850"/>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340466"/>
            <a:ext cx="584102"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049161"/>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049161"/>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08668"/>
            <a:ext cx="663320"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07054"/>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537207"/>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537206"/>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2936997"/>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719937"/>
            <a:ext cx="541936"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719937"/>
            <a:ext cx="585916" cy="400110"/>
          </a:xfrm>
          <a:prstGeom prst="rect">
            <a:avLst/>
          </a:prstGeom>
          <a:noFill/>
        </p:spPr>
        <p:txBody>
          <a:bodyPr wrap="square" rtlCol="0">
            <a:spAutoFit/>
          </a:bodyPr>
          <a:lstStyle/>
          <a:p>
            <a:r>
              <a:rPr lang="en-US" sz="2000" dirty="0"/>
              <a:t>. . .</a:t>
            </a:r>
          </a:p>
        </p:txBody>
      </p:sp>
      <p:grpSp>
        <p:nvGrpSpPr>
          <p:cNvPr id="50" name="Group 49">
            <a:extLst>
              <a:ext uri="{FF2B5EF4-FFF2-40B4-BE49-F238E27FC236}">
                <a16:creationId xmlns:a16="http://schemas.microsoft.com/office/drawing/2014/main" id="{EEEABAB0-00BE-4721-9532-C065B27CBDF4}"/>
              </a:ext>
            </a:extLst>
          </p:cNvPr>
          <p:cNvGrpSpPr/>
          <p:nvPr/>
        </p:nvGrpSpPr>
        <p:grpSpPr>
          <a:xfrm>
            <a:off x="802662" y="4559777"/>
            <a:ext cx="938615" cy="1186494"/>
            <a:chOff x="401629" y="4515066"/>
            <a:chExt cx="1501784" cy="1898390"/>
          </a:xfrm>
          <a:solidFill>
            <a:schemeClr val="bg1"/>
          </a:solidFill>
        </p:grpSpPr>
        <p:sp>
          <p:nvSpPr>
            <p:cNvPr id="51" name="Flowchart: Document 50">
              <a:extLst>
                <a:ext uri="{FF2B5EF4-FFF2-40B4-BE49-F238E27FC236}">
                  <a16:creationId xmlns:a16="http://schemas.microsoft.com/office/drawing/2014/main" id="{5F5E2EF4-B10D-4E19-A331-1D1097037323}"/>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52" name="Group 51">
              <a:extLst>
                <a:ext uri="{FF2B5EF4-FFF2-40B4-BE49-F238E27FC236}">
                  <a16:creationId xmlns:a16="http://schemas.microsoft.com/office/drawing/2014/main" id="{FB822E82-3D2B-4956-AFC5-EEA978BB9B7B}"/>
                </a:ext>
              </a:extLst>
            </p:cNvPr>
            <p:cNvGrpSpPr/>
            <p:nvPr/>
          </p:nvGrpSpPr>
          <p:grpSpPr>
            <a:xfrm>
              <a:off x="557522" y="5009021"/>
              <a:ext cx="991452" cy="1036601"/>
              <a:chOff x="1706880" y="3701274"/>
              <a:chExt cx="1244600" cy="1360572"/>
            </a:xfrm>
            <a:grpFill/>
          </p:grpSpPr>
          <p:sp>
            <p:nvSpPr>
              <p:cNvPr id="53" name="Freeform: Shape 52">
                <a:extLst>
                  <a:ext uri="{FF2B5EF4-FFF2-40B4-BE49-F238E27FC236}">
                    <a16:creationId xmlns:a16="http://schemas.microsoft.com/office/drawing/2014/main" id="{8C56C4AD-0B18-4F95-A317-5C79A1DAFEE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54" name="Freeform: Shape 53">
                <a:extLst>
                  <a:ext uri="{FF2B5EF4-FFF2-40B4-BE49-F238E27FC236}">
                    <a16:creationId xmlns:a16="http://schemas.microsoft.com/office/drawing/2014/main" id="{2B6035AB-EA3A-4823-AADF-4E462D390B5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6" name="Freeform: Shape 55">
                <a:extLst>
                  <a:ext uri="{FF2B5EF4-FFF2-40B4-BE49-F238E27FC236}">
                    <a16:creationId xmlns:a16="http://schemas.microsoft.com/office/drawing/2014/main" id="{5238F601-5477-4697-A679-DB0DC52B8C5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7" name="Freeform: Shape 56">
                <a:extLst>
                  <a:ext uri="{FF2B5EF4-FFF2-40B4-BE49-F238E27FC236}">
                    <a16:creationId xmlns:a16="http://schemas.microsoft.com/office/drawing/2014/main" id="{9FCDF7C8-96A1-454C-B70E-D9D4A9BF709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8" name="Freeform: Shape 57">
                <a:extLst>
                  <a:ext uri="{FF2B5EF4-FFF2-40B4-BE49-F238E27FC236}">
                    <a16:creationId xmlns:a16="http://schemas.microsoft.com/office/drawing/2014/main" id="{DC057B82-728E-417D-B1E8-8CE89CD5D816}"/>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9" name="Freeform: Shape 58">
                <a:extLst>
                  <a:ext uri="{FF2B5EF4-FFF2-40B4-BE49-F238E27FC236}">
                    <a16:creationId xmlns:a16="http://schemas.microsoft.com/office/drawing/2014/main" id="{23B4103B-C682-43C0-A04F-622DC8205C69}"/>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60" name="Flowchart: Document 59">
            <a:extLst>
              <a:ext uri="{FF2B5EF4-FFF2-40B4-BE49-F238E27FC236}">
                <a16:creationId xmlns:a16="http://schemas.microsoft.com/office/drawing/2014/main" id="{453564CE-2086-4C90-B384-3B3E829E0728}"/>
              </a:ext>
            </a:extLst>
          </p:cNvPr>
          <p:cNvSpPr/>
          <p:nvPr/>
        </p:nvSpPr>
        <p:spPr>
          <a:xfrm>
            <a:off x="1977255" y="4874592"/>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127416"/>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4998824"/>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082938"/>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ECEF55F0-FC81-411F-8D5C-02C060C5FC05}"/>
              </a:ext>
            </a:extLst>
          </p:cNvPr>
          <p:cNvGrpSpPr/>
          <p:nvPr/>
        </p:nvGrpSpPr>
        <p:grpSpPr>
          <a:xfrm>
            <a:off x="4759359" y="2709676"/>
            <a:ext cx="921880" cy="686191"/>
            <a:chOff x="6760003" y="1412288"/>
            <a:chExt cx="1347346" cy="1097905"/>
          </a:xfrm>
        </p:grpSpPr>
        <p:sp>
          <p:nvSpPr>
            <p:cNvPr id="65" name="Rectangle 64">
              <a:extLst>
                <a:ext uri="{FF2B5EF4-FFF2-40B4-BE49-F238E27FC236}">
                  <a16:creationId xmlns:a16="http://schemas.microsoft.com/office/drawing/2014/main" id="{B6581CCF-414E-4451-BD3C-A3B8C1BC1DC5}"/>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6" name="Rectangle 65">
              <a:extLst>
                <a:ext uri="{FF2B5EF4-FFF2-40B4-BE49-F238E27FC236}">
                  <a16:creationId xmlns:a16="http://schemas.microsoft.com/office/drawing/2014/main" id="{394CA5E2-A03C-4E53-A4C0-51FF7A9CCE27}"/>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7" name="Rectangle 66">
              <a:extLst>
                <a:ext uri="{FF2B5EF4-FFF2-40B4-BE49-F238E27FC236}">
                  <a16:creationId xmlns:a16="http://schemas.microsoft.com/office/drawing/2014/main" id="{9133186C-20B1-4AA5-BE00-052AF317A061}"/>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68" name="Connector: Elbow 67">
            <a:extLst>
              <a:ext uri="{FF2B5EF4-FFF2-40B4-BE49-F238E27FC236}">
                <a16:creationId xmlns:a16="http://schemas.microsoft.com/office/drawing/2014/main" id="{C8C6CC64-8AC9-4500-8958-BBE5C64DD438}"/>
              </a:ext>
            </a:extLst>
          </p:cNvPr>
          <p:cNvCxnSpPr>
            <a:cxnSpLocks/>
            <a:stCxn id="60" idx="3"/>
            <a:endCxn id="65" idx="2"/>
          </p:cNvCxnSpPr>
          <p:nvPr/>
        </p:nvCxnSpPr>
        <p:spPr>
          <a:xfrm flipV="1">
            <a:off x="2524282" y="3395863"/>
            <a:ext cx="2644769" cy="169635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32178399-6F4C-4184-AD25-AA7F415A8B3D}"/>
              </a:ext>
            </a:extLst>
          </p:cNvPr>
          <p:cNvCxnSpPr>
            <a:cxnSpLocks/>
            <a:stCxn id="67" idx="3"/>
            <a:endCxn id="171" idx="1"/>
          </p:cNvCxnSpPr>
          <p:nvPr/>
        </p:nvCxnSpPr>
        <p:spPr>
          <a:xfrm flipV="1">
            <a:off x="5681238" y="2648009"/>
            <a:ext cx="370611" cy="32642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DA0A76A4-61D6-4981-B8E8-D05653581E94}"/>
              </a:ext>
            </a:extLst>
          </p:cNvPr>
          <p:cNvGrpSpPr/>
          <p:nvPr/>
        </p:nvGrpSpPr>
        <p:grpSpPr>
          <a:xfrm>
            <a:off x="3794181" y="2469248"/>
            <a:ext cx="547028" cy="1166256"/>
            <a:chOff x="7929050" y="2188297"/>
            <a:chExt cx="875244" cy="1866009"/>
          </a:xfrm>
        </p:grpSpPr>
        <p:grpSp>
          <p:nvGrpSpPr>
            <p:cNvPr id="71" name="Group 70">
              <a:extLst>
                <a:ext uri="{FF2B5EF4-FFF2-40B4-BE49-F238E27FC236}">
                  <a16:creationId xmlns:a16="http://schemas.microsoft.com/office/drawing/2014/main" id="{D192BAF1-54E8-4283-905A-4861044857E1}"/>
                </a:ext>
              </a:extLst>
            </p:cNvPr>
            <p:cNvGrpSpPr/>
            <p:nvPr/>
          </p:nvGrpSpPr>
          <p:grpSpPr>
            <a:xfrm>
              <a:off x="7929051" y="2188297"/>
              <a:ext cx="875243" cy="621581"/>
              <a:chOff x="7929051" y="2188297"/>
              <a:chExt cx="875243" cy="621581"/>
            </a:xfrm>
          </p:grpSpPr>
          <p:grpSp>
            <p:nvGrpSpPr>
              <p:cNvPr id="126" name="Group 125">
                <a:extLst>
                  <a:ext uri="{FF2B5EF4-FFF2-40B4-BE49-F238E27FC236}">
                    <a16:creationId xmlns:a16="http://schemas.microsoft.com/office/drawing/2014/main" id="{A2A2D141-41A9-4FA0-AF30-C2EAD7354329}"/>
                  </a:ext>
                </a:extLst>
              </p:cNvPr>
              <p:cNvGrpSpPr/>
              <p:nvPr/>
            </p:nvGrpSpPr>
            <p:grpSpPr>
              <a:xfrm>
                <a:off x="7929051" y="2188297"/>
                <a:ext cx="875243" cy="621581"/>
                <a:chOff x="3293032" y="2754480"/>
                <a:chExt cx="1021177" cy="728754"/>
              </a:xfrm>
            </p:grpSpPr>
            <p:grpSp>
              <p:nvGrpSpPr>
                <p:cNvPr id="133" name="Group 132">
                  <a:extLst>
                    <a:ext uri="{FF2B5EF4-FFF2-40B4-BE49-F238E27FC236}">
                      <a16:creationId xmlns:a16="http://schemas.microsoft.com/office/drawing/2014/main" id="{7CAECBE9-8408-4DEF-B5C3-E51E2C6FA733}"/>
                    </a:ext>
                  </a:extLst>
                </p:cNvPr>
                <p:cNvGrpSpPr/>
                <p:nvPr/>
              </p:nvGrpSpPr>
              <p:grpSpPr>
                <a:xfrm>
                  <a:off x="3293032" y="2754480"/>
                  <a:ext cx="1021177" cy="728754"/>
                  <a:chOff x="6526423" y="2156792"/>
                  <a:chExt cx="1342343" cy="877801"/>
                </a:xfrm>
              </p:grpSpPr>
              <p:grpSp>
                <p:nvGrpSpPr>
                  <p:cNvPr id="135" name="Group 134">
                    <a:extLst>
                      <a:ext uri="{FF2B5EF4-FFF2-40B4-BE49-F238E27FC236}">
                        <a16:creationId xmlns:a16="http://schemas.microsoft.com/office/drawing/2014/main" id="{9338FFB3-4C74-4A72-9EEB-51F2E286D6B3}"/>
                      </a:ext>
                    </a:extLst>
                  </p:cNvPr>
                  <p:cNvGrpSpPr/>
                  <p:nvPr/>
                </p:nvGrpSpPr>
                <p:grpSpPr>
                  <a:xfrm>
                    <a:off x="6526423" y="2156792"/>
                    <a:ext cx="1342343" cy="877801"/>
                    <a:chOff x="5039360" y="5470564"/>
                    <a:chExt cx="1342342" cy="877798"/>
                  </a:xfrm>
                </p:grpSpPr>
                <p:sp>
                  <p:nvSpPr>
                    <p:cNvPr id="146" name="Rectangle 145">
                      <a:extLst>
                        <a:ext uri="{FF2B5EF4-FFF2-40B4-BE49-F238E27FC236}">
                          <a16:creationId xmlns:a16="http://schemas.microsoft.com/office/drawing/2014/main" id="{B86F9794-95A4-4062-951F-1F1D55811FF2}"/>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7" name="Group 146">
                      <a:extLst>
                        <a:ext uri="{FF2B5EF4-FFF2-40B4-BE49-F238E27FC236}">
                          <a16:creationId xmlns:a16="http://schemas.microsoft.com/office/drawing/2014/main" id="{9B902C40-C5CA-40BD-BA1F-D8CE7A88CB0B}"/>
                        </a:ext>
                      </a:extLst>
                    </p:cNvPr>
                    <p:cNvGrpSpPr/>
                    <p:nvPr/>
                  </p:nvGrpSpPr>
                  <p:grpSpPr>
                    <a:xfrm>
                      <a:off x="6026716" y="5639140"/>
                      <a:ext cx="182880" cy="295043"/>
                      <a:chOff x="3735824" y="4986161"/>
                      <a:chExt cx="182880" cy="295043"/>
                    </a:xfrm>
                  </p:grpSpPr>
                  <p:sp>
                    <p:nvSpPr>
                      <p:cNvPr id="148" name="Oval 147">
                        <a:extLst>
                          <a:ext uri="{FF2B5EF4-FFF2-40B4-BE49-F238E27FC236}">
                            <a16:creationId xmlns:a16="http://schemas.microsoft.com/office/drawing/2014/main" id="{177CC13A-581D-451F-BEE4-20F4AFE8607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9" name="Straight Arrow Connector 148">
                        <a:extLst>
                          <a:ext uri="{FF2B5EF4-FFF2-40B4-BE49-F238E27FC236}">
                            <a16:creationId xmlns:a16="http://schemas.microsoft.com/office/drawing/2014/main" id="{46574A42-2E3F-4021-A8DA-479B42741B1E}"/>
                          </a:ext>
                        </a:extLst>
                      </p:cNvPr>
                      <p:cNvCxnSpPr>
                        <a:cxnSpLocks/>
                        <a:stCxn id="14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2DD0CA9-1B01-48E8-86A6-78858426374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1" name="Straight Arrow Connector 150">
                        <a:extLst>
                          <a:ext uri="{FF2B5EF4-FFF2-40B4-BE49-F238E27FC236}">
                            <a16:creationId xmlns:a16="http://schemas.microsoft.com/office/drawing/2014/main" id="{05236166-29ED-4522-B966-A9715E190504}"/>
                          </a:ext>
                        </a:extLst>
                      </p:cNvPr>
                      <p:cNvCxnSpPr>
                        <a:cxnSpLocks/>
                        <a:stCxn id="15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E5C72CA6-AB4E-4F8E-B860-BA0E2B96355C}"/>
                      </a:ext>
                    </a:extLst>
                  </p:cNvPr>
                  <p:cNvGrpSpPr/>
                  <p:nvPr/>
                </p:nvGrpSpPr>
                <p:grpSpPr>
                  <a:xfrm>
                    <a:off x="6625992" y="2293146"/>
                    <a:ext cx="842038" cy="124239"/>
                    <a:chOff x="5021561" y="833132"/>
                    <a:chExt cx="650259" cy="124238"/>
                  </a:xfrm>
                </p:grpSpPr>
                <p:cxnSp>
                  <p:nvCxnSpPr>
                    <p:cNvPr id="142" name="Straight Connector 141">
                      <a:extLst>
                        <a:ext uri="{FF2B5EF4-FFF2-40B4-BE49-F238E27FC236}">
                          <a16:creationId xmlns:a16="http://schemas.microsoft.com/office/drawing/2014/main" id="{97CF2E7A-0210-4897-A435-7429696F29E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5AF1664-D275-480E-8490-22A477830082}"/>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F714033-9920-4308-9B9C-80194B2FF46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BFCB6B0-3CF3-457D-9234-955AFFE300C3}"/>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B5A90C5-3CFE-4B6A-BC76-00B05D5C5E63}"/>
                      </a:ext>
                    </a:extLst>
                  </p:cNvPr>
                  <p:cNvGrpSpPr/>
                  <p:nvPr/>
                </p:nvGrpSpPr>
                <p:grpSpPr>
                  <a:xfrm>
                    <a:off x="6619769" y="2493572"/>
                    <a:ext cx="850769" cy="172810"/>
                    <a:chOff x="5014819" y="1090209"/>
                    <a:chExt cx="657001" cy="172810"/>
                  </a:xfrm>
                </p:grpSpPr>
                <p:cxnSp>
                  <p:nvCxnSpPr>
                    <p:cNvPr id="138" name="Straight Connector 137">
                      <a:extLst>
                        <a:ext uri="{FF2B5EF4-FFF2-40B4-BE49-F238E27FC236}">
                          <a16:creationId xmlns:a16="http://schemas.microsoft.com/office/drawing/2014/main" id="{CE001CB7-CF0D-4548-A8D7-239C20F91491}"/>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F48D04-4285-414A-BB09-20575D1432D3}"/>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BAEF428-541F-4FC2-9091-94D82E57B697}"/>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8A5A4A-9FC4-4DD6-8C30-28A5B432D8FB}"/>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4" name="Oval 133">
                  <a:extLst>
                    <a:ext uri="{FF2B5EF4-FFF2-40B4-BE49-F238E27FC236}">
                      <a16:creationId xmlns:a16="http://schemas.microsoft.com/office/drawing/2014/main" id="{CD093196-BA68-4A79-8BD3-39027226383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7" name="Oval 126">
                <a:extLst>
                  <a:ext uri="{FF2B5EF4-FFF2-40B4-BE49-F238E27FC236}">
                    <a16:creationId xmlns:a16="http://schemas.microsoft.com/office/drawing/2014/main" id="{DCE94BB6-00FF-43B4-A9C0-B8AE288149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8" name="Straight Arrow Connector 127">
                <a:extLst>
                  <a:ext uri="{FF2B5EF4-FFF2-40B4-BE49-F238E27FC236}">
                    <a16:creationId xmlns:a16="http://schemas.microsoft.com/office/drawing/2014/main" id="{AAD7DD96-5B3F-4774-9A97-8B25BB800517}"/>
                  </a:ext>
                </a:extLst>
              </p:cNvPr>
              <p:cNvCxnSpPr>
                <a:cxnSpLocks/>
                <a:stCxn id="12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BE64106-88D0-4A83-9683-DCC598101D0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E51606F-4736-4B27-8163-789FB6FD69D7}"/>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37D618A-4DF6-4C6E-ACE4-A5788412017B}"/>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8099D4-D42E-424B-8697-F3A445D33BA8}"/>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1CF515C-103E-4467-90A2-F3B027229223}"/>
                </a:ext>
              </a:extLst>
            </p:cNvPr>
            <p:cNvGrpSpPr/>
            <p:nvPr/>
          </p:nvGrpSpPr>
          <p:grpSpPr>
            <a:xfrm>
              <a:off x="7929051" y="2811144"/>
              <a:ext cx="875243" cy="621581"/>
              <a:chOff x="7929051" y="2188297"/>
              <a:chExt cx="875243" cy="621581"/>
            </a:xfrm>
          </p:grpSpPr>
          <p:grpSp>
            <p:nvGrpSpPr>
              <p:cNvPr id="100" name="Group 99">
                <a:extLst>
                  <a:ext uri="{FF2B5EF4-FFF2-40B4-BE49-F238E27FC236}">
                    <a16:creationId xmlns:a16="http://schemas.microsoft.com/office/drawing/2014/main" id="{29040C6D-C589-4BF1-B120-6047EB1BEF3C}"/>
                  </a:ext>
                </a:extLst>
              </p:cNvPr>
              <p:cNvGrpSpPr/>
              <p:nvPr/>
            </p:nvGrpSpPr>
            <p:grpSpPr>
              <a:xfrm>
                <a:off x="7929051" y="2188297"/>
                <a:ext cx="875243" cy="621581"/>
                <a:chOff x="3293032" y="2754480"/>
                <a:chExt cx="1021177" cy="728754"/>
              </a:xfrm>
            </p:grpSpPr>
            <p:grpSp>
              <p:nvGrpSpPr>
                <p:cNvPr id="107" name="Group 106">
                  <a:extLst>
                    <a:ext uri="{FF2B5EF4-FFF2-40B4-BE49-F238E27FC236}">
                      <a16:creationId xmlns:a16="http://schemas.microsoft.com/office/drawing/2014/main" id="{DCEA40D9-434A-450B-953B-0B8390C48C06}"/>
                    </a:ext>
                  </a:extLst>
                </p:cNvPr>
                <p:cNvGrpSpPr/>
                <p:nvPr/>
              </p:nvGrpSpPr>
              <p:grpSpPr>
                <a:xfrm>
                  <a:off x="3293032" y="2754480"/>
                  <a:ext cx="1021177" cy="728754"/>
                  <a:chOff x="6526423" y="2156792"/>
                  <a:chExt cx="1342343" cy="877801"/>
                </a:xfrm>
              </p:grpSpPr>
              <p:grpSp>
                <p:nvGrpSpPr>
                  <p:cNvPr id="109" name="Group 108">
                    <a:extLst>
                      <a:ext uri="{FF2B5EF4-FFF2-40B4-BE49-F238E27FC236}">
                        <a16:creationId xmlns:a16="http://schemas.microsoft.com/office/drawing/2014/main" id="{7DB31679-BD02-4388-8EAD-88265FF8DAB2}"/>
                      </a:ext>
                    </a:extLst>
                  </p:cNvPr>
                  <p:cNvGrpSpPr/>
                  <p:nvPr/>
                </p:nvGrpSpPr>
                <p:grpSpPr>
                  <a:xfrm>
                    <a:off x="6526423" y="2156792"/>
                    <a:ext cx="1342343" cy="877801"/>
                    <a:chOff x="5039360" y="5470564"/>
                    <a:chExt cx="1342342" cy="877798"/>
                  </a:xfrm>
                </p:grpSpPr>
                <p:sp>
                  <p:nvSpPr>
                    <p:cNvPr id="120" name="Rectangle 119">
                      <a:extLst>
                        <a:ext uri="{FF2B5EF4-FFF2-40B4-BE49-F238E27FC236}">
                          <a16:creationId xmlns:a16="http://schemas.microsoft.com/office/drawing/2014/main" id="{18AD6E8A-4019-42B2-8087-90ADD2C5596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21" name="Group 120">
                      <a:extLst>
                        <a:ext uri="{FF2B5EF4-FFF2-40B4-BE49-F238E27FC236}">
                          <a16:creationId xmlns:a16="http://schemas.microsoft.com/office/drawing/2014/main" id="{AED67782-AE6F-47C8-8BDE-9B375046D19E}"/>
                        </a:ext>
                      </a:extLst>
                    </p:cNvPr>
                    <p:cNvGrpSpPr/>
                    <p:nvPr/>
                  </p:nvGrpSpPr>
                  <p:grpSpPr>
                    <a:xfrm>
                      <a:off x="6026716" y="5639140"/>
                      <a:ext cx="182880" cy="295043"/>
                      <a:chOff x="3735824" y="4986161"/>
                      <a:chExt cx="182880" cy="295043"/>
                    </a:xfrm>
                  </p:grpSpPr>
                  <p:sp>
                    <p:nvSpPr>
                      <p:cNvPr id="122" name="Oval 121">
                        <a:extLst>
                          <a:ext uri="{FF2B5EF4-FFF2-40B4-BE49-F238E27FC236}">
                            <a16:creationId xmlns:a16="http://schemas.microsoft.com/office/drawing/2014/main" id="{8F7B25D8-6EF9-457F-BB3B-0990C33B912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3" name="Straight Arrow Connector 122">
                        <a:extLst>
                          <a:ext uri="{FF2B5EF4-FFF2-40B4-BE49-F238E27FC236}">
                            <a16:creationId xmlns:a16="http://schemas.microsoft.com/office/drawing/2014/main" id="{B626E134-73AD-44F1-B861-1B940CBAF1DF}"/>
                          </a:ext>
                        </a:extLst>
                      </p:cNvPr>
                      <p:cNvCxnSpPr>
                        <a:cxnSpLocks/>
                        <a:stCxn id="12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B3BEC53-7C56-43A0-9C61-0701C754EF67}"/>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5" name="Straight Arrow Connector 124">
                        <a:extLst>
                          <a:ext uri="{FF2B5EF4-FFF2-40B4-BE49-F238E27FC236}">
                            <a16:creationId xmlns:a16="http://schemas.microsoft.com/office/drawing/2014/main" id="{A6580986-448E-4D4F-BCF6-B407550CA6DD}"/>
                          </a:ext>
                        </a:extLst>
                      </p:cNvPr>
                      <p:cNvCxnSpPr>
                        <a:cxnSpLocks/>
                        <a:stCxn id="12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D0703DA8-2CE0-40B4-9F9A-EB69C65F2B45}"/>
                      </a:ext>
                    </a:extLst>
                  </p:cNvPr>
                  <p:cNvGrpSpPr/>
                  <p:nvPr/>
                </p:nvGrpSpPr>
                <p:grpSpPr>
                  <a:xfrm>
                    <a:off x="6625992" y="2285792"/>
                    <a:ext cx="842038" cy="131595"/>
                    <a:chOff x="5021561" y="825776"/>
                    <a:chExt cx="650259" cy="131594"/>
                  </a:xfrm>
                </p:grpSpPr>
                <p:cxnSp>
                  <p:nvCxnSpPr>
                    <p:cNvPr id="116" name="Straight Connector 115">
                      <a:extLst>
                        <a:ext uri="{FF2B5EF4-FFF2-40B4-BE49-F238E27FC236}">
                          <a16:creationId xmlns:a16="http://schemas.microsoft.com/office/drawing/2014/main" id="{870114F6-C637-47AF-A0D3-F26A6BB0EB9E}"/>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8A35E4-7E21-46F0-8937-6464DEE2D9CA}"/>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D4B4317-061F-4FD9-9231-AB3CDB1164BE}"/>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CA3986-C7B4-40A2-8DE9-6B63F87BD2D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1D204F35-E9FF-4BBA-A870-1F15B0A8ABA6}"/>
                      </a:ext>
                    </a:extLst>
                  </p:cNvPr>
                  <p:cNvGrpSpPr/>
                  <p:nvPr/>
                </p:nvGrpSpPr>
                <p:grpSpPr>
                  <a:xfrm>
                    <a:off x="6617249" y="2537287"/>
                    <a:ext cx="850746" cy="165139"/>
                    <a:chOff x="5012871" y="1133924"/>
                    <a:chExt cx="656983" cy="165139"/>
                  </a:xfrm>
                </p:grpSpPr>
                <p:cxnSp>
                  <p:nvCxnSpPr>
                    <p:cNvPr id="112" name="Straight Connector 111">
                      <a:extLst>
                        <a:ext uri="{FF2B5EF4-FFF2-40B4-BE49-F238E27FC236}">
                          <a16:creationId xmlns:a16="http://schemas.microsoft.com/office/drawing/2014/main" id="{31ABC313-EFF5-40FB-95A8-DF72FE5CFD37}"/>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F476897-8725-4D94-8CFD-B235C7A34CC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63C98A8-F72B-469B-AB91-219F5599E827}"/>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75C6C0-981E-4192-B5BF-8120601C9D1F}"/>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8" name="Oval 107">
                  <a:extLst>
                    <a:ext uri="{FF2B5EF4-FFF2-40B4-BE49-F238E27FC236}">
                      <a16:creationId xmlns:a16="http://schemas.microsoft.com/office/drawing/2014/main" id="{B279C0AA-3322-4468-AB78-659C8A5EEC4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1" name="Oval 100">
                <a:extLst>
                  <a:ext uri="{FF2B5EF4-FFF2-40B4-BE49-F238E27FC236}">
                    <a16:creationId xmlns:a16="http://schemas.microsoft.com/office/drawing/2014/main" id="{8D5FC261-DE14-424B-B12E-71DC824B04A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02" name="Straight Arrow Connector 101">
                <a:extLst>
                  <a:ext uri="{FF2B5EF4-FFF2-40B4-BE49-F238E27FC236}">
                    <a16:creationId xmlns:a16="http://schemas.microsoft.com/office/drawing/2014/main" id="{91EB1CDA-CF80-4612-899F-EF96B64913FD}"/>
                  </a:ext>
                </a:extLst>
              </p:cNvPr>
              <p:cNvCxnSpPr>
                <a:cxnSpLocks/>
                <a:stCxn id="101"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C734E06-4E1C-4B9B-ACF6-AE33A3C6C6E1}"/>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B6B621-1B5D-44F9-94A8-4FB994718B72}"/>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540953-F359-43E1-AC80-313DE885393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F244448-D692-49CC-B8E6-3A7DD6171A10}"/>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71831819-C0E3-44E6-BFD7-A9C5CFDC3289}"/>
                </a:ext>
              </a:extLst>
            </p:cNvPr>
            <p:cNvGrpSpPr/>
            <p:nvPr/>
          </p:nvGrpSpPr>
          <p:grpSpPr>
            <a:xfrm>
              <a:off x="7929050" y="3432725"/>
              <a:ext cx="875243" cy="621581"/>
              <a:chOff x="7929051" y="2188297"/>
              <a:chExt cx="875243" cy="621581"/>
            </a:xfrm>
          </p:grpSpPr>
          <p:grpSp>
            <p:nvGrpSpPr>
              <p:cNvPr id="74" name="Group 73">
                <a:extLst>
                  <a:ext uri="{FF2B5EF4-FFF2-40B4-BE49-F238E27FC236}">
                    <a16:creationId xmlns:a16="http://schemas.microsoft.com/office/drawing/2014/main" id="{E6E42E76-2055-4A9A-A0CB-FADD6DBB2F97}"/>
                  </a:ext>
                </a:extLst>
              </p:cNvPr>
              <p:cNvGrpSpPr/>
              <p:nvPr/>
            </p:nvGrpSpPr>
            <p:grpSpPr>
              <a:xfrm>
                <a:off x="7929051" y="2188297"/>
                <a:ext cx="875243" cy="621581"/>
                <a:chOff x="3293032" y="2754480"/>
                <a:chExt cx="1021177" cy="728754"/>
              </a:xfrm>
            </p:grpSpPr>
            <p:grpSp>
              <p:nvGrpSpPr>
                <p:cNvPr id="81" name="Group 80">
                  <a:extLst>
                    <a:ext uri="{FF2B5EF4-FFF2-40B4-BE49-F238E27FC236}">
                      <a16:creationId xmlns:a16="http://schemas.microsoft.com/office/drawing/2014/main" id="{2C952EDF-6F63-4FBC-86C1-EE7A5AA8E85D}"/>
                    </a:ext>
                  </a:extLst>
                </p:cNvPr>
                <p:cNvGrpSpPr/>
                <p:nvPr/>
              </p:nvGrpSpPr>
              <p:grpSpPr>
                <a:xfrm>
                  <a:off x="3293032" y="2754480"/>
                  <a:ext cx="1021177" cy="728754"/>
                  <a:chOff x="6526423" y="2156792"/>
                  <a:chExt cx="1342343" cy="877801"/>
                </a:xfrm>
              </p:grpSpPr>
              <p:grpSp>
                <p:nvGrpSpPr>
                  <p:cNvPr id="83" name="Group 82">
                    <a:extLst>
                      <a:ext uri="{FF2B5EF4-FFF2-40B4-BE49-F238E27FC236}">
                        <a16:creationId xmlns:a16="http://schemas.microsoft.com/office/drawing/2014/main" id="{F638FBCB-E31A-4480-81D1-EAE640E599CF}"/>
                      </a:ext>
                    </a:extLst>
                  </p:cNvPr>
                  <p:cNvGrpSpPr/>
                  <p:nvPr/>
                </p:nvGrpSpPr>
                <p:grpSpPr>
                  <a:xfrm>
                    <a:off x="6526423" y="2156792"/>
                    <a:ext cx="1342343" cy="877801"/>
                    <a:chOff x="5039360" y="5470564"/>
                    <a:chExt cx="1342342" cy="877798"/>
                  </a:xfrm>
                </p:grpSpPr>
                <p:sp>
                  <p:nvSpPr>
                    <p:cNvPr id="94" name="Rectangle 93">
                      <a:extLst>
                        <a:ext uri="{FF2B5EF4-FFF2-40B4-BE49-F238E27FC236}">
                          <a16:creationId xmlns:a16="http://schemas.microsoft.com/office/drawing/2014/main" id="{7C7B9C1E-2270-473A-AD6E-B39AAD87B101}"/>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95" name="Group 94">
                      <a:extLst>
                        <a:ext uri="{FF2B5EF4-FFF2-40B4-BE49-F238E27FC236}">
                          <a16:creationId xmlns:a16="http://schemas.microsoft.com/office/drawing/2014/main" id="{1FAF015E-AC3A-4D5A-933F-353B2E9595D9}"/>
                        </a:ext>
                      </a:extLst>
                    </p:cNvPr>
                    <p:cNvGrpSpPr/>
                    <p:nvPr/>
                  </p:nvGrpSpPr>
                  <p:grpSpPr>
                    <a:xfrm>
                      <a:off x="6026716" y="5639140"/>
                      <a:ext cx="182880" cy="295043"/>
                      <a:chOff x="3735824" y="4986161"/>
                      <a:chExt cx="182880" cy="295043"/>
                    </a:xfrm>
                  </p:grpSpPr>
                  <p:sp>
                    <p:nvSpPr>
                      <p:cNvPr id="96" name="Oval 95">
                        <a:extLst>
                          <a:ext uri="{FF2B5EF4-FFF2-40B4-BE49-F238E27FC236}">
                            <a16:creationId xmlns:a16="http://schemas.microsoft.com/office/drawing/2014/main" id="{7D5BD269-8BDD-4F4E-8581-C2D0600712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7" name="Straight Arrow Connector 96">
                        <a:extLst>
                          <a:ext uri="{FF2B5EF4-FFF2-40B4-BE49-F238E27FC236}">
                            <a16:creationId xmlns:a16="http://schemas.microsoft.com/office/drawing/2014/main" id="{C2ECCD3E-39CA-4C93-BAEB-B15AA88F74CA}"/>
                          </a:ext>
                        </a:extLst>
                      </p:cNvPr>
                      <p:cNvCxnSpPr>
                        <a:cxnSpLocks/>
                        <a:stCxn id="9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3C11AE3-A15D-4C1A-8297-C2468AF812E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9" name="Straight Arrow Connector 98">
                        <a:extLst>
                          <a:ext uri="{FF2B5EF4-FFF2-40B4-BE49-F238E27FC236}">
                            <a16:creationId xmlns:a16="http://schemas.microsoft.com/office/drawing/2014/main" id="{5E7BB1DA-8EAE-4597-8553-72C99512A95F}"/>
                          </a:ext>
                        </a:extLst>
                      </p:cNvPr>
                      <p:cNvCxnSpPr>
                        <a:cxnSpLocks/>
                        <a:stCxn id="9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6295CE26-508C-419A-BEBF-934190027998}"/>
                      </a:ext>
                    </a:extLst>
                  </p:cNvPr>
                  <p:cNvGrpSpPr/>
                  <p:nvPr/>
                </p:nvGrpSpPr>
                <p:grpSpPr>
                  <a:xfrm>
                    <a:off x="6625989" y="2323157"/>
                    <a:ext cx="842004" cy="94230"/>
                    <a:chOff x="5021561" y="863141"/>
                    <a:chExt cx="650233" cy="94229"/>
                  </a:xfrm>
                </p:grpSpPr>
                <p:cxnSp>
                  <p:nvCxnSpPr>
                    <p:cNvPr id="90" name="Straight Connector 89">
                      <a:extLst>
                        <a:ext uri="{FF2B5EF4-FFF2-40B4-BE49-F238E27FC236}">
                          <a16:creationId xmlns:a16="http://schemas.microsoft.com/office/drawing/2014/main" id="{F7907DB1-9F8A-4455-964F-AEE7D42CE2AE}"/>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535E514-5C44-43FA-A28D-8B8F2E0B49E9}"/>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CED2E33-1FDC-4D66-A2BE-EACE94FC7EB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676D879-FBFF-47D3-850D-3E5EB0E9FC2E}"/>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B0C7546-2188-49BA-B4E0-60F2BC1777E8}"/>
                      </a:ext>
                    </a:extLst>
                  </p:cNvPr>
                  <p:cNvGrpSpPr/>
                  <p:nvPr/>
                </p:nvGrpSpPr>
                <p:grpSpPr>
                  <a:xfrm>
                    <a:off x="6619769" y="2537017"/>
                    <a:ext cx="850769" cy="129365"/>
                    <a:chOff x="5014819" y="1133654"/>
                    <a:chExt cx="657001" cy="129365"/>
                  </a:xfrm>
                </p:grpSpPr>
                <p:cxnSp>
                  <p:nvCxnSpPr>
                    <p:cNvPr id="86" name="Straight Connector 85">
                      <a:extLst>
                        <a:ext uri="{FF2B5EF4-FFF2-40B4-BE49-F238E27FC236}">
                          <a16:creationId xmlns:a16="http://schemas.microsoft.com/office/drawing/2014/main" id="{AA2C6938-D675-4F39-A50D-88164C0FE88C}"/>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9FB747-D2B4-4F6C-9A6B-834EA122C743}"/>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CB35EE-68B9-4508-B7A5-DAB8D0EBFAB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BFD6BA-171B-4693-81AC-D2F5A71EE2C4}"/>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82" name="Oval 81">
                  <a:extLst>
                    <a:ext uri="{FF2B5EF4-FFF2-40B4-BE49-F238E27FC236}">
                      <a16:creationId xmlns:a16="http://schemas.microsoft.com/office/drawing/2014/main" id="{FA1FE1F3-18A3-4189-82C6-2C65B681FE0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75" name="Oval 74">
                <a:extLst>
                  <a:ext uri="{FF2B5EF4-FFF2-40B4-BE49-F238E27FC236}">
                    <a16:creationId xmlns:a16="http://schemas.microsoft.com/office/drawing/2014/main" id="{A9225058-9265-4585-96F5-F12317D7F0E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76" name="Straight Arrow Connector 75">
                <a:extLst>
                  <a:ext uri="{FF2B5EF4-FFF2-40B4-BE49-F238E27FC236}">
                    <a16:creationId xmlns:a16="http://schemas.microsoft.com/office/drawing/2014/main" id="{C7384C39-4E01-4A21-9A80-58FBEF3720F8}"/>
                  </a:ext>
                </a:extLst>
              </p:cNvPr>
              <p:cNvCxnSpPr>
                <a:cxnSpLocks/>
                <a:stCxn id="75"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F5AED8-5449-4A58-8691-D072D7EB673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565A6F-7117-4077-8E82-E38A67805D45}"/>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0F1E4F-B906-4A50-89E4-FCBA29A5C00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6269394-25A9-4241-B9DF-35BD0C03C5E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192AA121-5117-4DCD-ADED-9FC74838F179}"/>
              </a:ext>
            </a:extLst>
          </p:cNvPr>
          <p:cNvGrpSpPr/>
          <p:nvPr/>
        </p:nvGrpSpPr>
        <p:grpSpPr>
          <a:xfrm>
            <a:off x="6051845" y="2453765"/>
            <a:ext cx="547028" cy="1162854"/>
            <a:chOff x="7929050" y="2188297"/>
            <a:chExt cx="875244" cy="1860566"/>
          </a:xfrm>
        </p:grpSpPr>
        <p:grpSp>
          <p:nvGrpSpPr>
            <p:cNvPr id="153" name="Group 152">
              <a:extLst>
                <a:ext uri="{FF2B5EF4-FFF2-40B4-BE49-F238E27FC236}">
                  <a16:creationId xmlns:a16="http://schemas.microsoft.com/office/drawing/2014/main" id="{BB9434B9-5A7D-4B34-AB32-7001A94DFC29}"/>
                </a:ext>
              </a:extLst>
            </p:cNvPr>
            <p:cNvGrpSpPr/>
            <p:nvPr/>
          </p:nvGrpSpPr>
          <p:grpSpPr>
            <a:xfrm>
              <a:off x="7929051" y="2188297"/>
              <a:ext cx="875243" cy="621581"/>
              <a:chOff x="7929051" y="2188297"/>
              <a:chExt cx="875243" cy="621581"/>
            </a:xfrm>
          </p:grpSpPr>
          <p:grpSp>
            <p:nvGrpSpPr>
              <p:cNvPr id="166" name="Group 165">
                <a:extLst>
                  <a:ext uri="{FF2B5EF4-FFF2-40B4-BE49-F238E27FC236}">
                    <a16:creationId xmlns:a16="http://schemas.microsoft.com/office/drawing/2014/main" id="{A2709E12-75A5-4C35-AFA2-1A7C8A1154FE}"/>
                  </a:ext>
                </a:extLst>
              </p:cNvPr>
              <p:cNvGrpSpPr/>
              <p:nvPr/>
            </p:nvGrpSpPr>
            <p:grpSpPr>
              <a:xfrm>
                <a:off x="7929051" y="2188297"/>
                <a:ext cx="875243" cy="621581"/>
                <a:chOff x="3293032" y="2754480"/>
                <a:chExt cx="1021177" cy="728754"/>
              </a:xfrm>
            </p:grpSpPr>
            <p:grpSp>
              <p:nvGrpSpPr>
                <p:cNvPr id="169" name="Group 168">
                  <a:extLst>
                    <a:ext uri="{FF2B5EF4-FFF2-40B4-BE49-F238E27FC236}">
                      <a16:creationId xmlns:a16="http://schemas.microsoft.com/office/drawing/2014/main" id="{502228C2-6880-4B74-82BA-2135E0EC14BF}"/>
                    </a:ext>
                  </a:extLst>
                </p:cNvPr>
                <p:cNvGrpSpPr/>
                <p:nvPr/>
              </p:nvGrpSpPr>
              <p:grpSpPr>
                <a:xfrm>
                  <a:off x="3293032" y="2754480"/>
                  <a:ext cx="1021177" cy="728754"/>
                  <a:chOff x="5039360" y="5470564"/>
                  <a:chExt cx="1342342" cy="877798"/>
                </a:xfrm>
              </p:grpSpPr>
              <p:sp>
                <p:nvSpPr>
                  <p:cNvPr id="171" name="Rectangle 170">
                    <a:extLst>
                      <a:ext uri="{FF2B5EF4-FFF2-40B4-BE49-F238E27FC236}">
                        <a16:creationId xmlns:a16="http://schemas.microsoft.com/office/drawing/2014/main" id="{46CA7320-7050-446D-BE4D-95D3FABA056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72" name="Group 171">
                    <a:extLst>
                      <a:ext uri="{FF2B5EF4-FFF2-40B4-BE49-F238E27FC236}">
                        <a16:creationId xmlns:a16="http://schemas.microsoft.com/office/drawing/2014/main" id="{5D26A290-60DA-43DF-8E11-D3C15E91C0EE}"/>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2C5D50D6-055C-430F-A448-ABD51443A50B}"/>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4" name="Straight Arrow Connector 173">
                      <a:extLst>
                        <a:ext uri="{FF2B5EF4-FFF2-40B4-BE49-F238E27FC236}">
                          <a16:creationId xmlns:a16="http://schemas.microsoft.com/office/drawing/2014/main" id="{7B360EDF-CC35-4A4D-A620-56039BAC23BD}"/>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02F7626D-F930-4C66-A320-C21759B0298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6" name="Straight Arrow Connector 175">
                      <a:extLst>
                        <a:ext uri="{FF2B5EF4-FFF2-40B4-BE49-F238E27FC236}">
                          <a16:creationId xmlns:a16="http://schemas.microsoft.com/office/drawing/2014/main" id="{4627B1FC-AA58-43F6-90E9-BBF70BA15AF2}"/>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Oval 169">
                  <a:extLst>
                    <a:ext uri="{FF2B5EF4-FFF2-40B4-BE49-F238E27FC236}">
                      <a16:creationId xmlns:a16="http://schemas.microsoft.com/office/drawing/2014/main" id="{E368D5A5-6692-4D8A-9E4F-EC5B09846D5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67" name="Oval 166">
                <a:extLst>
                  <a:ext uri="{FF2B5EF4-FFF2-40B4-BE49-F238E27FC236}">
                    <a16:creationId xmlns:a16="http://schemas.microsoft.com/office/drawing/2014/main" id="{1BD12715-3A37-4573-8D5F-3058D70F8ECF}"/>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8" name="Straight Arrow Connector 167">
                <a:extLst>
                  <a:ext uri="{FF2B5EF4-FFF2-40B4-BE49-F238E27FC236}">
                    <a16:creationId xmlns:a16="http://schemas.microsoft.com/office/drawing/2014/main" id="{081208E5-ADEE-468E-8E1D-F3E85D4AD3A8}"/>
                  </a:ext>
                </a:extLst>
              </p:cNvPr>
              <p:cNvCxnSpPr>
                <a:cxnSpLocks/>
                <a:stCxn id="16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B8876053-D702-49A4-A151-73392B933BF4}"/>
                </a:ext>
              </a:extLst>
            </p:cNvPr>
            <p:cNvGrpSpPr/>
            <p:nvPr/>
          </p:nvGrpSpPr>
          <p:grpSpPr>
            <a:xfrm>
              <a:off x="7929051" y="2805701"/>
              <a:ext cx="875243" cy="621581"/>
              <a:chOff x="3293032" y="2748099"/>
              <a:chExt cx="1021177" cy="728754"/>
            </a:xfrm>
          </p:grpSpPr>
          <p:sp>
            <p:nvSpPr>
              <p:cNvPr id="164" name="Rectangle 163">
                <a:extLst>
                  <a:ext uri="{FF2B5EF4-FFF2-40B4-BE49-F238E27FC236}">
                    <a16:creationId xmlns:a16="http://schemas.microsoft.com/office/drawing/2014/main" id="{DB269DFC-572F-4AAB-9E52-E9986181F669}"/>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65" name="Oval 164">
                <a:extLst>
                  <a:ext uri="{FF2B5EF4-FFF2-40B4-BE49-F238E27FC236}">
                    <a16:creationId xmlns:a16="http://schemas.microsoft.com/office/drawing/2014/main" id="{F21EFE90-03AE-4C0B-920E-888F093DE32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55" name="Group 154">
              <a:extLst>
                <a:ext uri="{FF2B5EF4-FFF2-40B4-BE49-F238E27FC236}">
                  <a16:creationId xmlns:a16="http://schemas.microsoft.com/office/drawing/2014/main" id="{DA130D90-2E20-4C9C-BF5B-090451C9D4CC}"/>
                </a:ext>
              </a:extLst>
            </p:cNvPr>
            <p:cNvGrpSpPr/>
            <p:nvPr/>
          </p:nvGrpSpPr>
          <p:grpSpPr>
            <a:xfrm>
              <a:off x="7929050" y="3427282"/>
              <a:ext cx="875243" cy="621581"/>
              <a:chOff x="3293032" y="2748098"/>
              <a:chExt cx="1021177" cy="728754"/>
            </a:xfrm>
          </p:grpSpPr>
          <p:grpSp>
            <p:nvGrpSpPr>
              <p:cNvPr id="156" name="Group 155">
                <a:extLst>
                  <a:ext uri="{FF2B5EF4-FFF2-40B4-BE49-F238E27FC236}">
                    <a16:creationId xmlns:a16="http://schemas.microsoft.com/office/drawing/2014/main" id="{43787B37-51B3-4375-9B37-451330B78444}"/>
                  </a:ext>
                </a:extLst>
              </p:cNvPr>
              <p:cNvGrpSpPr/>
              <p:nvPr/>
            </p:nvGrpSpPr>
            <p:grpSpPr>
              <a:xfrm>
                <a:off x="3293032" y="2748098"/>
                <a:ext cx="1021177" cy="728754"/>
                <a:chOff x="5039360" y="5462877"/>
                <a:chExt cx="1342342" cy="877798"/>
              </a:xfrm>
            </p:grpSpPr>
            <p:sp>
              <p:nvSpPr>
                <p:cNvPr id="158" name="Rectangle 157">
                  <a:extLst>
                    <a:ext uri="{FF2B5EF4-FFF2-40B4-BE49-F238E27FC236}">
                      <a16:creationId xmlns:a16="http://schemas.microsoft.com/office/drawing/2014/main" id="{9623494E-6D64-46DB-82FA-9CEFDC3905B2}"/>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59" name="Group 158">
                  <a:extLst>
                    <a:ext uri="{FF2B5EF4-FFF2-40B4-BE49-F238E27FC236}">
                      <a16:creationId xmlns:a16="http://schemas.microsoft.com/office/drawing/2014/main" id="{9FD42A89-FDF5-4D53-9F8A-7B558B6B4892}"/>
                    </a:ext>
                  </a:extLst>
                </p:cNvPr>
                <p:cNvGrpSpPr/>
                <p:nvPr/>
              </p:nvGrpSpPr>
              <p:grpSpPr>
                <a:xfrm>
                  <a:off x="6026716" y="5639140"/>
                  <a:ext cx="182880" cy="295043"/>
                  <a:chOff x="3735824" y="4986161"/>
                  <a:chExt cx="182880" cy="295043"/>
                </a:xfrm>
              </p:grpSpPr>
              <p:sp>
                <p:nvSpPr>
                  <p:cNvPr id="160" name="Oval 159">
                    <a:extLst>
                      <a:ext uri="{FF2B5EF4-FFF2-40B4-BE49-F238E27FC236}">
                        <a16:creationId xmlns:a16="http://schemas.microsoft.com/office/drawing/2014/main" id="{0698B474-A97C-4746-AF52-C39E11EC7FE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1" name="Straight Arrow Connector 160">
                    <a:extLst>
                      <a:ext uri="{FF2B5EF4-FFF2-40B4-BE49-F238E27FC236}">
                        <a16:creationId xmlns:a16="http://schemas.microsoft.com/office/drawing/2014/main" id="{3FC85884-657A-409A-88E6-F29A9F9CBA80}"/>
                      </a:ext>
                    </a:extLst>
                  </p:cNvPr>
                  <p:cNvCxnSpPr>
                    <a:cxnSpLocks/>
                    <a:stCxn id="16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D6EB0941-D52D-4ED3-B1E4-7E6F37196EE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3" name="Straight Arrow Connector 162">
                    <a:extLst>
                      <a:ext uri="{FF2B5EF4-FFF2-40B4-BE49-F238E27FC236}">
                        <a16:creationId xmlns:a16="http://schemas.microsoft.com/office/drawing/2014/main" id="{43DD9274-E72C-4C2F-BE6F-5A6FCF7978D4}"/>
                      </a:ext>
                    </a:extLst>
                  </p:cNvPr>
                  <p:cNvCxnSpPr>
                    <a:cxnSpLocks/>
                    <a:stCxn id="16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7" name="Oval 156">
                <a:extLst>
                  <a:ext uri="{FF2B5EF4-FFF2-40B4-BE49-F238E27FC236}">
                    <a16:creationId xmlns:a16="http://schemas.microsoft.com/office/drawing/2014/main" id="{303BE42F-42B7-4EFC-B26C-7A47A896D8D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209" name="Freeform: Shape 208">
            <a:extLst>
              <a:ext uri="{FF2B5EF4-FFF2-40B4-BE49-F238E27FC236}">
                <a16:creationId xmlns:a16="http://schemas.microsoft.com/office/drawing/2014/main" id="{A92B987F-9033-48BD-BB62-9149E90451BF}"/>
              </a:ext>
            </a:extLst>
          </p:cNvPr>
          <p:cNvSpPr/>
          <p:nvPr/>
        </p:nvSpPr>
        <p:spPr>
          <a:xfrm>
            <a:off x="1967455" y="2079129"/>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Rectangle 209">
            <a:extLst>
              <a:ext uri="{FF2B5EF4-FFF2-40B4-BE49-F238E27FC236}">
                <a16:creationId xmlns:a16="http://schemas.microsoft.com/office/drawing/2014/main" id="{0AA110AB-D58E-47F2-826A-034CDA8C245D}"/>
              </a:ext>
            </a:extLst>
          </p:cNvPr>
          <p:cNvSpPr/>
          <p:nvPr/>
        </p:nvSpPr>
        <p:spPr>
          <a:xfrm>
            <a:off x="2259807" y="4467139"/>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211" name="Rectangle 210">
            <a:extLst>
              <a:ext uri="{FF2B5EF4-FFF2-40B4-BE49-F238E27FC236}">
                <a16:creationId xmlns:a16="http://schemas.microsoft.com/office/drawing/2014/main" id="{A9F19836-8ACA-45D3-8747-1A9DA1A038CE}"/>
              </a:ext>
            </a:extLst>
          </p:cNvPr>
          <p:cNvSpPr/>
          <p:nvPr/>
        </p:nvSpPr>
        <p:spPr>
          <a:xfrm>
            <a:off x="2688568" y="5103211"/>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212" name="Rectangle 211">
            <a:extLst>
              <a:ext uri="{FF2B5EF4-FFF2-40B4-BE49-F238E27FC236}">
                <a16:creationId xmlns:a16="http://schemas.microsoft.com/office/drawing/2014/main" id="{21850F80-BDDA-46B3-8FCA-0CC1355CA6B8}"/>
              </a:ext>
            </a:extLst>
          </p:cNvPr>
          <p:cNvSpPr/>
          <p:nvPr/>
        </p:nvSpPr>
        <p:spPr>
          <a:xfrm>
            <a:off x="4460830" y="1973365"/>
            <a:ext cx="1824655"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215" name="Rectangle 214">
            <a:extLst>
              <a:ext uri="{FF2B5EF4-FFF2-40B4-BE49-F238E27FC236}">
                <a16:creationId xmlns:a16="http://schemas.microsoft.com/office/drawing/2014/main" id="{8E334F3E-2BAE-4BA5-8EF5-2B1399C481CC}"/>
              </a:ext>
            </a:extLst>
          </p:cNvPr>
          <p:cNvSpPr/>
          <p:nvPr/>
        </p:nvSpPr>
        <p:spPr>
          <a:xfrm>
            <a:off x="6025041" y="245874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6" name="Rectangle 215">
            <a:extLst>
              <a:ext uri="{FF2B5EF4-FFF2-40B4-BE49-F238E27FC236}">
                <a16:creationId xmlns:a16="http://schemas.microsoft.com/office/drawing/2014/main" id="{A575F825-8A29-48D2-9A27-4B29127EFAD8}"/>
              </a:ext>
            </a:extLst>
          </p:cNvPr>
          <p:cNvSpPr/>
          <p:nvPr/>
        </p:nvSpPr>
        <p:spPr>
          <a:xfrm>
            <a:off x="6028456" y="2567050"/>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7" name="Rectangle 216">
            <a:extLst>
              <a:ext uri="{FF2B5EF4-FFF2-40B4-BE49-F238E27FC236}">
                <a16:creationId xmlns:a16="http://schemas.microsoft.com/office/drawing/2014/main" id="{87BFD906-C8F6-41DD-AF31-C87737DD7C37}"/>
              </a:ext>
            </a:extLst>
          </p:cNvPr>
          <p:cNvSpPr/>
          <p:nvPr/>
        </p:nvSpPr>
        <p:spPr>
          <a:xfrm>
            <a:off x="6030067" y="2671123"/>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8" name="Rectangle 217">
            <a:extLst>
              <a:ext uri="{FF2B5EF4-FFF2-40B4-BE49-F238E27FC236}">
                <a16:creationId xmlns:a16="http://schemas.microsoft.com/office/drawing/2014/main" id="{253200EF-372F-40C9-9D65-0A7867BBE4E2}"/>
              </a:ext>
            </a:extLst>
          </p:cNvPr>
          <p:cNvSpPr/>
          <p:nvPr/>
        </p:nvSpPr>
        <p:spPr>
          <a:xfrm>
            <a:off x="6030300" y="3233361"/>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9" name="Rectangle 218">
            <a:extLst>
              <a:ext uri="{FF2B5EF4-FFF2-40B4-BE49-F238E27FC236}">
                <a16:creationId xmlns:a16="http://schemas.microsoft.com/office/drawing/2014/main" id="{19B420DA-0022-42A1-83E4-41BD733E913D}"/>
              </a:ext>
            </a:extLst>
          </p:cNvPr>
          <p:cNvSpPr/>
          <p:nvPr/>
        </p:nvSpPr>
        <p:spPr>
          <a:xfrm>
            <a:off x="6030384" y="335016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220" name="Rectangle 219">
            <a:extLst>
              <a:ext uri="{FF2B5EF4-FFF2-40B4-BE49-F238E27FC236}">
                <a16:creationId xmlns:a16="http://schemas.microsoft.com/office/drawing/2014/main" id="{8A3FBF00-958C-499D-A326-441F596C9EAF}"/>
              </a:ext>
            </a:extLst>
          </p:cNvPr>
          <p:cNvSpPr/>
          <p:nvPr/>
        </p:nvSpPr>
        <p:spPr>
          <a:xfrm>
            <a:off x="5839723" y="3595630"/>
            <a:ext cx="984565" cy="40011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221" name="Rectangle 220">
            <a:extLst>
              <a:ext uri="{FF2B5EF4-FFF2-40B4-BE49-F238E27FC236}">
                <a16:creationId xmlns:a16="http://schemas.microsoft.com/office/drawing/2014/main" id="{F7AF4729-067A-4DC3-A13A-4E3BB2F3A066}"/>
              </a:ext>
            </a:extLst>
          </p:cNvPr>
          <p:cNvSpPr/>
          <p:nvPr/>
        </p:nvSpPr>
        <p:spPr>
          <a:xfrm>
            <a:off x="3507540" y="3639248"/>
            <a:ext cx="1087157" cy="40011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051751"/>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223" name="Connector: Curved 222">
            <a:extLst>
              <a:ext uri="{FF2B5EF4-FFF2-40B4-BE49-F238E27FC236}">
                <a16:creationId xmlns:a16="http://schemas.microsoft.com/office/drawing/2014/main" id="{9155D152-1070-4A6E-91C6-5522DEC6CB6F}"/>
              </a:ext>
            </a:extLst>
          </p:cNvPr>
          <p:cNvCxnSpPr>
            <a:cxnSpLocks/>
          </p:cNvCxnSpPr>
          <p:nvPr/>
        </p:nvCxnSpPr>
        <p:spPr>
          <a:xfrm rot="10800000" flipH="1" flipV="1">
            <a:off x="2231129" y="2272471"/>
            <a:ext cx="92159" cy="1631672"/>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0CFCF506-2AD1-441E-A692-E4E9F66AC3BA}"/>
              </a:ext>
            </a:extLst>
          </p:cNvPr>
          <p:cNvSpPr/>
          <p:nvPr/>
        </p:nvSpPr>
        <p:spPr>
          <a:xfrm>
            <a:off x="729469" y="4338897"/>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225" name="Rectangle 224">
            <a:extLst>
              <a:ext uri="{FF2B5EF4-FFF2-40B4-BE49-F238E27FC236}">
                <a16:creationId xmlns:a16="http://schemas.microsoft.com/office/drawing/2014/main" id="{8C614983-5607-4FF8-8FF5-0DD41FDC4ACA}"/>
              </a:ext>
            </a:extLst>
          </p:cNvPr>
          <p:cNvSpPr/>
          <p:nvPr/>
        </p:nvSpPr>
        <p:spPr>
          <a:xfrm>
            <a:off x="716179" y="4109470"/>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226" name="Straight Connector 225">
            <a:extLst>
              <a:ext uri="{FF2B5EF4-FFF2-40B4-BE49-F238E27FC236}">
                <a16:creationId xmlns:a16="http://schemas.microsoft.com/office/drawing/2014/main" id="{562383F7-99B6-4AEE-88B3-CE9F7AC93916}"/>
              </a:ext>
            </a:extLst>
          </p:cNvPr>
          <p:cNvCxnSpPr>
            <a:cxnSpLocks/>
          </p:cNvCxnSpPr>
          <p:nvPr/>
        </p:nvCxnSpPr>
        <p:spPr>
          <a:xfrm>
            <a:off x="714798" y="4333389"/>
            <a:ext cx="7369138" cy="550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Arrow Connector 457">
            <a:extLst>
              <a:ext uri="{FF2B5EF4-FFF2-40B4-BE49-F238E27FC236}">
                <a16:creationId xmlns:a16="http://schemas.microsoft.com/office/drawing/2014/main" id="{9470366D-A2EC-4210-AEB0-BE66ECB218A5}"/>
              </a:ext>
            </a:extLst>
          </p:cNvPr>
          <p:cNvCxnSpPr>
            <a:cxnSpLocks/>
            <a:stCxn id="146" idx="3"/>
            <a:endCxn id="67" idx="1"/>
          </p:cNvCxnSpPr>
          <p:nvPr/>
        </p:nvCxnSpPr>
        <p:spPr>
          <a:xfrm>
            <a:off x="4341212" y="2663492"/>
            <a:ext cx="520645" cy="3109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458">
            <a:extLst>
              <a:ext uri="{FF2B5EF4-FFF2-40B4-BE49-F238E27FC236}">
                <a16:creationId xmlns:a16="http://schemas.microsoft.com/office/drawing/2014/main" id="{7DC1BE74-8D22-4882-9864-C6A3FF8815AC}"/>
              </a:ext>
            </a:extLst>
          </p:cNvPr>
          <p:cNvCxnSpPr>
            <a:cxnSpLocks/>
            <a:stCxn id="120" idx="3"/>
            <a:endCxn id="66" idx="1"/>
          </p:cNvCxnSpPr>
          <p:nvPr/>
        </p:nvCxnSpPr>
        <p:spPr>
          <a:xfrm flipV="1">
            <a:off x="4341208" y="3052768"/>
            <a:ext cx="467534"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B151D100-49F9-4BE1-A5F9-3F8CAB22A2C7}"/>
              </a:ext>
            </a:extLst>
          </p:cNvPr>
          <p:cNvSpPr/>
          <p:nvPr/>
        </p:nvSpPr>
        <p:spPr>
          <a:xfrm flipH="1">
            <a:off x="2062760" y="5006085"/>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16803"/>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131588"/>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142306"/>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4965879"/>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09976"/>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3" name="Rectangle 242">
            <a:extLst>
              <a:ext uri="{FF2B5EF4-FFF2-40B4-BE49-F238E27FC236}">
                <a16:creationId xmlns:a16="http://schemas.microsoft.com/office/drawing/2014/main" id="{45B6DBDD-3408-45FD-A46B-E168576BC4E0}"/>
              </a:ext>
            </a:extLst>
          </p:cNvPr>
          <p:cNvSpPr/>
          <p:nvPr/>
        </p:nvSpPr>
        <p:spPr>
          <a:xfrm>
            <a:off x="3653722" y="2275944"/>
            <a:ext cx="481710" cy="246221"/>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244" name="Rectangle 243">
            <a:extLst>
              <a:ext uri="{FF2B5EF4-FFF2-40B4-BE49-F238E27FC236}">
                <a16:creationId xmlns:a16="http://schemas.microsoft.com/office/drawing/2014/main" id="{627EB10D-8E46-4DB6-B6DC-5103AB1EBFBD}"/>
              </a:ext>
            </a:extLst>
          </p:cNvPr>
          <p:cNvSpPr/>
          <p:nvPr/>
        </p:nvSpPr>
        <p:spPr>
          <a:xfrm>
            <a:off x="5935959" y="2265390"/>
            <a:ext cx="349526" cy="246221"/>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245" name="Rectangle 244">
            <a:extLst>
              <a:ext uri="{FF2B5EF4-FFF2-40B4-BE49-F238E27FC236}">
                <a16:creationId xmlns:a16="http://schemas.microsoft.com/office/drawing/2014/main" id="{3DEBAE05-FD26-46C0-8CD4-0DD226ACBE5D}"/>
              </a:ext>
            </a:extLst>
          </p:cNvPr>
          <p:cNvSpPr/>
          <p:nvPr/>
        </p:nvSpPr>
        <p:spPr>
          <a:xfrm>
            <a:off x="2122179" y="3219769"/>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47" name="Curved Down Arrow 249">
            <a:extLst>
              <a:ext uri="{FF2B5EF4-FFF2-40B4-BE49-F238E27FC236}">
                <a16:creationId xmlns:a16="http://schemas.microsoft.com/office/drawing/2014/main" id="{B7148173-3FD0-46CB-90D1-844B27B6588F}"/>
              </a:ext>
            </a:extLst>
          </p:cNvPr>
          <p:cNvSpPr/>
          <p:nvPr/>
        </p:nvSpPr>
        <p:spPr>
          <a:xfrm rot="1400277">
            <a:off x="3303468" y="2112936"/>
            <a:ext cx="1833198" cy="268843"/>
          </a:xfrm>
          <a:prstGeom prst="curvedDownArrow">
            <a:avLst>
              <a:gd name="adj1" fmla="val 36895"/>
              <a:gd name="adj2" fmla="val 86198"/>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9" name="Rectangle 248">
            <a:extLst>
              <a:ext uri="{FF2B5EF4-FFF2-40B4-BE49-F238E27FC236}">
                <a16:creationId xmlns:a16="http://schemas.microsoft.com/office/drawing/2014/main" id="{F55F64F8-6FC1-4727-8901-97C546B12B7A}"/>
              </a:ext>
            </a:extLst>
          </p:cNvPr>
          <p:cNvSpPr/>
          <p:nvPr/>
        </p:nvSpPr>
        <p:spPr>
          <a:xfrm rot="1398463">
            <a:off x="3692786" y="1980404"/>
            <a:ext cx="917034" cy="40011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250" name="Connector: Elbow 249">
            <a:extLst>
              <a:ext uri="{FF2B5EF4-FFF2-40B4-BE49-F238E27FC236}">
                <a16:creationId xmlns:a16="http://schemas.microsoft.com/office/drawing/2014/main" id="{7877A8C1-119B-43EF-AAB5-574C349346C0}"/>
              </a:ext>
            </a:extLst>
          </p:cNvPr>
          <p:cNvCxnSpPr>
            <a:cxnSpLocks/>
            <a:stCxn id="61" idx="2"/>
            <a:endCxn id="58" idx="10"/>
          </p:cNvCxnSpPr>
          <p:nvPr/>
        </p:nvCxnSpPr>
        <p:spPr>
          <a:xfrm rot="10800000" flipV="1">
            <a:off x="1519656" y="5142378"/>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1" name="Connector: Elbow 125">
            <a:extLst>
              <a:ext uri="{FF2B5EF4-FFF2-40B4-BE49-F238E27FC236}">
                <a16:creationId xmlns:a16="http://schemas.microsoft.com/office/drawing/2014/main" id="{F893E81C-88BF-4144-8415-6B0474DCD32F}"/>
              </a:ext>
            </a:extLst>
          </p:cNvPr>
          <p:cNvCxnSpPr>
            <a:cxnSpLocks/>
            <a:stCxn id="62" idx="2"/>
            <a:endCxn id="53" idx="15"/>
          </p:cNvCxnSpPr>
          <p:nvPr/>
        </p:nvCxnSpPr>
        <p:spPr>
          <a:xfrm rot="10800000">
            <a:off x="1519752" y="4918184"/>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530272A-20DA-4D7D-8222-AC3DDB21200D}"/>
              </a:ext>
            </a:extLst>
          </p:cNvPr>
          <p:cNvSpPr>
            <a:spLocks noGrp="1"/>
          </p:cNvSpPr>
          <p:nvPr>
            <p:ph type="sldNum" sz="quarter" idx="12"/>
          </p:nvPr>
        </p:nvSpPr>
        <p:spPr/>
        <p:txBody>
          <a:bodyPr/>
          <a:lstStyle/>
          <a:p>
            <a:fld id="{D8D6A206-5653-4338-98D8-6B5D137662F8}" type="slidenum">
              <a:rPr lang="en-US" smtClean="0"/>
              <a:pPr/>
              <a:t>153</a:t>
            </a:fld>
            <a:endParaRPr lang="en-US" dirty="0"/>
          </a:p>
        </p:txBody>
      </p:sp>
      <p:sp>
        <p:nvSpPr>
          <p:cNvPr id="5" name="Footer Placeholder 4">
            <a:extLst>
              <a:ext uri="{FF2B5EF4-FFF2-40B4-BE49-F238E27FC236}">
                <a16:creationId xmlns:a16="http://schemas.microsoft.com/office/drawing/2014/main" id="{310419E4-4AF3-4645-A8BA-64E984CDCDC5}"/>
              </a:ext>
            </a:extLst>
          </p:cNvPr>
          <p:cNvSpPr>
            <a:spLocks noGrp="1"/>
          </p:cNvSpPr>
          <p:nvPr>
            <p:ph type="ftr" sz="quarter" idx="11"/>
          </p:nvPr>
        </p:nvSpPr>
        <p:spPr/>
        <p:txBody>
          <a:bodyPr/>
          <a:lstStyle/>
          <a:p>
            <a:r>
              <a:rPr lang="en-US" altLang="zh-CN"/>
              <a:t>Echihabi, Palpanas - MDM 2022</a:t>
            </a:r>
            <a:endParaRPr lang="zh-CN" altLang="en-US" dirty="0"/>
          </a:p>
        </p:txBody>
      </p:sp>
      <p:sp>
        <p:nvSpPr>
          <p:cNvPr id="193" name="Oval 192">
            <a:extLst>
              <a:ext uri="{FF2B5EF4-FFF2-40B4-BE49-F238E27FC236}">
                <a16:creationId xmlns:a16="http://schemas.microsoft.com/office/drawing/2014/main" id="{56CBC774-0FFD-42AB-98EF-EFD8601B1AA4}"/>
              </a:ext>
            </a:extLst>
          </p:cNvPr>
          <p:cNvSpPr/>
          <p:nvPr/>
        </p:nvSpPr>
        <p:spPr>
          <a:xfrm>
            <a:off x="754659" y="3339713"/>
            <a:ext cx="649556"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194" name="Oval 193">
            <a:extLst>
              <a:ext uri="{FF2B5EF4-FFF2-40B4-BE49-F238E27FC236}">
                <a16:creationId xmlns:a16="http://schemas.microsoft.com/office/drawing/2014/main" id="{95792206-4866-4270-B402-4E28CAED9CCB}"/>
              </a:ext>
            </a:extLst>
          </p:cNvPr>
          <p:cNvSpPr/>
          <p:nvPr/>
        </p:nvSpPr>
        <p:spPr>
          <a:xfrm>
            <a:off x="1110186" y="3803909"/>
            <a:ext cx="743765"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344521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F44233D-4896-45EA-B8BA-9F9A3170574D}"/>
              </a:ext>
            </a:extLst>
          </p:cNvPr>
          <p:cNvGrpSpPr/>
          <p:nvPr/>
        </p:nvGrpSpPr>
        <p:grpSpPr>
          <a:xfrm>
            <a:off x="146957" y="1748024"/>
            <a:ext cx="7955280" cy="4115567"/>
            <a:chOff x="195943" y="1187699"/>
            <a:chExt cx="10607040" cy="5487422"/>
          </a:xfrm>
        </p:grpSpPr>
        <p:grpSp>
          <p:nvGrpSpPr>
            <p:cNvPr id="56" name="Group 55">
              <a:extLst>
                <a:ext uri="{FF2B5EF4-FFF2-40B4-BE49-F238E27FC236}">
                  <a16:creationId xmlns:a16="http://schemas.microsoft.com/office/drawing/2014/main" id="{EC4D2280-EF81-4855-8301-33F851478784}"/>
                </a:ext>
              </a:extLst>
            </p:cNvPr>
            <p:cNvGrpSpPr/>
            <p:nvPr/>
          </p:nvGrpSpPr>
          <p:grpSpPr>
            <a:xfrm>
              <a:off x="954905" y="1281687"/>
              <a:ext cx="8144144" cy="5292849"/>
              <a:chOff x="954905" y="1281687"/>
              <a:chExt cx="8144144" cy="5292849"/>
            </a:xfrm>
          </p:grpSpPr>
          <p:sp>
            <p:nvSpPr>
              <p:cNvPr id="58" name="Rectangle: Rounded Corners 226">
                <a:extLst>
                  <a:ext uri="{FF2B5EF4-FFF2-40B4-BE49-F238E27FC236}">
                    <a16:creationId xmlns:a16="http://schemas.microsoft.com/office/drawing/2014/main" id="{8E61EBE9-A4D0-4397-A7F8-3F8BBED28DC6}"/>
                  </a:ext>
                </a:extLst>
              </p:cNvPr>
              <p:cNvSpPr/>
              <p:nvPr/>
            </p:nvSpPr>
            <p:spPr>
              <a:xfrm>
                <a:off x="969754" y="1281687"/>
                <a:ext cx="3670453" cy="5292849"/>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59" name="Connector: Elbow 295">
                <a:extLst>
                  <a:ext uri="{FF2B5EF4-FFF2-40B4-BE49-F238E27FC236}">
                    <a16:creationId xmlns:a16="http://schemas.microsoft.com/office/drawing/2014/main" id="{3918B020-4113-4B52-8495-75B1C4FD1C64}"/>
                  </a:ext>
                </a:extLst>
              </p:cNvPr>
              <p:cNvCxnSpPr>
                <a:cxnSpLocks/>
                <a:stCxn id="273" idx="3"/>
                <a:endCxn id="138" idx="2"/>
              </p:cNvCxnSpPr>
              <p:nvPr/>
            </p:nvCxnSpPr>
            <p:spPr>
              <a:xfrm>
                <a:off x="7504170" y="2927357"/>
                <a:ext cx="580438" cy="2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7991D21D-B5F8-4EE1-8843-9F12E568AC11}"/>
                  </a:ext>
                </a:extLst>
              </p:cNvPr>
              <p:cNvCxnSpPr>
                <a:cxnSpLocks/>
                <a:stCxn id="272" idx="3"/>
                <a:endCxn id="131" idx="1"/>
              </p:cNvCxnSpPr>
              <p:nvPr/>
            </p:nvCxnSpPr>
            <p:spPr>
              <a:xfrm>
                <a:off x="7438322" y="3031799"/>
                <a:ext cx="630809" cy="38836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461">
                <a:extLst>
                  <a:ext uri="{FF2B5EF4-FFF2-40B4-BE49-F238E27FC236}">
                    <a16:creationId xmlns:a16="http://schemas.microsoft.com/office/drawing/2014/main" id="{3FF905A2-176B-43E3-B127-905A2F8B9B7A}"/>
                  </a:ext>
                </a:extLst>
              </p:cNvPr>
              <p:cNvCxnSpPr>
                <a:cxnSpLocks/>
                <a:stCxn id="173" idx="3"/>
                <a:endCxn id="272" idx="1"/>
              </p:cNvCxnSpPr>
              <p:nvPr/>
            </p:nvCxnSpPr>
            <p:spPr>
              <a:xfrm flipV="1">
                <a:off x="5788281" y="3031800"/>
                <a:ext cx="557531" cy="41354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5AD9E49C-5FC4-47AA-B490-71BE64EAF435}"/>
                  </a:ext>
                </a:extLst>
              </p:cNvPr>
              <p:cNvSpPr/>
              <p:nvPr/>
            </p:nvSpPr>
            <p:spPr>
              <a:xfrm>
                <a:off x="2493725" y="1830470"/>
                <a:ext cx="955763" cy="4023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63" name="Oval 62">
                <a:extLst>
                  <a:ext uri="{FF2B5EF4-FFF2-40B4-BE49-F238E27FC236}">
                    <a16:creationId xmlns:a16="http://schemas.microsoft.com/office/drawing/2014/main" id="{F82F0B27-BA8E-49CB-A325-9B369E9B12E4}"/>
                  </a:ext>
                </a:extLst>
              </p:cNvPr>
              <p:cNvSpPr/>
              <p:nvPr/>
            </p:nvSpPr>
            <p:spPr>
              <a:xfrm>
                <a:off x="1425791" y="2630841"/>
                <a:ext cx="991686" cy="44621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64" name="Straight Arrow Connector 63">
                <a:extLst>
                  <a:ext uri="{FF2B5EF4-FFF2-40B4-BE49-F238E27FC236}">
                    <a16:creationId xmlns:a16="http://schemas.microsoft.com/office/drawing/2014/main" id="{2AA6E0BE-57F3-4014-B274-4FFBAB051330}"/>
                  </a:ext>
                </a:extLst>
              </p:cNvPr>
              <p:cNvCxnSpPr>
                <a:cxnSpLocks/>
                <a:stCxn id="62" idx="3"/>
                <a:endCxn id="63" idx="0"/>
              </p:cNvCxnSpPr>
              <p:nvPr/>
            </p:nvCxnSpPr>
            <p:spPr>
              <a:xfrm flipH="1">
                <a:off x="1921634" y="2173876"/>
                <a:ext cx="712059" cy="456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FDAE8E4-5809-4BAC-83ED-D57E06939C72}"/>
                  </a:ext>
                </a:extLst>
              </p:cNvPr>
              <p:cNvCxnSpPr>
                <a:cxnSpLocks/>
                <a:stCxn id="62" idx="5"/>
              </p:cNvCxnSpPr>
              <p:nvPr/>
            </p:nvCxnSpPr>
            <p:spPr>
              <a:xfrm>
                <a:off x="3309516" y="2173880"/>
                <a:ext cx="712258" cy="524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FF4DE82-61A9-42B6-8A9F-7628140D8C0F}"/>
                  </a:ext>
                </a:extLst>
              </p:cNvPr>
              <p:cNvCxnSpPr>
                <a:cxnSpLocks/>
                <a:stCxn id="62" idx="4"/>
              </p:cNvCxnSpPr>
              <p:nvPr/>
            </p:nvCxnSpPr>
            <p:spPr>
              <a:xfrm>
                <a:off x="2971603" y="2232799"/>
                <a:ext cx="3232" cy="4390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2B531F06-8C53-4829-8ED9-8614ADC3DA6E}"/>
                  </a:ext>
                </a:extLst>
              </p:cNvPr>
              <p:cNvSpPr/>
              <p:nvPr/>
            </p:nvSpPr>
            <p:spPr>
              <a:xfrm>
                <a:off x="1006211" y="3309950"/>
                <a:ext cx="773925"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68" name="Oval 67">
                <a:extLst>
                  <a:ext uri="{FF2B5EF4-FFF2-40B4-BE49-F238E27FC236}">
                    <a16:creationId xmlns:a16="http://schemas.microsoft.com/office/drawing/2014/main" id="{5D967E16-F56C-4839-94FA-AAF549E8CF98}"/>
                  </a:ext>
                </a:extLst>
              </p:cNvPr>
              <p:cNvSpPr/>
              <p:nvPr/>
            </p:nvSpPr>
            <p:spPr>
              <a:xfrm>
                <a:off x="1950435" y="3310954"/>
                <a:ext cx="778802"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69" name="Straight Arrow Connector 68">
                <a:extLst>
                  <a:ext uri="{FF2B5EF4-FFF2-40B4-BE49-F238E27FC236}">
                    <a16:creationId xmlns:a16="http://schemas.microsoft.com/office/drawing/2014/main" id="{A752C88D-35EC-4D21-A062-5D57349F901E}"/>
                  </a:ext>
                </a:extLst>
              </p:cNvPr>
              <p:cNvCxnSpPr>
                <a:cxnSpLocks/>
                <a:stCxn id="76" idx="3"/>
                <a:endCxn id="67" idx="0"/>
              </p:cNvCxnSpPr>
              <p:nvPr/>
            </p:nvCxnSpPr>
            <p:spPr>
              <a:xfrm flipH="1">
                <a:off x="1393174" y="2922547"/>
                <a:ext cx="484924" cy="3874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FD45D73-771E-4692-8772-B51429F2019B}"/>
                  </a:ext>
                </a:extLst>
              </p:cNvPr>
              <p:cNvCxnSpPr>
                <a:cxnSpLocks/>
                <a:stCxn id="76" idx="5"/>
                <a:endCxn id="68" idx="0"/>
              </p:cNvCxnSpPr>
              <p:nvPr/>
            </p:nvCxnSpPr>
            <p:spPr>
              <a:xfrm>
                <a:off x="1949928" y="2922547"/>
                <a:ext cx="389908" cy="3884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2E60917-61E9-44AD-9AB4-399F5C47A289}"/>
                  </a:ext>
                </a:extLst>
              </p:cNvPr>
              <p:cNvSpPr/>
              <p:nvPr/>
            </p:nvSpPr>
            <p:spPr>
              <a:xfrm>
                <a:off x="1480248" y="3928879"/>
                <a:ext cx="874366"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72" name="Oval 71">
                <a:extLst>
                  <a:ext uri="{FF2B5EF4-FFF2-40B4-BE49-F238E27FC236}">
                    <a16:creationId xmlns:a16="http://schemas.microsoft.com/office/drawing/2014/main" id="{BE5ED180-2DB2-4ADE-9369-B91F106082E7}"/>
                  </a:ext>
                </a:extLst>
              </p:cNvPr>
              <p:cNvSpPr/>
              <p:nvPr/>
            </p:nvSpPr>
            <p:spPr>
              <a:xfrm>
                <a:off x="2565057" y="3935224"/>
                <a:ext cx="884427"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73" name="Oval 72">
                <a:extLst>
                  <a:ext uri="{FF2B5EF4-FFF2-40B4-BE49-F238E27FC236}">
                    <a16:creationId xmlns:a16="http://schemas.microsoft.com/office/drawing/2014/main" id="{8D3B6488-DE99-4B8B-9E57-CDFE7E53BF0F}"/>
                  </a:ext>
                </a:extLst>
              </p:cNvPr>
              <p:cNvSpPr/>
              <p:nvPr/>
            </p:nvSpPr>
            <p:spPr>
              <a:xfrm>
                <a:off x="2433933" y="3399738"/>
                <a:ext cx="119586" cy="203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74" name="Straight Arrow Connector 73">
                <a:extLst>
                  <a:ext uri="{FF2B5EF4-FFF2-40B4-BE49-F238E27FC236}">
                    <a16:creationId xmlns:a16="http://schemas.microsoft.com/office/drawing/2014/main" id="{C4EEE365-7DD2-4377-87D4-6176A877AC6F}"/>
                  </a:ext>
                </a:extLst>
              </p:cNvPr>
              <p:cNvCxnSpPr>
                <a:cxnSpLocks/>
                <a:stCxn id="73" idx="3"/>
                <a:endCxn id="71" idx="0"/>
              </p:cNvCxnSpPr>
              <p:nvPr/>
            </p:nvCxnSpPr>
            <p:spPr>
              <a:xfrm flipH="1">
                <a:off x="1917432" y="3573275"/>
                <a:ext cx="534014" cy="355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EAC6E6F-95DF-4C3E-A2CF-8820A7FA5077}"/>
                  </a:ext>
                </a:extLst>
              </p:cNvPr>
              <p:cNvCxnSpPr>
                <a:cxnSpLocks/>
                <a:stCxn id="73" idx="5"/>
                <a:endCxn id="72" idx="0"/>
              </p:cNvCxnSpPr>
              <p:nvPr/>
            </p:nvCxnSpPr>
            <p:spPr>
              <a:xfrm>
                <a:off x="2536005" y="3573275"/>
                <a:ext cx="471269" cy="361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1C5AE27A-EF75-4739-8342-D62AE279CE17}"/>
                  </a:ext>
                </a:extLst>
              </p:cNvPr>
              <p:cNvSpPr/>
              <p:nvPr/>
            </p:nvSpPr>
            <p:spPr>
              <a:xfrm>
                <a:off x="1863221" y="2772996"/>
                <a:ext cx="101584" cy="1752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7" name="TextBox 76">
                <a:extLst>
                  <a:ext uri="{FF2B5EF4-FFF2-40B4-BE49-F238E27FC236}">
                    <a16:creationId xmlns:a16="http://schemas.microsoft.com/office/drawing/2014/main" id="{DF932B72-731E-4186-823F-2085E748BB83}"/>
                  </a:ext>
                </a:extLst>
              </p:cNvPr>
              <p:cNvSpPr txBox="1"/>
              <p:nvPr/>
            </p:nvSpPr>
            <p:spPr>
              <a:xfrm>
                <a:off x="2699941" y="2483583"/>
                <a:ext cx="621464" cy="943848"/>
              </a:xfrm>
              <a:prstGeom prst="rect">
                <a:avLst/>
              </a:prstGeom>
              <a:noFill/>
            </p:spPr>
            <p:txBody>
              <a:bodyPr wrap="square" rtlCol="0">
                <a:spAutoFit/>
              </a:bodyPr>
              <a:lstStyle/>
              <a:p>
                <a:r>
                  <a:rPr lang="en-US" sz="2000" dirty="0"/>
                  <a:t>. . .</a:t>
                </a:r>
              </a:p>
            </p:txBody>
          </p:sp>
          <p:sp>
            <p:nvSpPr>
              <p:cNvPr id="78" name="TextBox 77">
                <a:extLst>
                  <a:ext uri="{FF2B5EF4-FFF2-40B4-BE49-F238E27FC236}">
                    <a16:creationId xmlns:a16="http://schemas.microsoft.com/office/drawing/2014/main" id="{A06E3ADA-58F7-4959-A608-50B1AAE337FC}"/>
                  </a:ext>
                </a:extLst>
              </p:cNvPr>
              <p:cNvSpPr txBox="1"/>
              <p:nvPr/>
            </p:nvSpPr>
            <p:spPr>
              <a:xfrm>
                <a:off x="3772287" y="2483583"/>
                <a:ext cx="781221" cy="533480"/>
              </a:xfrm>
              <a:prstGeom prst="rect">
                <a:avLst/>
              </a:prstGeom>
              <a:noFill/>
            </p:spPr>
            <p:txBody>
              <a:bodyPr wrap="square" rtlCol="0">
                <a:spAutoFit/>
              </a:bodyPr>
              <a:lstStyle/>
              <a:p>
                <a:r>
                  <a:rPr lang="en-US" sz="2000" dirty="0"/>
                  <a:t>. . .</a:t>
                </a:r>
              </a:p>
            </p:txBody>
          </p:sp>
          <p:grpSp>
            <p:nvGrpSpPr>
              <p:cNvPr id="79" name="Group 78">
                <a:extLst>
                  <a:ext uri="{FF2B5EF4-FFF2-40B4-BE49-F238E27FC236}">
                    <a16:creationId xmlns:a16="http://schemas.microsoft.com/office/drawing/2014/main" id="{0FE6CE34-0BE8-40D5-891D-D6DB17E34BAD}"/>
                  </a:ext>
                </a:extLst>
              </p:cNvPr>
              <p:cNvGrpSpPr/>
              <p:nvPr/>
            </p:nvGrpSpPr>
            <p:grpSpPr>
              <a:xfrm>
                <a:off x="1070215" y="4936703"/>
                <a:ext cx="1251487" cy="1581992"/>
                <a:chOff x="401629" y="4515066"/>
                <a:chExt cx="1501784" cy="1898390"/>
              </a:xfrm>
              <a:solidFill>
                <a:schemeClr val="bg1"/>
              </a:solidFill>
            </p:grpSpPr>
            <p:sp>
              <p:nvSpPr>
                <p:cNvPr id="275" name="Flowchart: Document 274">
                  <a:extLst>
                    <a:ext uri="{FF2B5EF4-FFF2-40B4-BE49-F238E27FC236}">
                      <a16:creationId xmlns:a16="http://schemas.microsoft.com/office/drawing/2014/main" id="{D5E4DA80-B4A1-4D0C-8A2B-F6468AB85E1E}"/>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276" name="Group 275">
                  <a:extLst>
                    <a:ext uri="{FF2B5EF4-FFF2-40B4-BE49-F238E27FC236}">
                      <a16:creationId xmlns:a16="http://schemas.microsoft.com/office/drawing/2014/main" id="{4F5C730E-A57E-42A6-8BD5-E9C4D65E61DD}"/>
                    </a:ext>
                  </a:extLst>
                </p:cNvPr>
                <p:cNvGrpSpPr/>
                <p:nvPr/>
              </p:nvGrpSpPr>
              <p:grpSpPr>
                <a:xfrm>
                  <a:off x="557522" y="5009021"/>
                  <a:ext cx="991452" cy="1036601"/>
                  <a:chOff x="1706880" y="3701274"/>
                  <a:chExt cx="1244600" cy="1360572"/>
                </a:xfrm>
                <a:grpFill/>
              </p:grpSpPr>
              <p:sp>
                <p:nvSpPr>
                  <p:cNvPr id="277" name="Freeform: Shape 276">
                    <a:extLst>
                      <a:ext uri="{FF2B5EF4-FFF2-40B4-BE49-F238E27FC236}">
                        <a16:creationId xmlns:a16="http://schemas.microsoft.com/office/drawing/2014/main" id="{70A815A2-BDE2-41EE-A3E9-896022F8300E}"/>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278" name="Freeform: Shape 277">
                    <a:extLst>
                      <a:ext uri="{FF2B5EF4-FFF2-40B4-BE49-F238E27FC236}">
                        <a16:creationId xmlns:a16="http://schemas.microsoft.com/office/drawing/2014/main" id="{970A1F3A-0176-44E6-A043-0CC8612A9935}"/>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79" name="Freeform: Shape 278">
                    <a:extLst>
                      <a:ext uri="{FF2B5EF4-FFF2-40B4-BE49-F238E27FC236}">
                        <a16:creationId xmlns:a16="http://schemas.microsoft.com/office/drawing/2014/main" id="{0613D39E-8589-4090-B736-3E54FD7E20F8}"/>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0" name="Freeform: Shape 279">
                    <a:extLst>
                      <a:ext uri="{FF2B5EF4-FFF2-40B4-BE49-F238E27FC236}">
                        <a16:creationId xmlns:a16="http://schemas.microsoft.com/office/drawing/2014/main" id="{E697E997-FC9E-4D58-B9F9-710D66B652E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1" name="Freeform: Shape 280">
                    <a:extLst>
                      <a:ext uri="{FF2B5EF4-FFF2-40B4-BE49-F238E27FC236}">
                        <a16:creationId xmlns:a16="http://schemas.microsoft.com/office/drawing/2014/main" id="{05A17086-1884-4E41-A1F3-78261E73E0CC}"/>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2" name="Freeform: Shape 281">
                    <a:extLst>
                      <a:ext uri="{FF2B5EF4-FFF2-40B4-BE49-F238E27FC236}">
                        <a16:creationId xmlns:a16="http://schemas.microsoft.com/office/drawing/2014/main" id="{D4554260-1964-4179-870E-587E9B505F95}"/>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80" name="Flowchart: Document 79">
                <a:extLst>
                  <a:ext uri="{FF2B5EF4-FFF2-40B4-BE49-F238E27FC236}">
                    <a16:creationId xmlns:a16="http://schemas.microsoft.com/office/drawing/2014/main" id="{E54497AF-6597-4404-95E0-502EE0FDF2D3}"/>
                  </a:ext>
                </a:extLst>
              </p:cNvPr>
              <p:cNvSpPr/>
              <p:nvPr/>
            </p:nvSpPr>
            <p:spPr>
              <a:xfrm>
                <a:off x="2636340" y="5356455"/>
                <a:ext cx="729369" cy="580353"/>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81" name="Oval 80">
                <a:extLst>
                  <a:ext uri="{FF2B5EF4-FFF2-40B4-BE49-F238E27FC236}">
                    <a16:creationId xmlns:a16="http://schemas.microsoft.com/office/drawing/2014/main" id="{8C41E9AC-0460-4A0C-9E51-AC7FC2EEA915}"/>
                  </a:ext>
                </a:extLst>
              </p:cNvPr>
              <p:cNvSpPr/>
              <p:nvPr/>
            </p:nvSpPr>
            <p:spPr>
              <a:xfrm>
                <a:off x="2688673" y="5693554"/>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82" name="Oval 81">
                <a:extLst>
                  <a:ext uri="{FF2B5EF4-FFF2-40B4-BE49-F238E27FC236}">
                    <a16:creationId xmlns:a16="http://schemas.microsoft.com/office/drawing/2014/main" id="{B8B8748E-429A-4015-91F2-C02645F8EA16}"/>
                  </a:ext>
                </a:extLst>
              </p:cNvPr>
              <p:cNvSpPr/>
              <p:nvPr/>
            </p:nvSpPr>
            <p:spPr>
              <a:xfrm>
                <a:off x="2672422" y="5522098"/>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83" name="Connector: Elbow 145">
                <a:extLst>
                  <a:ext uri="{FF2B5EF4-FFF2-40B4-BE49-F238E27FC236}">
                    <a16:creationId xmlns:a16="http://schemas.microsoft.com/office/drawing/2014/main" id="{204D2735-C166-4DA8-B3A2-7B7FFE9C378C}"/>
                  </a:ext>
                </a:extLst>
              </p:cNvPr>
              <p:cNvCxnSpPr>
                <a:cxnSpLocks/>
                <a:stCxn id="72" idx="4"/>
                <a:endCxn id="80" idx="0"/>
              </p:cNvCxnSpPr>
              <p:nvPr/>
            </p:nvCxnSpPr>
            <p:spPr>
              <a:xfrm flipH="1">
                <a:off x="3001025" y="4300917"/>
                <a:ext cx="6249" cy="105553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6A8EBBC4-239A-4502-87FD-99B60D46437E}"/>
                  </a:ext>
                </a:extLst>
              </p:cNvPr>
              <p:cNvGrpSpPr/>
              <p:nvPr/>
            </p:nvGrpSpPr>
            <p:grpSpPr>
              <a:xfrm>
                <a:off x="6345812" y="2469901"/>
                <a:ext cx="1229173" cy="914921"/>
                <a:chOff x="6760003" y="1412288"/>
                <a:chExt cx="1347346" cy="1097905"/>
              </a:xfrm>
            </p:grpSpPr>
            <p:sp>
              <p:nvSpPr>
                <p:cNvPr id="272" name="Rectangle 271">
                  <a:extLst>
                    <a:ext uri="{FF2B5EF4-FFF2-40B4-BE49-F238E27FC236}">
                      <a16:creationId xmlns:a16="http://schemas.microsoft.com/office/drawing/2014/main" id="{CFC1FB6B-300F-494E-9677-7CD7DBF39F54}"/>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73" name="Rectangle 272">
                  <a:extLst>
                    <a:ext uri="{FF2B5EF4-FFF2-40B4-BE49-F238E27FC236}">
                      <a16:creationId xmlns:a16="http://schemas.microsoft.com/office/drawing/2014/main" id="{4B8A913C-19ED-405F-8B18-710DFBFE1AC9}"/>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74" name="Rectangle 273">
                  <a:extLst>
                    <a:ext uri="{FF2B5EF4-FFF2-40B4-BE49-F238E27FC236}">
                      <a16:creationId xmlns:a16="http://schemas.microsoft.com/office/drawing/2014/main" id="{3DCB1F31-CD93-41EC-8635-E5F9CBD00CFB}"/>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85" name="Connector: Elbow 84">
                <a:extLst>
                  <a:ext uri="{FF2B5EF4-FFF2-40B4-BE49-F238E27FC236}">
                    <a16:creationId xmlns:a16="http://schemas.microsoft.com/office/drawing/2014/main" id="{D57F3268-E7F6-4BAC-A20A-AACFFB6ABDB4}"/>
                  </a:ext>
                </a:extLst>
              </p:cNvPr>
              <p:cNvCxnSpPr>
                <a:cxnSpLocks/>
                <a:stCxn id="80" idx="3"/>
                <a:endCxn id="272" idx="2"/>
              </p:cNvCxnSpPr>
              <p:nvPr/>
            </p:nvCxnSpPr>
            <p:spPr>
              <a:xfrm flipV="1">
                <a:off x="3365709" y="3384818"/>
                <a:ext cx="3526358" cy="226181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5C7E897F-820C-4DAC-9E62-B13D876E97E9}"/>
                  </a:ext>
                </a:extLst>
              </p:cNvPr>
              <p:cNvCxnSpPr>
                <a:cxnSpLocks/>
                <a:stCxn id="274" idx="3"/>
                <a:endCxn id="144" idx="1"/>
              </p:cNvCxnSpPr>
              <p:nvPr/>
            </p:nvCxnSpPr>
            <p:spPr>
              <a:xfrm flipV="1">
                <a:off x="7574984" y="2387678"/>
                <a:ext cx="494148" cy="4352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4FCCEE7-AC41-4DBD-B2EB-8AA98800E204}"/>
                  </a:ext>
                </a:extLst>
              </p:cNvPr>
              <p:cNvGrpSpPr/>
              <p:nvPr/>
            </p:nvGrpSpPr>
            <p:grpSpPr>
              <a:xfrm>
                <a:off x="5058908" y="2149330"/>
                <a:ext cx="729370" cy="1555008"/>
                <a:chOff x="7929050" y="2188297"/>
                <a:chExt cx="875244" cy="1866009"/>
              </a:xfrm>
            </p:grpSpPr>
            <p:grpSp>
              <p:nvGrpSpPr>
                <p:cNvPr id="150" name="Group 149">
                  <a:extLst>
                    <a:ext uri="{FF2B5EF4-FFF2-40B4-BE49-F238E27FC236}">
                      <a16:creationId xmlns:a16="http://schemas.microsoft.com/office/drawing/2014/main" id="{81255C48-2E07-4556-B5C0-00A4CF00F280}"/>
                    </a:ext>
                  </a:extLst>
                </p:cNvPr>
                <p:cNvGrpSpPr/>
                <p:nvPr/>
              </p:nvGrpSpPr>
              <p:grpSpPr>
                <a:xfrm>
                  <a:off x="7929051" y="2188297"/>
                  <a:ext cx="875243" cy="621581"/>
                  <a:chOff x="7929051" y="2188297"/>
                  <a:chExt cx="875243" cy="621581"/>
                </a:xfrm>
              </p:grpSpPr>
              <p:grpSp>
                <p:nvGrpSpPr>
                  <p:cNvPr id="246" name="Group 245">
                    <a:extLst>
                      <a:ext uri="{FF2B5EF4-FFF2-40B4-BE49-F238E27FC236}">
                        <a16:creationId xmlns:a16="http://schemas.microsoft.com/office/drawing/2014/main" id="{2EBB0352-357E-4894-ACF8-7DA6E5D95D88}"/>
                      </a:ext>
                    </a:extLst>
                  </p:cNvPr>
                  <p:cNvGrpSpPr/>
                  <p:nvPr/>
                </p:nvGrpSpPr>
                <p:grpSpPr>
                  <a:xfrm>
                    <a:off x="7929051" y="2188297"/>
                    <a:ext cx="875243" cy="621581"/>
                    <a:chOff x="3293032" y="2754480"/>
                    <a:chExt cx="1021177" cy="728754"/>
                  </a:xfrm>
                </p:grpSpPr>
                <p:grpSp>
                  <p:nvGrpSpPr>
                    <p:cNvPr id="253" name="Group 252">
                      <a:extLst>
                        <a:ext uri="{FF2B5EF4-FFF2-40B4-BE49-F238E27FC236}">
                          <a16:creationId xmlns:a16="http://schemas.microsoft.com/office/drawing/2014/main" id="{BBEA68A2-6898-4C04-A2A2-0028BF35AF20}"/>
                        </a:ext>
                      </a:extLst>
                    </p:cNvPr>
                    <p:cNvGrpSpPr/>
                    <p:nvPr/>
                  </p:nvGrpSpPr>
                  <p:grpSpPr>
                    <a:xfrm>
                      <a:off x="3293032" y="2754480"/>
                      <a:ext cx="1021177" cy="728754"/>
                      <a:chOff x="6526423" y="2156792"/>
                      <a:chExt cx="1342343" cy="877801"/>
                    </a:xfrm>
                  </p:grpSpPr>
                  <p:grpSp>
                    <p:nvGrpSpPr>
                      <p:cNvPr id="255" name="Group 254">
                        <a:extLst>
                          <a:ext uri="{FF2B5EF4-FFF2-40B4-BE49-F238E27FC236}">
                            <a16:creationId xmlns:a16="http://schemas.microsoft.com/office/drawing/2014/main" id="{60B26306-8C89-4095-83B0-F1A297C872BE}"/>
                          </a:ext>
                        </a:extLst>
                      </p:cNvPr>
                      <p:cNvGrpSpPr/>
                      <p:nvPr/>
                    </p:nvGrpSpPr>
                    <p:grpSpPr>
                      <a:xfrm>
                        <a:off x="6526423" y="2156792"/>
                        <a:ext cx="1342343" cy="877801"/>
                        <a:chOff x="5039360" y="5470564"/>
                        <a:chExt cx="1342342" cy="877798"/>
                      </a:xfrm>
                    </p:grpSpPr>
                    <p:sp>
                      <p:nvSpPr>
                        <p:cNvPr id="266" name="Rectangle 265">
                          <a:extLst>
                            <a:ext uri="{FF2B5EF4-FFF2-40B4-BE49-F238E27FC236}">
                              <a16:creationId xmlns:a16="http://schemas.microsoft.com/office/drawing/2014/main" id="{685582B8-A025-4013-BCFF-D274737AE90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267" name="Group 266">
                          <a:extLst>
                            <a:ext uri="{FF2B5EF4-FFF2-40B4-BE49-F238E27FC236}">
                              <a16:creationId xmlns:a16="http://schemas.microsoft.com/office/drawing/2014/main" id="{074C6FDA-4130-4BFB-B211-EFE17C1E8ED8}"/>
                            </a:ext>
                          </a:extLst>
                        </p:cNvPr>
                        <p:cNvGrpSpPr/>
                        <p:nvPr/>
                      </p:nvGrpSpPr>
                      <p:grpSpPr>
                        <a:xfrm>
                          <a:off x="6026716" y="5639140"/>
                          <a:ext cx="182880" cy="295043"/>
                          <a:chOff x="3735824" y="4986161"/>
                          <a:chExt cx="182880" cy="295043"/>
                        </a:xfrm>
                      </p:grpSpPr>
                      <p:sp>
                        <p:nvSpPr>
                          <p:cNvPr id="268" name="Oval 267">
                            <a:extLst>
                              <a:ext uri="{FF2B5EF4-FFF2-40B4-BE49-F238E27FC236}">
                                <a16:creationId xmlns:a16="http://schemas.microsoft.com/office/drawing/2014/main" id="{B1E98B86-9FE9-44F4-BDA4-47AA60B602A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69" name="Straight Arrow Connector 268">
                            <a:extLst>
                              <a:ext uri="{FF2B5EF4-FFF2-40B4-BE49-F238E27FC236}">
                                <a16:creationId xmlns:a16="http://schemas.microsoft.com/office/drawing/2014/main" id="{79A3DEB5-C903-4C61-A648-048158507D3F}"/>
                              </a:ext>
                            </a:extLst>
                          </p:cNvPr>
                          <p:cNvCxnSpPr>
                            <a:cxnSpLocks/>
                            <a:stCxn id="26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179A4D60-FD51-4A67-8130-F4C928BE7FC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71" name="Straight Arrow Connector 270">
                            <a:extLst>
                              <a:ext uri="{FF2B5EF4-FFF2-40B4-BE49-F238E27FC236}">
                                <a16:creationId xmlns:a16="http://schemas.microsoft.com/office/drawing/2014/main" id="{AE5AA3ED-F2F4-4F69-A661-80F564B8C957}"/>
                              </a:ext>
                            </a:extLst>
                          </p:cNvPr>
                          <p:cNvCxnSpPr>
                            <a:cxnSpLocks/>
                            <a:stCxn id="27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56" name="Group 255">
                        <a:extLst>
                          <a:ext uri="{FF2B5EF4-FFF2-40B4-BE49-F238E27FC236}">
                            <a16:creationId xmlns:a16="http://schemas.microsoft.com/office/drawing/2014/main" id="{5C2C7EF4-2696-409F-B00C-B304DB2EEAC7}"/>
                          </a:ext>
                        </a:extLst>
                      </p:cNvPr>
                      <p:cNvGrpSpPr/>
                      <p:nvPr/>
                    </p:nvGrpSpPr>
                    <p:grpSpPr>
                      <a:xfrm>
                        <a:off x="6625992" y="2293146"/>
                        <a:ext cx="842038" cy="124239"/>
                        <a:chOff x="5021561" y="833132"/>
                        <a:chExt cx="650259" cy="124238"/>
                      </a:xfrm>
                    </p:grpSpPr>
                    <p:cxnSp>
                      <p:nvCxnSpPr>
                        <p:cNvPr id="262" name="Straight Connector 261">
                          <a:extLst>
                            <a:ext uri="{FF2B5EF4-FFF2-40B4-BE49-F238E27FC236}">
                              <a16:creationId xmlns:a16="http://schemas.microsoft.com/office/drawing/2014/main" id="{48721103-0FE1-4FDC-A25D-28E71F79EE38}"/>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0CAA565-5162-49BC-BB04-1EF3E1E9A5F5}"/>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EF3B745-F5AA-420F-A5EC-332DBBB864D3}"/>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CCE036BD-87AC-44F9-89D5-E3A40B6F4449}"/>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4BAB2B8A-AE9B-4254-AD1D-FFFF9EAA994D}"/>
                          </a:ext>
                        </a:extLst>
                      </p:cNvPr>
                      <p:cNvGrpSpPr/>
                      <p:nvPr/>
                    </p:nvGrpSpPr>
                    <p:grpSpPr>
                      <a:xfrm>
                        <a:off x="6619769" y="2493572"/>
                        <a:ext cx="850769" cy="172810"/>
                        <a:chOff x="5014819" y="1090209"/>
                        <a:chExt cx="657001" cy="172810"/>
                      </a:xfrm>
                    </p:grpSpPr>
                    <p:cxnSp>
                      <p:nvCxnSpPr>
                        <p:cNvPr id="258" name="Straight Connector 257">
                          <a:extLst>
                            <a:ext uri="{FF2B5EF4-FFF2-40B4-BE49-F238E27FC236}">
                              <a16:creationId xmlns:a16="http://schemas.microsoft.com/office/drawing/2014/main" id="{6ED695BE-0324-4FCA-BAF5-F1E9A67A05D8}"/>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73CF5280-4467-4FF3-B038-560ACA64ECC9}"/>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4BE9C17A-9818-475E-87EE-3560A3973418}"/>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5C7AC940-CFF9-46A7-B1B5-791EB11FC268}"/>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254" name="Oval 253">
                      <a:extLst>
                        <a:ext uri="{FF2B5EF4-FFF2-40B4-BE49-F238E27FC236}">
                          <a16:creationId xmlns:a16="http://schemas.microsoft.com/office/drawing/2014/main" id="{120C29F8-60F1-4B1D-9BE2-63AAA445A34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247" name="Oval 246">
                    <a:extLst>
                      <a:ext uri="{FF2B5EF4-FFF2-40B4-BE49-F238E27FC236}">
                        <a16:creationId xmlns:a16="http://schemas.microsoft.com/office/drawing/2014/main" id="{81E8A861-DA71-4572-BCE0-22F69B943601}"/>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8" name="Straight Arrow Connector 247">
                    <a:extLst>
                      <a:ext uri="{FF2B5EF4-FFF2-40B4-BE49-F238E27FC236}">
                        <a16:creationId xmlns:a16="http://schemas.microsoft.com/office/drawing/2014/main" id="{A4045C71-71DA-4CBE-8204-45CDDE95DD6B}"/>
                      </a:ext>
                    </a:extLst>
                  </p:cNvPr>
                  <p:cNvCxnSpPr>
                    <a:cxnSpLocks/>
                    <a:stCxn id="24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BF2FFEF-FF58-4970-9724-645EEDF34345}"/>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F5A65D0-47B6-4266-88BE-383A9F85A060}"/>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74A56F8-020B-4EA8-AB4C-929085E28E5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075C484-5030-4A84-825E-8EC060DEE170}"/>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D9AF1DD9-C5B5-4B9D-9867-5CC6EA7CDE0A}"/>
                    </a:ext>
                  </a:extLst>
                </p:cNvPr>
                <p:cNvGrpSpPr/>
                <p:nvPr/>
              </p:nvGrpSpPr>
              <p:grpSpPr>
                <a:xfrm>
                  <a:off x="7929051" y="2811144"/>
                  <a:ext cx="875243" cy="621581"/>
                  <a:chOff x="7929051" y="2188297"/>
                  <a:chExt cx="875243" cy="621581"/>
                </a:xfrm>
              </p:grpSpPr>
              <p:grpSp>
                <p:nvGrpSpPr>
                  <p:cNvPr id="179" name="Group 178">
                    <a:extLst>
                      <a:ext uri="{FF2B5EF4-FFF2-40B4-BE49-F238E27FC236}">
                        <a16:creationId xmlns:a16="http://schemas.microsoft.com/office/drawing/2014/main" id="{E8A6EA62-5AD6-4EE8-910F-2337D4AE71BC}"/>
                      </a:ext>
                    </a:extLst>
                  </p:cNvPr>
                  <p:cNvGrpSpPr/>
                  <p:nvPr/>
                </p:nvGrpSpPr>
                <p:grpSpPr>
                  <a:xfrm>
                    <a:off x="7929051" y="2188297"/>
                    <a:ext cx="875243" cy="621581"/>
                    <a:chOff x="3293032" y="2754480"/>
                    <a:chExt cx="1021177" cy="728754"/>
                  </a:xfrm>
                </p:grpSpPr>
                <p:grpSp>
                  <p:nvGrpSpPr>
                    <p:cNvPr id="186" name="Group 185">
                      <a:extLst>
                        <a:ext uri="{FF2B5EF4-FFF2-40B4-BE49-F238E27FC236}">
                          <a16:creationId xmlns:a16="http://schemas.microsoft.com/office/drawing/2014/main" id="{36AB6D2A-8D5A-48AA-95D9-FB7122453391}"/>
                        </a:ext>
                      </a:extLst>
                    </p:cNvPr>
                    <p:cNvGrpSpPr/>
                    <p:nvPr/>
                  </p:nvGrpSpPr>
                  <p:grpSpPr>
                    <a:xfrm>
                      <a:off x="3293032" y="2754480"/>
                      <a:ext cx="1021177" cy="728754"/>
                      <a:chOff x="6526423" y="2156792"/>
                      <a:chExt cx="1342343" cy="877801"/>
                    </a:xfrm>
                  </p:grpSpPr>
                  <p:grpSp>
                    <p:nvGrpSpPr>
                      <p:cNvPr id="227" name="Group 226">
                        <a:extLst>
                          <a:ext uri="{FF2B5EF4-FFF2-40B4-BE49-F238E27FC236}">
                            <a16:creationId xmlns:a16="http://schemas.microsoft.com/office/drawing/2014/main" id="{03609D1E-2871-4CB2-BD39-3E8BF13CCF55}"/>
                          </a:ext>
                        </a:extLst>
                      </p:cNvPr>
                      <p:cNvGrpSpPr/>
                      <p:nvPr/>
                    </p:nvGrpSpPr>
                    <p:grpSpPr>
                      <a:xfrm>
                        <a:off x="6526423" y="2156792"/>
                        <a:ext cx="1342343" cy="877801"/>
                        <a:chOff x="5039360" y="5470564"/>
                        <a:chExt cx="1342342" cy="877798"/>
                      </a:xfrm>
                    </p:grpSpPr>
                    <p:sp>
                      <p:nvSpPr>
                        <p:cNvPr id="240" name="Rectangle 239">
                          <a:extLst>
                            <a:ext uri="{FF2B5EF4-FFF2-40B4-BE49-F238E27FC236}">
                              <a16:creationId xmlns:a16="http://schemas.microsoft.com/office/drawing/2014/main" id="{4F3C79E5-DE1E-48E2-9933-EB8EE235B9E7}"/>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241" name="Group 240">
                          <a:extLst>
                            <a:ext uri="{FF2B5EF4-FFF2-40B4-BE49-F238E27FC236}">
                              <a16:creationId xmlns:a16="http://schemas.microsoft.com/office/drawing/2014/main" id="{7A3662C8-AF7A-4B19-AA3D-82FB012E35D3}"/>
                            </a:ext>
                          </a:extLst>
                        </p:cNvPr>
                        <p:cNvGrpSpPr/>
                        <p:nvPr/>
                      </p:nvGrpSpPr>
                      <p:grpSpPr>
                        <a:xfrm>
                          <a:off x="6026716" y="5639140"/>
                          <a:ext cx="182880" cy="295043"/>
                          <a:chOff x="3735824" y="4986161"/>
                          <a:chExt cx="182880" cy="295043"/>
                        </a:xfrm>
                      </p:grpSpPr>
                      <p:sp>
                        <p:nvSpPr>
                          <p:cNvPr id="242" name="Oval 241">
                            <a:extLst>
                              <a:ext uri="{FF2B5EF4-FFF2-40B4-BE49-F238E27FC236}">
                                <a16:creationId xmlns:a16="http://schemas.microsoft.com/office/drawing/2014/main" id="{667EB8DF-6C24-4DD3-9E51-721DCAD1FC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3" name="Straight Arrow Connector 242">
                            <a:extLst>
                              <a:ext uri="{FF2B5EF4-FFF2-40B4-BE49-F238E27FC236}">
                                <a16:creationId xmlns:a16="http://schemas.microsoft.com/office/drawing/2014/main" id="{A94DCBEF-66CA-4AF7-AAA6-202FB485F8F6}"/>
                              </a:ext>
                            </a:extLst>
                          </p:cNvPr>
                          <p:cNvCxnSpPr>
                            <a:cxnSpLocks/>
                            <a:stCxn id="24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4" name="Oval 243">
                            <a:extLst>
                              <a:ext uri="{FF2B5EF4-FFF2-40B4-BE49-F238E27FC236}">
                                <a16:creationId xmlns:a16="http://schemas.microsoft.com/office/drawing/2014/main" id="{3EA885CC-6F06-4DCA-B6FF-CB44A63FA08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5" name="Straight Arrow Connector 244">
                            <a:extLst>
                              <a:ext uri="{FF2B5EF4-FFF2-40B4-BE49-F238E27FC236}">
                                <a16:creationId xmlns:a16="http://schemas.microsoft.com/office/drawing/2014/main" id="{78117E5B-3ABD-4F1E-ABCD-D62BF112F2D6}"/>
                              </a:ext>
                            </a:extLst>
                          </p:cNvPr>
                          <p:cNvCxnSpPr>
                            <a:cxnSpLocks/>
                            <a:stCxn id="24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BD3418B0-1B3E-405E-B522-D7C7A9E97D56}"/>
                          </a:ext>
                        </a:extLst>
                      </p:cNvPr>
                      <p:cNvGrpSpPr/>
                      <p:nvPr/>
                    </p:nvGrpSpPr>
                    <p:grpSpPr>
                      <a:xfrm>
                        <a:off x="6625992" y="2285792"/>
                        <a:ext cx="842038" cy="131595"/>
                        <a:chOff x="5021561" y="825776"/>
                        <a:chExt cx="650259" cy="131594"/>
                      </a:xfrm>
                    </p:grpSpPr>
                    <p:cxnSp>
                      <p:nvCxnSpPr>
                        <p:cNvPr id="236" name="Straight Connector 235">
                          <a:extLst>
                            <a:ext uri="{FF2B5EF4-FFF2-40B4-BE49-F238E27FC236}">
                              <a16:creationId xmlns:a16="http://schemas.microsoft.com/office/drawing/2014/main" id="{56C58148-6EE4-4B49-A547-30FA022158D4}"/>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A7F97D9B-9F1A-4714-8C29-A122B73C7B8E}"/>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EE64B19-6B57-4CAD-B5AD-C63A6438A3BA}"/>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4C67882-5FD5-48B2-8D58-AC8A06FA18AC}"/>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0F41E487-928F-48BE-BE5C-327EC3DBD3DA}"/>
                          </a:ext>
                        </a:extLst>
                      </p:cNvPr>
                      <p:cNvGrpSpPr/>
                      <p:nvPr/>
                    </p:nvGrpSpPr>
                    <p:grpSpPr>
                      <a:xfrm>
                        <a:off x="6617249" y="2537287"/>
                        <a:ext cx="850746" cy="165139"/>
                        <a:chOff x="5012871" y="1133924"/>
                        <a:chExt cx="656983" cy="165139"/>
                      </a:xfrm>
                    </p:grpSpPr>
                    <p:cxnSp>
                      <p:nvCxnSpPr>
                        <p:cNvPr id="231" name="Straight Connector 230">
                          <a:extLst>
                            <a:ext uri="{FF2B5EF4-FFF2-40B4-BE49-F238E27FC236}">
                              <a16:creationId xmlns:a16="http://schemas.microsoft.com/office/drawing/2014/main" id="{9743502B-20CA-4A37-9BD8-E34A409FB156}"/>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396795AC-9E3A-4315-B95F-C4919FA1507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4AE2472-3FB6-4030-ADF7-E4D95494BC24}"/>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797C6-12B1-4645-B831-AAB82AC6BEBA}"/>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87" name="Oval 186">
                      <a:extLst>
                        <a:ext uri="{FF2B5EF4-FFF2-40B4-BE49-F238E27FC236}">
                          <a16:creationId xmlns:a16="http://schemas.microsoft.com/office/drawing/2014/main" id="{C3A13F57-6000-45D4-B526-E542DAE1464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80" name="Oval 179">
                    <a:extLst>
                      <a:ext uri="{FF2B5EF4-FFF2-40B4-BE49-F238E27FC236}">
                        <a16:creationId xmlns:a16="http://schemas.microsoft.com/office/drawing/2014/main" id="{BFDA16F1-0D50-4973-90FD-F59829421B9E}"/>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81" name="Straight Arrow Connector 180">
                    <a:extLst>
                      <a:ext uri="{FF2B5EF4-FFF2-40B4-BE49-F238E27FC236}">
                        <a16:creationId xmlns:a16="http://schemas.microsoft.com/office/drawing/2014/main" id="{49EA070F-454D-42EF-A99D-947FEFDE30CF}"/>
                      </a:ext>
                    </a:extLst>
                  </p:cNvPr>
                  <p:cNvCxnSpPr>
                    <a:cxnSpLocks/>
                    <a:stCxn id="180"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D9F75C91-38DC-4B17-90A4-6E21A527774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D5F2035-53D0-4DEE-964D-C188234C97CF}"/>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8910C8C-E1AD-49E0-8CCA-34C52352759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5D522A0-B0AD-439D-913C-27E66F00E28A}"/>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269E77F5-8013-4D55-A1E6-C1409081BC81}"/>
                    </a:ext>
                  </a:extLst>
                </p:cNvPr>
                <p:cNvGrpSpPr/>
                <p:nvPr/>
              </p:nvGrpSpPr>
              <p:grpSpPr>
                <a:xfrm>
                  <a:off x="7929050" y="3432725"/>
                  <a:ext cx="875243" cy="621581"/>
                  <a:chOff x="7929051" y="2188297"/>
                  <a:chExt cx="875243" cy="621581"/>
                </a:xfrm>
              </p:grpSpPr>
              <p:grpSp>
                <p:nvGrpSpPr>
                  <p:cNvPr id="153" name="Group 152">
                    <a:extLst>
                      <a:ext uri="{FF2B5EF4-FFF2-40B4-BE49-F238E27FC236}">
                        <a16:creationId xmlns:a16="http://schemas.microsoft.com/office/drawing/2014/main" id="{FD70495E-2D3B-4A61-BCCA-B9141F2F613A}"/>
                      </a:ext>
                    </a:extLst>
                  </p:cNvPr>
                  <p:cNvGrpSpPr/>
                  <p:nvPr/>
                </p:nvGrpSpPr>
                <p:grpSpPr>
                  <a:xfrm>
                    <a:off x="7929051" y="2188297"/>
                    <a:ext cx="875243" cy="621581"/>
                    <a:chOff x="3293032" y="2754480"/>
                    <a:chExt cx="1021177" cy="728754"/>
                  </a:xfrm>
                </p:grpSpPr>
                <p:grpSp>
                  <p:nvGrpSpPr>
                    <p:cNvPr id="160" name="Group 159">
                      <a:extLst>
                        <a:ext uri="{FF2B5EF4-FFF2-40B4-BE49-F238E27FC236}">
                          <a16:creationId xmlns:a16="http://schemas.microsoft.com/office/drawing/2014/main" id="{6A599EFA-D090-48CF-8BB4-21E9148A688F}"/>
                        </a:ext>
                      </a:extLst>
                    </p:cNvPr>
                    <p:cNvGrpSpPr/>
                    <p:nvPr/>
                  </p:nvGrpSpPr>
                  <p:grpSpPr>
                    <a:xfrm>
                      <a:off x="3293032" y="2754480"/>
                      <a:ext cx="1021177" cy="728754"/>
                      <a:chOff x="6526423" y="2156792"/>
                      <a:chExt cx="1342343" cy="877801"/>
                    </a:xfrm>
                  </p:grpSpPr>
                  <p:grpSp>
                    <p:nvGrpSpPr>
                      <p:cNvPr id="162" name="Group 161">
                        <a:extLst>
                          <a:ext uri="{FF2B5EF4-FFF2-40B4-BE49-F238E27FC236}">
                            <a16:creationId xmlns:a16="http://schemas.microsoft.com/office/drawing/2014/main" id="{B32EF979-39B0-48B3-9293-DCD4A047FAA9}"/>
                          </a:ext>
                        </a:extLst>
                      </p:cNvPr>
                      <p:cNvGrpSpPr/>
                      <p:nvPr/>
                    </p:nvGrpSpPr>
                    <p:grpSpPr>
                      <a:xfrm>
                        <a:off x="6526423" y="2156792"/>
                        <a:ext cx="1342343" cy="877801"/>
                        <a:chOff x="5039360" y="5470564"/>
                        <a:chExt cx="1342342" cy="877798"/>
                      </a:xfrm>
                    </p:grpSpPr>
                    <p:sp>
                      <p:nvSpPr>
                        <p:cNvPr id="173" name="Rectangle 172">
                          <a:extLst>
                            <a:ext uri="{FF2B5EF4-FFF2-40B4-BE49-F238E27FC236}">
                              <a16:creationId xmlns:a16="http://schemas.microsoft.com/office/drawing/2014/main" id="{52F6CCF4-890B-4943-89DF-3A837810FBDF}"/>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74" name="Group 173">
                          <a:extLst>
                            <a:ext uri="{FF2B5EF4-FFF2-40B4-BE49-F238E27FC236}">
                              <a16:creationId xmlns:a16="http://schemas.microsoft.com/office/drawing/2014/main" id="{D77F25CC-714E-4104-A6D9-99DF15E450B0}"/>
                            </a:ext>
                          </a:extLst>
                        </p:cNvPr>
                        <p:cNvGrpSpPr/>
                        <p:nvPr/>
                      </p:nvGrpSpPr>
                      <p:grpSpPr>
                        <a:xfrm>
                          <a:off x="6026716" y="5639140"/>
                          <a:ext cx="182880" cy="295043"/>
                          <a:chOff x="3735824" y="4986161"/>
                          <a:chExt cx="182880" cy="295043"/>
                        </a:xfrm>
                      </p:grpSpPr>
                      <p:sp>
                        <p:nvSpPr>
                          <p:cNvPr id="175" name="Oval 174">
                            <a:extLst>
                              <a:ext uri="{FF2B5EF4-FFF2-40B4-BE49-F238E27FC236}">
                                <a16:creationId xmlns:a16="http://schemas.microsoft.com/office/drawing/2014/main" id="{B83ED085-CF50-4567-B637-C518C332220C}"/>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6" name="Straight Arrow Connector 175">
                            <a:extLst>
                              <a:ext uri="{FF2B5EF4-FFF2-40B4-BE49-F238E27FC236}">
                                <a16:creationId xmlns:a16="http://schemas.microsoft.com/office/drawing/2014/main" id="{A64713DD-A6D0-4D0A-80E5-2515EA7428FF}"/>
                              </a:ext>
                            </a:extLst>
                          </p:cNvPr>
                          <p:cNvCxnSpPr>
                            <a:cxnSpLocks/>
                            <a:stCxn id="175"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C738F722-8C34-440B-A190-39DD6C82AF68}"/>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8" name="Straight Arrow Connector 177">
                            <a:extLst>
                              <a:ext uri="{FF2B5EF4-FFF2-40B4-BE49-F238E27FC236}">
                                <a16:creationId xmlns:a16="http://schemas.microsoft.com/office/drawing/2014/main" id="{E4D1E51E-F53B-46F5-9C04-80367A97D99C}"/>
                              </a:ext>
                            </a:extLst>
                          </p:cNvPr>
                          <p:cNvCxnSpPr>
                            <a:cxnSpLocks/>
                            <a:stCxn id="177"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3" name="Group 162">
                        <a:extLst>
                          <a:ext uri="{FF2B5EF4-FFF2-40B4-BE49-F238E27FC236}">
                            <a16:creationId xmlns:a16="http://schemas.microsoft.com/office/drawing/2014/main" id="{86164565-226D-40CD-831F-1A6C21483952}"/>
                          </a:ext>
                        </a:extLst>
                      </p:cNvPr>
                      <p:cNvGrpSpPr/>
                      <p:nvPr/>
                    </p:nvGrpSpPr>
                    <p:grpSpPr>
                      <a:xfrm>
                        <a:off x="6625989" y="2323157"/>
                        <a:ext cx="842004" cy="94230"/>
                        <a:chOff x="5021561" y="863141"/>
                        <a:chExt cx="650233" cy="94229"/>
                      </a:xfrm>
                    </p:grpSpPr>
                    <p:cxnSp>
                      <p:nvCxnSpPr>
                        <p:cNvPr id="169" name="Straight Connector 168">
                          <a:extLst>
                            <a:ext uri="{FF2B5EF4-FFF2-40B4-BE49-F238E27FC236}">
                              <a16:creationId xmlns:a16="http://schemas.microsoft.com/office/drawing/2014/main" id="{B7AF2B4D-CEC4-457A-B48E-C5A825660BE9}"/>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7B65077-1B0F-403D-AE08-325CA8487B2B}"/>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9DBED24-C710-4799-BE35-64952F9B167B}"/>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2182873-54BE-45C8-B05B-557A49AEC2E8}"/>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56BC8F6F-BE9B-428D-9501-95E6792154E4}"/>
                          </a:ext>
                        </a:extLst>
                      </p:cNvPr>
                      <p:cNvGrpSpPr/>
                      <p:nvPr/>
                    </p:nvGrpSpPr>
                    <p:grpSpPr>
                      <a:xfrm>
                        <a:off x="6619769" y="2537017"/>
                        <a:ext cx="850769" cy="129365"/>
                        <a:chOff x="5014819" y="1133654"/>
                        <a:chExt cx="657001" cy="129365"/>
                      </a:xfrm>
                    </p:grpSpPr>
                    <p:cxnSp>
                      <p:nvCxnSpPr>
                        <p:cNvPr id="165" name="Straight Connector 164">
                          <a:extLst>
                            <a:ext uri="{FF2B5EF4-FFF2-40B4-BE49-F238E27FC236}">
                              <a16:creationId xmlns:a16="http://schemas.microsoft.com/office/drawing/2014/main" id="{9F018AEE-8040-4EE8-9BF5-CFEAE46F5270}"/>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1D57615-F470-452B-B364-0D3CB8731016}"/>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B7DF47-CB25-440E-B4B1-17202FEC69EB}"/>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5B849B0-7F23-44C3-A3BB-9763E1C20A22}"/>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61" name="Oval 160">
                      <a:extLst>
                        <a:ext uri="{FF2B5EF4-FFF2-40B4-BE49-F238E27FC236}">
                          <a16:creationId xmlns:a16="http://schemas.microsoft.com/office/drawing/2014/main" id="{79DAAA0A-5D22-489C-A02B-F8692C63DA58}"/>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54" name="Oval 153">
                    <a:extLst>
                      <a:ext uri="{FF2B5EF4-FFF2-40B4-BE49-F238E27FC236}">
                        <a16:creationId xmlns:a16="http://schemas.microsoft.com/office/drawing/2014/main" id="{9083FFA5-10F3-45AF-A027-DDE3AFAB1EF8}"/>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5" name="Straight Arrow Connector 154">
                    <a:extLst>
                      <a:ext uri="{FF2B5EF4-FFF2-40B4-BE49-F238E27FC236}">
                        <a16:creationId xmlns:a16="http://schemas.microsoft.com/office/drawing/2014/main" id="{08123F6F-934C-4D74-91CB-9BB7EBEC4F7F}"/>
                      </a:ext>
                    </a:extLst>
                  </p:cNvPr>
                  <p:cNvCxnSpPr>
                    <a:cxnSpLocks/>
                    <a:stCxn id="15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02853F5-4FA4-4027-84F8-7F9F6B0A903F}"/>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67104A1-4BA1-4656-8A6C-753CE8897736}"/>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75F964B-9238-4084-AAC2-3715E832A83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72929FE-4178-4464-A99A-2EF2B8E64EEC}"/>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A41D50D3-9745-4299-A56E-01179FECBEB8}"/>
                  </a:ext>
                </a:extLst>
              </p:cNvPr>
              <p:cNvGrpSpPr/>
              <p:nvPr/>
            </p:nvGrpSpPr>
            <p:grpSpPr>
              <a:xfrm>
                <a:off x="8069127" y="2128686"/>
                <a:ext cx="729370" cy="1550472"/>
                <a:chOff x="7929050" y="2188297"/>
                <a:chExt cx="875244" cy="1860566"/>
              </a:xfrm>
            </p:grpSpPr>
            <p:grpSp>
              <p:nvGrpSpPr>
                <p:cNvPr id="126" name="Group 125">
                  <a:extLst>
                    <a:ext uri="{FF2B5EF4-FFF2-40B4-BE49-F238E27FC236}">
                      <a16:creationId xmlns:a16="http://schemas.microsoft.com/office/drawing/2014/main" id="{BF71E25E-B451-4A1C-962B-0FE9B4E04F7B}"/>
                    </a:ext>
                  </a:extLst>
                </p:cNvPr>
                <p:cNvGrpSpPr/>
                <p:nvPr/>
              </p:nvGrpSpPr>
              <p:grpSpPr>
                <a:xfrm>
                  <a:off x="7929051" y="2188297"/>
                  <a:ext cx="875243" cy="621581"/>
                  <a:chOff x="7929051" y="2188297"/>
                  <a:chExt cx="875243" cy="621581"/>
                </a:xfrm>
              </p:grpSpPr>
              <p:grpSp>
                <p:nvGrpSpPr>
                  <p:cNvPr id="139" name="Group 138">
                    <a:extLst>
                      <a:ext uri="{FF2B5EF4-FFF2-40B4-BE49-F238E27FC236}">
                        <a16:creationId xmlns:a16="http://schemas.microsoft.com/office/drawing/2014/main" id="{3A465EB9-2F63-4629-8950-B64710AA2B2A}"/>
                      </a:ext>
                    </a:extLst>
                  </p:cNvPr>
                  <p:cNvGrpSpPr/>
                  <p:nvPr/>
                </p:nvGrpSpPr>
                <p:grpSpPr>
                  <a:xfrm>
                    <a:off x="7929051" y="2188297"/>
                    <a:ext cx="875243" cy="621581"/>
                    <a:chOff x="3293032" y="2754480"/>
                    <a:chExt cx="1021177" cy="728754"/>
                  </a:xfrm>
                </p:grpSpPr>
                <p:grpSp>
                  <p:nvGrpSpPr>
                    <p:cNvPr id="142" name="Group 141">
                      <a:extLst>
                        <a:ext uri="{FF2B5EF4-FFF2-40B4-BE49-F238E27FC236}">
                          <a16:creationId xmlns:a16="http://schemas.microsoft.com/office/drawing/2014/main" id="{FB811701-910D-4344-9894-A556EE39A86E}"/>
                        </a:ext>
                      </a:extLst>
                    </p:cNvPr>
                    <p:cNvGrpSpPr/>
                    <p:nvPr/>
                  </p:nvGrpSpPr>
                  <p:grpSpPr>
                    <a:xfrm>
                      <a:off x="3293032" y="2754480"/>
                      <a:ext cx="1021177" cy="728754"/>
                      <a:chOff x="5039360" y="5470564"/>
                      <a:chExt cx="1342342" cy="877798"/>
                    </a:xfrm>
                  </p:grpSpPr>
                  <p:sp>
                    <p:nvSpPr>
                      <p:cNvPr id="144" name="Rectangle 143">
                        <a:extLst>
                          <a:ext uri="{FF2B5EF4-FFF2-40B4-BE49-F238E27FC236}">
                            <a16:creationId xmlns:a16="http://schemas.microsoft.com/office/drawing/2014/main" id="{69402574-4B7E-4EE2-9376-5E01F9C0DF2D}"/>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45" name="Group 144">
                        <a:extLst>
                          <a:ext uri="{FF2B5EF4-FFF2-40B4-BE49-F238E27FC236}">
                            <a16:creationId xmlns:a16="http://schemas.microsoft.com/office/drawing/2014/main" id="{3D504DC1-1F82-4883-A12E-3CC384E7FEBB}"/>
                          </a:ext>
                        </a:extLst>
                      </p:cNvPr>
                      <p:cNvGrpSpPr/>
                      <p:nvPr/>
                    </p:nvGrpSpPr>
                    <p:grpSpPr>
                      <a:xfrm>
                        <a:off x="6026716" y="5639140"/>
                        <a:ext cx="182880" cy="295043"/>
                        <a:chOff x="3735824" y="4986161"/>
                        <a:chExt cx="182880" cy="295043"/>
                      </a:xfrm>
                    </p:grpSpPr>
                    <p:sp>
                      <p:nvSpPr>
                        <p:cNvPr id="146" name="Oval 145">
                          <a:extLst>
                            <a:ext uri="{FF2B5EF4-FFF2-40B4-BE49-F238E27FC236}">
                              <a16:creationId xmlns:a16="http://schemas.microsoft.com/office/drawing/2014/main" id="{6EEB7262-64A1-472C-876B-BCC13836DF0D}"/>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7" name="Straight Arrow Connector 146">
                          <a:extLst>
                            <a:ext uri="{FF2B5EF4-FFF2-40B4-BE49-F238E27FC236}">
                              <a16:creationId xmlns:a16="http://schemas.microsoft.com/office/drawing/2014/main" id="{A14D7A76-FC0E-4584-83CE-B7A77D7F6EBF}"/>
                            </a:ext>
                          </a:extLst>
                        </p:cNvPr>
                        <p:cNvCxnSpPr>
                          <a:cxnSpLocks/>
                          <a:stCxn id="14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81C593C5-2C04-4D82-8DAE-8E37A9C9C0B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9" name="Straight Arrow Connector 148">
                          <a:extLst>
                            <a:ext uri="{FF2B5EF4-FFF2-40B4-BE49-F238E27FC236}">
                              <a16:creationId xmlns:a16="http://schemas.microsoft.com/office/drawing/2014/main" id="{4CECD9AC-F6FE-4C12-98CC-9C04095EC539}"/>
                            </a:ext>
                          </a:extLst>
                        </p:cNvPr>
                        <p:cNvCxnSpPr>
                          <a:cxnSpLocks/>
                          <a:stCxn id="14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43" name="Oval 142">
                      <a:extLst>
                        <a:ext uri="{FF2B5EF4-FFF2-40B4-BE49-F238E27FC236}">
                          <a16:creationId xmlns:a16="http://schemas.microsoft.com/office/drawing/2014/main" id="{6E88BA2B-A7A9-4850-819F-C52552CE1BF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40" name="Oval 139">
                    <a:extLst>
                      <a:ext uri="{FF2B5EF4-FFF2-40B4-BE49-F238E27FC236}">
                        <a16:creationId xmlns:a16="http://schemas.microsoft.com/office/drawing/2014/main" id="{61540352-454D-45B9-9D25-744495B65EC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1" name="Straight Arrow Connector 140">
                    <a:extLst>
                      <a:ext uri="{FF2B5EF4-FFF2-40B4-BE49-F238E27FC236}">
                        <a16:creationId xmlns:a16="http://schemas.microsoft.com/office/drawing/2014/main" id="{06014069-93B6-486C-AF1F-E4C67CFE4626}"/>
                      </a:ext>
                    </a:extLst>
                  </p:cNvPr>
                  <p:cNvCxnSpPr>
                    <a:cxnSpLocks/>
                    <a:stCxn id="140"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9F0C0638-52F4-429E-96A0-C64F6882E095}"/>
                    </a:ext>
                  </a:extLst>
                </p:cNvPr>
                <p:cNvGrpSpPr/>
                <p:nvPr/>
              </p:nvGrpSpPr>
              <p:grpSpPr>
                <a:xfrm>
                  <a:off x="7929051" y="2805701"/>
                  <a:ext cx="875243" cy="621581"/>
                  <a:chOff x="3293032" y="2748099"/>
                  <a:chExt cx="1021177" cy="728754"/>
                </a:xfrm>
              </p:grpSpPr>
              <p:sp>
                <p:nvSpPr>
                  <p:cNvPr id="137" name="Rectangle 136">
                    <a:extLst>
                      <a:ext uri="{FF2B5EF4-FFF2-40B4-BE49-F238E27FC236}">
                        <a16:creationId xmlns:a16="http://schemas.microsoft.com/office/drawing/2014/main" id="{721115B4-2590-4A8A-B43C-A5D985598787}"/>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38" name="Oval 137">
                    <a:extLst>
                      <a:ext uri="{FF2B5EF4-FFF2-40B4-BE49-F238E27FC236}">
                        <a16:creationId xmlns:a16="http://schemas.microsoft.com/office/drawing/2014/main" id="{D84CD1AA-09C5-41FD-9FF5-50284FC0C48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28" name="Group 127">
                  <a:extLst>
                    <a:ext uri="{FF2B5EF4-FFF2-40B4-BE49-F238E27FC236}">
                      <a16:creationId xmlns:a16="http://schemas.microsoft.com/office/drawing/2014/main" id="{5530F041-5258-46A2-AF68-2DA609A0F1A5}"/>
                    </a:ext>
                  </a:extLst>
                </p:cNvPr>
                <p:cNvGrpSpPr/>
                <p:nvPr/>
              </p:nvGrpSpPr>
              <p:grpSpPr>
                <a:xfrm>
                  <a:off x="7929050" y="3427282"/>
                  <a:ext cx="875243" cy="621581"/>
                  <a:chOff x="3293032" y="2748098"/>
                  <a:chExt cx="1021177" cy="728754"/>
                </a:xfrm>
              </p:grpSpPr>
              <p:grpSp>
                <p:nvGrpSpPr>
                  <p:cNvPr id="129" name="Group 128">
                    <a:extLst>
                      <a:ext uri="{FF2B5EF4-FFF2-40B4-BE49-F238E27FC236}">
                        <a16:creationId xmlns:a16="http://schemas.microsoft.com/office/drawing/2014/main" id="{8997AB72-83F1-4EC6-B511-994F3EAE3397}"/>
                      </a:ext>
                    </a:extLst>
                  </p:cNvPr>
                  <p:cNvGrpSpPr/>
                  <p:nvPr/>
                </p:nvGrpSpPr>
                <p:grpSpPr>
                  <a:xfrm>
                    <a:off x="3293032" y="2748098"/>
                    <a:ext cx="1021177" cy="728754"/>
                    <a:chOff x="5039360" y="5462877"/>
                    <a:chExt cx="1342342" cy="877798"/>
                  </a:xfrm>
                </p:grpSpPr>
                <p:sp>
                  <p:nvSpPr>
                    <p:cNvPr id="131" name="Rectangle 130">
                      <a:extLst>
                        <a:ext uri="{FF2B5EF4-FFF2-40B4-BE49-F238E27FC236}">
                          <a16:creationId xmlns:a16="http://schemas.microsoft.com/office/drawing/2014/main" id="{E3645829-74E6-43EE-A87B-2B1475E696A4}"/>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32" name="Group 131">
                      <a:extLst>
                        <a:ext uri="{FF2B5EF4-FFF2-40B4-BE49-F238E27FC236}">
                          <a16:creationId xmlns:a16="http://schemas.microsoft.com/office/drawing/2014/main" id="{ED75E944-812E-4697-A46D-61878184B65A}"/>
                        </a:ext>
                      </a:extLst>
                    </p:cNvPr>
                    <p:cNvGrpSpPr/>
                    <p:nvPr/>
                  </p:nvGrpSpPr>
                  <p:grpSpPr>
                    <a:xfrm>
                      <a:off x="6026716" y="5639140"/>
                      <a:ext cx="182880" cy="295043"/>
                      <a:chOff x="3735824" y="4986161"/>
                      <a:chExt cx="182880" cy="295043"/>
                    </a:xfrm>
                  </p:grpSpPr>
                  <p:sp>
                    <p:nvSpPr>
                      <p:cNvPr id="133" name="Oval 132">
                        <a:extLst>
                          <a:ext uri="{FF2B5EF4-FFF2-40B4-BE49-F238E27FC236}">
                            <a16:creationId xmlns:a16="http://schemas.microsoft.com/office/drawing/2014/main" id="{2369C305-BBA8-4C63-9172-DE753E6DD145}"/>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34" name="Straight Arrow Connector 133">
                        <a:extLst>
                          <a:ext uri="{FF2B5EF4-FFF2-40B4-BE49-F238E27FC236}">
                            <a16:creationId xmlns:a16="http://schemas.microsoft.com/office/drawing/2014/main" id="{CCC4F9A1-3957-4DE8-B89C-9D43B8BE85F9}"/>
                          </a:ext>
                        </a:extLst>
                      </p:cNvPr>
                      <p:cNvCxnSpPr>
                        <a:cxnSpLocks/>
                        <a:stCxn id="13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27AEB13-B313-427D-893B-08B67FD4424A}"/>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36" name="Straight Arrow Connector 135">
                        <a:extLst>
                          <a:ext uri="{FF2B5EF4-FFF2-40B4-BE49-F238E27FC236}">
                            <a16:creationId xmlns:a16="http://schemas.microsoft.com/office/drawing/2014/main" id="{799C65A3-D35A-4E9C-AC59-933F2CAE50A2}"/>
                          </a:ext>
                        </a:extLst>
                      </p:cNvPr>
                      <p:cNvCxnSpPr>
                        <a:cxnSpLocks/>
                        <a:stCxn id="13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0" name="Oval 129">
                    <a:extLst>
                      <a:ext uri="{FF2B5EF4-FFF2-40B4-BE49-F238E27FC236}">
                        <a16:creationId xmlns:a16="http://schemas.microsoft.com/office/drawing/2014/main" id="{066B972D-3687-4541-95D8-066512EDB573}"/>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89" name="Freeform: Shape 88">
                <a:extLst>
                  <a:ext uri="{FF2B5EF4-FFF2-40B4-BE49-F238E27FC236}">
                    <a16:creationId xmlns:a16="http://schemas.microsoft.com/office/drawing/2014/main" id="{46856D67-1B41-4FDE-8F5F-91ADA5DD5B2F}"/>
                  </a:ext>
                </a:extLst>
              </p:cNvPr>
              <p:cNvSpPr/>
              <p:nvPr/>
            </p:nvSpPr>
            <p:spPr>
              <a:xfrm>
                <a:off x="2623274" y="1629171"/>
                <a:ext cx="826210" cy="143973"/>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90" name="Rectangle 89">
                <a:extLst>
                  <a:ext uri="{FF2B5EF4-FFF2-40B4-BE49-F238E27FC236}">
                    <a16:creationId xmlns:a16="http://schemas.microsoft.com/office/drawing/2014/main" id="{9856F2E4-361C-4ADC-8453-F354C4B9F625}"/>
                  </a:ext>
                </a:extLst>
              </p:cNvPr>
              <p:cNvSpPr/>
              <p:nvPr/>
            </p:nvSpPr>
            <p:spPr>
              <a:xfrm>
                <a:off x="3013075" y="4813185"/>
                <a:ext cx="1965505" cy="53348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91" name="Rectangle 90">
                <a:extLst>
                  <a:ext uri="{FF2B5EF4-FFF2-40B4-BE49-F238E27FC236}">
                    <a16:creationId xmlns:a16="http://schemas.microsoft.com/office/drawing/2014/main" id="{C7EF07A9-EC11-4157-BA0B-C7899BB888A9}"/>
                  </a:ext>
                </a:extLst>
              </p:cNvPr>
              <p:cNvSpPr/>
              <p:nvPr/>
            </p:nvSpPr>
            <p:spPr>
              <a:xfrm>
                <a:off x="3584757" y="5661281"/>
                <a:ext cx="1060548" cy="328295"/>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92" name="Rectangle 91">
                <a:extLst>
                  <a:ext uri="{FF2B5EF4-FFF2-40B4-BE49-F238E27FC236}">
                    <a16:creationId xmlns:a16="http://schemas.microsoft.com/office/drawing/2014/main" id="{217E3852-1937-4116-A5A2-8177EF07C01A}"/>
                  </a:ext>
                </a:extLst>
              </p:cNvPr>
              <p:cNvSpPr/>
              <p:nvPr/>
            </p:nvSpPr>
            <p:spPr>
              <a:xfrm>
                <a:off x="5947773" y="1488154"/>
                <a:ext cx="2432873"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93" name="Rectangle 92">
                <a:extLst>
                  <a:ext uri="{FF2B5EF4-FFF2-40B4-BE49-F238E27FC236}">
                    <a16:creationId xmlns:a16="http://schemas.microsoft.com/office/drawing/2014/main" id="{B6CD99C8-2BD3-4570-B0F7-B5F52E1B8819}"/>
                  </a:ext>
                </a:extLst>
              </p:cNvPr>
              <p:cNvSpPr/>
              <p:nvPr/>
            </p:nvSpPr>
            <p:spPr>
              <a:xfrm>
                <a:off x="8033388" y="213532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4" name="Rectangle 93">
                <a:extLst>
                  <a:ext uri="{FF2B5EF4-FFF2-40B4-BE49-F238E27FC236}">
                    <a16:creationId xmlns:a16="http://schemas.microsoft.com/office/drawing/2014/main" id="{41705FE8-06C1-41A4-9BA8-1D45FC3C2AB5}"/>
                  </a:ext>
                </a:extLst>
              </p:cNvPr>
              <p:cNvSpPr/>
              <p:nvPr/>
            </p:nvSpPr>
            <p:spPr>
              <a:xfrm>
                <a:off x="8037940" y="2279734"/>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5" name="Rectangle 94">
                <a:extLst>
                  <a:ext uri="{FF2B5EF4-FFF2-40B4-BE49-F238E27FC236}">
                    <a16:creationId xmlns:a16="http://schemas.microsoft.com/office/drawing/2014/main" id="{53A972F8-A928-4B21-982B-345FDBDCCC8E}"/>
                  </a:ext>
                </a:extLst>
              </p:cNvPr>
              <p:cNvSpPr/>
              <p:nvPr/>
            </p:nvSpPr>
            <p:spPr>
              <a:xfrm>
                <a:off x="8040088" y="241849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6" name="Rectangle 95">
                <a:extLst>
                  <a:ext uri="{FF2B5EF4-FFF2-40B4-BE49-F238E27FC236}">
                    <a16:creationId xmlns:a16="http://schemas.microsoft.com/office/drawing/2014/main" id="{ABB7C45C-04FB-4C68-AC98-6AE6BF32684E}"/>
                  </a:ext>
                </a:extLst>
              </p:cNvPr>
              <p:cNvSpPr/>
              <p:nvPr/>
            </p:nvSpPr>
            <p:spPr>
              <a:xfrm>
                <a:off x="8040400" y="316814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7" name="Rectangle 96">
                <a:extLst>
                  <a:ext uri="{FF2B5EF4-FFF2-40B4-BE49-F238E27FC236}">
                    <a16:creationId xmlns:a16="http://schemas.microsoft.com/office/drawing/2014/main" id="{5B51C9B5-A9A2-4595-B7ED-216C758DD7E4}"/>
                  </a:ext>
                </a:extLst>
              </p:cNvPr>
              <p:cNvSpPr/>
              <p:nvPr/>
            </p:nvSpPr>
            <p:spPr>
              <a:xfrm>
                <a:off x="8040512" y="332388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98" name="Rectangle 97">
                <a:extLst>
                  <a:ext uri="{FF2B5EF4-FFF2-40B4-BE49-F238E27FC236}">
                    <a16:creationId xmlns:a16="http://schemas.microsoft.com/office/drawing/2014/main" id="{051C65EE-288F-4AB3-A5CC-0D1FA353ED77}"/>
                  </a:ext>
                </a:extLst>
              </p:cNvPr>
              <p:cNvSpPr/>
              <p:nvPr/>
            </p:nvSpPr>
            <p:spPr>
              <a:xfrm>
                <a:off x="7786296" y="3651174"/>
                <a:ext cx="1312753" cy="53348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99" name="Rectangle 98">
                <a:extLst>
                  <a:ext uri="{FF2B5EF4-FFF2-40B4-BE49-F238E27FC236}">
                    <a16:creationId xmlns:a16="http://schemas.microsoft.com/office/drawing/2014/main" id="{5D6C3921-B7B2-48B2-92BE-1D459552536A}"/>
                  </a:ext>
                </a:extLst>
              </p:cNvPr>
              <p:cNvSpPr/>
              <p:nvPr/>
            </p:nvSpPr>
            <p:spPr>
              <a:xfrm>
                <a:off x="4676720" y="3709331"/>
                <a:ext cx="1449543" cy="53348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100" name="TextBox 99">
                <a:extLst>
                  <a:ext uri="{FF2B5EF4-FFF2-40B4-BE49-F238E27FC236}">
                    <a16:creationId xmlns:a16="http://schemas.microsoft.com/office/drawing/2014/main" id="{436AAA50-E678-4589-9399-96DE32AAB80C}"/>
                  </a:ext>
                </a:extLst>
              </p:cNvPr>
              <p:cNvSpPr txBox="1"/>
              <p:nvPr/>
            </p:nvSpPr>
            <p:spPr>
              <a:xfrm>
                <a:off x="1022638" y="1592667"/>
                <a:ext cx="1622835" cy="53348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101" name="Connector: Curved 100">
                <a:extLst>
                  <a:ext uri="{FF2B5EF4-FFF2-40B4-BE49-F238E27FC236}">
                    <a16:creationId xmlns:a16="http://schemas.microsoft.com/office/drawing/2014/main" id="{6ACB944A-E811-4A78-BA59-39E620402968}"/>
                  </a:ext>
                </a:extLst>
              </p:cNvPr>
              <p:cNvCxnSpPr>
                <a:cxnSpLocks/>
              </p:cNvCxnSpPr>
              <p:nvPr/>
            </p:nvCxnSpPr>
            <p:spPr>
              <a:xfrm rot="10800000" flipH="1" flipV="1">
                <a:off x="2974839" y="1886960"/>
                <a:ext cx="122878" cy="2175563"/>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5D81EA04-A5A5-4705-85F5-9573E45987FB}"/>
                  </a:ext>
                </a:extLst>
              </p:cNvPr>
              <p:cNvSpPr/>
              <p:nvPr/>
            </p:nvSpPr>
            <p:spPr>
              <a:xfrm>
                <a:off x="972626" y="4642195"/>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103" name="Rectangle 102">
                <a:extLst>
                  <a:ext uri="{FF2B5EF4-FFF2-40B4-BE49-F238E27FC236}">
                    <a16:creationId xmlns:a16="http://schemas.microsoft.com/office/drawing/2014/main" id="{6C564DF4-D1CC-4DC5-9D20-AD60085B443E}"/>
                  </a:ext>
                </a:extLst>
              </p:cNvPr>
              <p:cNvSpPr/>
              <p:nvPr/>
            </p:nvSpPr>
            <p:spPr>
              <a:xfrm>
                <a:off x="954905" y="4336293"/>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104" name="Straight Arrow Connector 457">
                <a:extLst>
                  <a:ext uri="{FF2B5EF4-FFF2-40B4-BE49-F238E27FC236}">
                    <a16:creationId xmlns:a16="http://schemas.microsoft.com/office/drawing/2014/main" id="{D36E02E3-BEA0-4706-ADF7-6C68C93327ED}"/>
                  </a:ext>
                </a:extLst>
              </p:cNvPr>
              <p:cNvCxnSpPr>
                <a:cxnSpLocks/>
                <a:stCxn id="266" idx="3"/>
                <a:endCxn id="274" idx="1"/>
              </p:cNvCxnSpPr>
              <p:nvPr/>
            </p:nvCxnSpPr>
            <p:spPr>
              <a:xfrm>
                <a:off x="5788282" y="2408323"/>
                <a:ext cx="694193" cy="41459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458">
                <a:extLst>
                  <a:ext uri="{FF2B5EF4-FFF2-40B4-BE49-F238E27FC236}">
                    <a16:creationId xmlns:a16="http://schemas.microsoft.com/office/drawing/2014/main" id="{1E955997-813D-4500-B33E-49F1C31EE96C}"/>
                  </a:ext>
                </a:extLst>
              </p:cNvPr>
              <p:cNvCxnSpPr>
                <a:cxnSpLocks/>
                <a:stCxn id="240" idx="3"/>
                <a:endCxn id="273" idx="1"/>
              </p:cNvCxnSpPr>
              <p:nvPr/>
            </p:nvCxnSpPr>
            <p:spPr>
              <a:xfrm flipV="1">
                <a:off x="5788278" y="2927357"/>
                <a:ext cx="623378"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363904C2-8594-4C32-A6B6-C8714E2E1CA4}"/>
                  </a:ext>
                </a:extLst>
              </p:cNvPr>
              <p:cNvSpPr/>
              <p:nvPr/>
            </p:nvSpPr>
            <p:spPr>
              <a:xfrm flipH="1">
                <a:off x="2750346" y="5531779"/>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107" name="Straight Arrow Connector 106">
                <a:extLst>
                  <a:ext uri="{FF2B5EF4-FFF2-40B4-BE49-F238E27FC236}">
                    <a16:creationId xmlns:a16="http://schemas.microsoft.com/office/drawing/2014/main" id="{65066D8F-DB73-4779-A14F-D6D53083EC6C}"/>
                  </a:ext>
                </a:extLst>
              </p:cNvPr>
              <p:cNvCxnSpPr>
                <a:cxnSpLocks/>
                <a:stCxn id="106" idx="6"/>
              </p:cNvCxnSpPr>
              <p:nvPr/>
            </p:nvCxnSpPr>
            <p:spPr>
              <a:xfrm flipH="1" flipV="1">
                <a:off x="2676167" y="5546070"/>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BCE1C268-F30B-4ACE-B95F-EE0CE50DC0CB}"/>
                  </a:ext>
                </a:extLst>
              </p:cNvPr>
              <p:cNvSpPr/>
              <p:nvPr/>
            </p:nvSpPr>
            <p:spPr>
              <a:xfrm flipH="1">
                <a:off x="2756118" y="5699116"/>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109" name="Straight Arrow Connector 108">
                <a:extLst>
                  <a:ext uri="{FF2B5EF4-FFF2-40B4-BE49-F238E27FC236}">
                    <a16:creationId xmlns:a16="http://schemas.microsoft.com/office/drawing/2014/main" id="{76F8D62F-4DFA-4262-9851-D71B45936258}"/>
                  </a:ext>
                </a:extLst>
              </p:cNvPr>
              <p:cNvCxnSpPr>
                <a:cxnSpLocks/>
                <a:stCxn id="108" idx="6"/>
              </p:cNvCxnSpPr>
              <p:nvPr/>
            </p:nvCxnSpPr>
            <p:spPr>
              <a:xfrm flipH="1" flipV="1">
                <a:off x="2681940" y="5713407"/>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996BB2F9-34FD-4D91-BC58-6132159CEB12}"/>
                  </a:ext>
                </a:extLst>
              </p:cNvPr>
              <p:cNvGrpSpPr/>
              <p:nvPr/>
            </p:nvGrpSpPr>
            <p:grpSpPr>
              <a:xfrm>
                <a:off x="2831022" y="5478171"/>
                <a:ext cx="455383" cy="78067"/>
                <a:chOff x="5021561" y="825774"/>
                <a:chExt cx="650259" cy="124871"/>
              </a:xfrm>
            </p:grpSpPr>
            <p:cxnSp>
              <p:nvCxnSpPr>
                <p:cNvPr id="122" name="Straight Connector 121">
                  <a:extLst>
                    <a:ext uri="{FF2B5EF4-FFF2-40B4-BE49-F238E27FC236}">
                      <a16:creationId xmlns:a16="http://schemas.microsoft.com/office/drawing/2014/main" id="{BFFD8693-5147-42A1-ABAE-197B2340360E}"/>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2C1EAFC-C51C-4C4D-8043-C00A121F0715}"/>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ACCF524-2EF7-44D3-94E5-9F52D55B4FAC}"/>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3033D63-1280-4E74-8723-85F3938387E8}"/>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E6D0EF5-97A9-4CE2-9495-3591411F5DB3}"/>
                  </a:ext>
                </a:extLst>
              </p:cNvPr>
              <p:cNvGrpSpPr/>
              <p:nvPr/>
            </p:nvGrpSpPr>
            <p:grpSpPr>
              <a:xfrm>
                <a:off x="2832375" y="5670301"/>
                <a:ext cx="455383" cy="106392"/>
                <a:chOff x="5021561" y="1060480"/>
                <a:chExt cx="650259" cy="170180"/>
              </a:xfrm>
            </p:grpSpPr>
            <p:cxnSp>
              <p:nvCxnSpPr>
                <p:cNvPr id="118" name="Straight Connector 117">
                  <a:extLst>
                    <a:ext uri="{FF2B5EF4-FFF2-40B4-BE49-F238E27FC236}">
                      <a16:creationId xmlns:a16="http://schemas.microsoft.com/office/drawing/2014/main" id="{420DE8D7-6F1A-4B72-8EE5-EFDD92B82FD8}"/>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7487FF0-1406-4E51-8B42-70CE5ED70D05}"/>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FBAD558-6FAE-4611-ACC2-97A24F95DF0E}"/>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2AC64EF-1B0D-4A8C-964B-2E96D491EFD9}"/>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BAA49BD6-117B-429D-B649-B0C62A258403}"/>
                  </a:ext>
                </a:extLst>
              </p:cNvPr>
              <p:cNvSpPr/>
              <p:nvPr/>
            </p:nvSpPr>
            <p:spPr>
              <a:xfrm>
                <a:off x="4871629" y="1891591"/>
                <a:ext cx="642280" cy="328295"/>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113" name="Rectangle 112">
                <a:extLst>
                  <a:ext uri="{FF2B5EF4-FFF2-40B4-BE49-F238E27FC236}">
                    <a16:creationId xmlns:a16="http://schemas.microsoft.com/office/drawing/2014/main" id="{7A79789B-F4E8-4B17-BA45-183DC83D86B6}"/>
                  </a:ext>
                </a:extLst>
              </p:cNvPr>
              <p:cNvSpPr/>
              <p:nvPr/>
            </p:nvSpPr>
            <p:spPr>
              <a:xfrm>
                <a:off x="7914612" y="1877520"/>
                <a:ext cx="466035" cy="328295"/>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114" name="Rectangle 113">
                <a:extLst>
                  <a:ext uri="{FF2B5EF4-FFF2-40B4-BE49-F238E27FC236}">
                    <a16:creationId xmlns:a16="http://schemas.microsoft.com/office/drawing/2014/main" id="{64EB821A-B505-4649-85EC-D20EA2C6DC9B}"/>
                  </a:ext>
                </a:extLst>
              </p:cNvPr>
              <p:cNvSpPr/>
              <p:nvPr/>
            </p:nvSpPr>
            <p:spPr>
              <a:xfrm>
                <a:off x="2829572" y="3150026"/>
                <a:ext cx="1601448"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115" name="Rectangle 114">
                <a:extLst>
                  <a:ext uri="{FF2B5EF4-FFF2-40B4-BE49-F238E27FC236}">
                    <a16:creationId xmlns:a16="http://schemas.microsoft.com/office/drawing/2014/main" id="{3368AFBB-4FAA-48FD-A2B3-097DEC98C6EF}"/>
                  </a:ext>
                </a:extLst>
              </p:cNvPr>
              <p:cNvSpPr/>
              <p:nvPr/>
            </p:nvSpPr>
            <p:spPr>
              <a:xfrm rot="1398463">
                <a:off x="4923716" y="1497539"/>
                <a:ext cx="1222712" cy="53348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116" name="Connector: Elbow 115">
                <a:extLst>
                  <a:ext uri="{FF2B5EF4-FFF2-40B4-BE49-F238E27FC236}">
                    <a16:creationId xmlns:a16="http://schemas.microsoft.com/office/drawing/2014/main" id="{72F19BE3-6BC8-462D-B6E7-D72E59514F32}"/>
                  </a:ext>
                </a:extLst>
              </p:cNvPr>
              <p:cNvCxnSpPr>
                <a:cxnSpLocks/>
                <a:stCxn id="81" idx="2"/>
                <a:endCxn id="281" idx="10"/>
              </p:cNvCxnSpPr>
              <p:nvPr/>
            </p:nvCxnSpPr>
            <p:spPr>
              <a:xfrm rot="10800000" flipV="1">
                <a:off x="2026207" y="5713504"/>
                <a:ext cx="662467" cy="4646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117" name="Connector: Elbow 125">
                <a:extLst>
                  <a:ext uri="{FF2B5EF4-FFF2-40B4-BE49-F238E27FC236}">
                    <a16:creationId xmlns:a16="http://schemas.microsoft.com/office/drawing/2014/main" id="{50D0DD70-A8CC-48EC-B55B-8F4CC8D1A093}"/>
                  </a:ext>
                </a:extLst>
              </p:cNvPr>
              <p:cNvCxnSpPr>
                <a:cxnSpLocks/>
                <a:stCxn id="82" idx="2"/>
                <a:endCxn id="277" idx="15"/>
              </p:cNvCxnSpPr>
              <p:nvPr/>
            </p:nvCxnSpPr>
            <p:spPr>
              <a:xfrm rot="10800000">
                <a:off x="2026336" y="5414578"/>
                <a:ext cx="646086" cy="12747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A9958439-495F-4AC2-A8C3-6117FEEB6F40}"/>
                </a:ext>
              </a:extLst>
            </p:cNvPr>
            <p:cNvSpPr/>
            <p:nvPr/>
          </p:nvSpPr>
          <p:spPr>
            <a:xfrm>
              <a:off x="195943" y="1187699"/>
              <a:ext cx="10607040" cy="54874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矩形 24">
            <a:extLst>
              <a:ext uri="{FF2B5EF4-FFF2-40B4-BE49-F238E27FC236}">
                <a16:creationId xmlns:a16="http://schemas.microsoft.com/office/drawing/2014/main" id="{8C96595D-6E49-4E81-83EF-29D3AEEDE55D}"/>
              </a:ext>
            </a:extLst>
          </p:cNvPr>
          <p:cNvSpPr/>
          <p:nvPr/>
        </p:nvSpPr>
        <p:spPr>
          <a:xfrm>
            <a:off x="268696" y="1333358"/>
            <a:ext cx="3131092" cy="738664"/>
          </a:xfrm>
          <a:prstGeom prst="rect">
            <a:avLst/>
          </a:prstGeom>
        </p:spPr>
        <p:txBody>
          <a:bodyPr wrap="square">
            <a:spAutoFit/>
          </a:bodyPr>
          <a:lstStyle/>
          <a:p>
            <a:r>
              <a:rPr lang="en-US" altLang="zh-CN" sz="2100" b="1" dirty="0">
                <a:solidFill>
                  <a:schemeClr val="tx2"/>
                </a:solidFill>
                <a:latin typeface="+mj-lt"/>
              </a:rPr>
              <a:t>Lower-Bound Distance Calculation in SIMD </a:t>
            </a:r>
            <a:endParaRPr lang="zh-CN" altLang="en-US" sz="2100" b="1" dirty="0">
              <a:solidFill>
                <a:schemeClr val="tx2"/>
              </a:solidFill>
              <a:latin typeface="+mj-lt"/>
              <a:ea typeface="微软雅黑"/>
            </a:endParaRPr>
          </a:p>
        </p:txBody>
      </p:sp>
      <p:sp>
        <p:nvSpPr>
          <p:cNvPr id="188" name="TextBox 6">
            <a:extLst>
              <a:ext uri="{FF2B5EF4-FFF2-40B4-BE49-F238E27FC236}">
                <a16:creationId xmlns:a16="http://schemas.microsoft.com/office/drawing/2014/main" id="{CD55E827-F665-4C93-BC83-77562F434EBD}"/>
              </a:ext>
            </a:extLst>
          </p:cNvPr>
          <p:cNvSpPr txBox="1"/>
          <p:nvPr/>
        </p:nvSpPr>
        <p:spPr>
          <a:xfrm>
            <a:off x="2329678" y="3214596"/>
            <a:ext cx="1717715" cy="230832"/>
          </a:xfrm>
          <a:prstGeom prst="rect">
            <a:avLst/>
          </a:prstGeom>
          <a:noFill/>
        </p:spPr>
        <p:txBody>
          <a:bodyPr wrap="square" rtlCol="0">
            <a:spAutoFit/>
          </a:bodyPr>
          <a:lstStyle/>
          <a:p>
            <a:pPr algn="r"/>
            <a:r>
              <a:rPr lang="en-US" altLang="zh-CN" sz="900" dirty="0"/>
              <a:t>Result above branch</a:t>
            </a:r>
            <a:endParaRPr lang="en-US" sz="900" dirty="0"/>
          </a:p>
        </p:txBody>
      </p:sp>
      <p:graphicFrame>
        <p:nvGraphicFramePr>
          <p:cNvPr id="189" name="表格 50">
            <a:extLst>
              <a:ext uri="{FF2B5EF4-FFF2-40B4-BE49-F238E27FC236}">
                <a16:creationId xmlns:a16="http://schemas.microsoft.com/office/drawing/2014/main" id="{BE0FE976-750D-4BE9-9A56-2DB310BED461}"/>
              </a:ext>
            </a:extLst>
          </p:cNvPr>
          <p:cNvGraphicFramePr>
            <a:graphicFrameLocks noGrp="1"/>
          </p:cNvGraphicFramePr>
          <p:nvPr/>
        </p:nvGraphicFramePr>
        <p:xfrm>
          <a:off x="4114017" y="3214595"/>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b="1" dirty="0" err="1">
                          <a:solidFill>
                            <a:schemeClr val="tx1"/>
                          </a:solidFill>
                        </a:rPr>
                        <a:t>Dist_above</a:t>
                      </a:r>
                      <a:r>
                        <a:rPr lang="en-US" sz="900" b="1"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US" sz="900" b="1" dirty="0" err="1">
                          <a:solidFill>
                            <a:schemeClr val="tx1"/>
                          </a:solidFill>
                        </a:rPr>
                        <a:t>Dist_above</a:t>
                      </a:r>
                      <a:r>
                        <a:rPr lang="en-US" sz="900" b="1" dirty="0">
                          <a:solidFill>
                            <a:schemeClr val="tx1"/>
                          </a:solidFill>
                        </a:rPr>
                        <a:t>[2]</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1" dirty="0" err="1">
                          <a:solidFill>
                            <a:schemeClr val="tx1"/>
                          </a:solidFill>
                        </a:rPr>
                        <a:t>Dist_above</a:t>
                      </a:r>
                      <a:r>
                        <a:rPr lang="en-US" sz="900" b="1" dirty="0">
                          <a:solidFill>
                            <a:schemeClr val="tx1"/>
                          </a:solidFill>
                        </a:rPr>
                        <a:t>[3]</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US" sz="900" b="1" dirty="0" err="1">
                          <a:solidFill>
                            <a:schemeClr val="tx1"/>
                          </a:solidFill>
                        </a:rPr>
                        <a:t>Dist_above</a:t>
                      </a:r>
                      <a:r>
                        <a:rPr lang="en-US" sz="900" b="1" dirty="0">
                          <a:solidFill>
                            <a:schemeClr val="tx1"/>
                          </a:solidFill>
                        </a:rPr>
                        <a:t>[4]</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190" name="文本框 51">
            <a:extLst>
              <a:ext uri="{FF2B5EF4-FFF2-40B4-BE49-F238E27FC236}">
                <a16:creationId xmlns:a16="http://schemas.microsoft.com/office/drawing/2014/main" id="{FE9B447A-AC31-4AE8-94B8-82556FA9BE67}"/>
              </a:ext>
            </a:extLst>
          </p:cNvPr>
          <p:cNvSpPr txBox="1"/>
          <p:nvPr/>
        </p:nvSpPr>
        <p:spPr>
          <a:xfrm>
            <a:off x="8199483" y="3166104"/>
            <a:ext cx="780377" cy="230832"/>
          </a:xfrm>
          <a:prstGeom prst="rect">
            <a:avLst/>
          </a:prstGeom>
          <a:noFill/>
        </p:spPr>
        <p:txBody>
          <a:bodyPr wrap="square" rtlCol="0">
            <a:spAutoFit/>
          </a:bodyPr>
          <a:lstStyle/>
          <a:p>
            <a:r>
              <a:rPr lang="en-US" sz="900" dirty="0"/>
              <a:t>…</a:t>
            </a:r>
          </a:p>
        </p:txBody>
      </p:sp>
      <p:sp>
        <p:nvSpPr>
          <p:cNvPr id="191" name="右大括号 52">
            <a:extLst>
              <a:ext uri="{FF2B5EF4-FFF2-40B4-BE49-F238E27FC236}">
                <a16:creationId xmlns:a16="http://schemas.microsoft.com/office/drawing/2014/main" id="{A2B19924-91E9-4185-8962-D2BCB4DBA69D}"/>
              </a:ext>
            </a:extLst>
          </p:cNvPr>
          <p:cNvSpPr/>
          <p:nvPr/>
        </p:nvSpPr>
        <p:spPr>
          <a:xfrm rot="5400000" flipV="1">
            <a:off x="6378160" y="3284876"/>
            <a:ext cx="210995" cy="474302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93" name="TextBox 6">
            <a:extLst>
              <a:ext uri="{FF2B5EF4-FFF2-40B4-BE49-F238E27FC236}">
                <a16:creationId xmlns:a16="http://schemas.microsoft.com/office/drawing/2014/main" id="{B26C6824-BD5D-40DF-8D94-05E36135E644}"/>
              </a:ext>
            </a:extLst>
          </p:cNvPr>
          <p:cNvSpPr txBox="1"/>
          <p:nvPr/>
        </p:nvSpPr>
        <p:spPr>
          <a:xfrm>
            <a:off x="2327803" y="3464012"/>
            <a:ext cx="1717715" cy="230832"/>
          </a:xfrm>
          <a:prstGeom prst="rect">
            <a:avLst/>
          </a:prstGeom>
          <a:noFill/>
        </p:spPr>
        <p:txBody>
          <a:bodyPr wrap="square" rtlCol="0">
            <a:spAutoFit/>
          </a:bodyPr>
          <a:lstStyle/>
          <a:p>
            <a:pPr algn="r"/>
            <a:r>
              <a:rPr lang="en-US" altLang="zh-CN" sz="900" dirty="0"/>
              <a:t>Mask above branch</a:t>
            </a:r>
            <a:endParaRPr lang="en-US" sz="900" dirty="0"/>
          </a:p>
        </p:txBody>
      </p:sp>
      <p:graphicFrame>
        <p:nvGraphicFramePr>
          <p:cNvPr id="194" name="表格 55">
            <a:extLst>
              <a:ext uri="{FF2B5EF4-FFF2-40B4-BE49-F238E27FC236}">
                <a16:creationId xmlns:a16="http://schemas.microsoft.com/office/drawing/2014/main" id="{7A5FF712-7BD9-4A34-85A1-D60CA711BDDC}"/>
              </a:ext>
            </a:extLst>
          </p:cNvPr>
          <p:cNvGraphicFramePr>
            <a:graphicFrameLocks noGrp="1"/>
          </p:cNvGraphicFramePr>
          <p:nvPr/>
        </p:nvGraphicFramePr>
        <p:xfrm>
          <a:off x="4112143" y="3500425"/>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3D4F7"/>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3D4F7"/>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195" name="文本框 56">
            <a:extLst>
              <a:ext uri="{FF2B5EF4-FFF2-40B4-BE49-F238E27FC236}">
                <a16:creationId xmlns:a16="http://schemas.microsoft.com/office/drawing/2014/main" id="{35820CEA-F59F-43E7-A565-A47D9BF563B6}"/>
              </a:ext>
            </a:extLst>
          </p:cNvPr>
          <p:cNvSpPr txBox="1"/>
          <p:nvPr/>
        </p:nvSpPr>
        <p:spPr>
          <a:xfrm>
            <a:off x="8199483" y="3457415"/>
            <a:ext cx="780377" cy="230832"/>
          </a:xfrm>
          <a:prstGeom prst="rect">
            <a:avLst/>
          </a:prstGeom>
          <a:noFill/>
        </p:spPr>
        <p:txBody>
          <a:bodyPr wrap="square" rtlCol="0">
            <a:spAutoFit/>
          </a:bodyPr>
          <a:lstStyle/>
          <a:p>
            <a:r>
              <a:rPr lang="en-US" sz="900" dirty="0"/>
              <a:t>…</a:t>
            </a:r>
          </a:p>
        </p:txBody>
      </p:sp>
      <p:sp>
        <p:nvSpPr>
          <p:cNvPr id="196" name="TextBox 6">
            <a:extLst>
              <a:ext uri="{FF2B5EF4-FFF2-40B4-BE49-F238E27FC236}">
                <a16:creationId xmlns:a16="http://schemas.microsoft.com/office/drawing/2014/main" id="{6DF551C0-C307-4E48-8FCB-ABBDE665E0C0}"/>
              </a:ext>
            </a:extLst>
          </p:cNvPr>
          <p:cNvSpPr txBox="1"/>
          <p:nvPr/>
        </p:nvSpPr>
        <p:spPr>
          <a:xfrm>
            <a:off x="2329678" y="3924845"/>
            <a:ext cx="1717715" cy="230832"/>
          </a:xfrm>
          <a:prstGeom prst="rect">
            <a:avLst/>
          </a:prstGeom>
          <a:noFill/>
        </p:spPr>
        <p:txBody>
          <a:bodyPr wrap="square" rtlCol="0">
            <a:spAutoFit/>
          </a:bodyPr>
          <a:lstStyle/>
          <a:p>
            <a:pPr algn="r"/>
            <a:r>
              <a:rPr lang="en-US" altLang="zh-CN" sz="900" dirty="0"/>
              <a:t>Result below branch</a:t>
            </a:r>
            <a:endParaRPr lang="en-US" sz="900" dirty="0"/>
          </a:p>
        </p:txBody>
      </p:sp>
      <p:graphicFrame>
        <p:nvGraphicFramePr>
          <p:cNvPr id="197" name="表格 62">
            <a:extLst>
              <a:ext uri="{FF2B5EF4-FFF2-40B4-BE49-F238E27FC236}">
                <a16:creationId xmlns:a16="http://schemas.microsoft.com/office/drawing/2014/main" id="{BA702148-FAFE-4B11-900C-C782D66F2B8E}"/>
              </a:ext>
            </a:extLst>
          </p:cNvPr>
          <p:cNvGraphicFramePr>
            <a:graphicFrameLocks noGrp="1"/>
          </p:cNvGraphicFramePr>
          <p:nvPr/>
        </p:nvGraphicFramePr>
        <p:xfrm>
          <a:off x="4114017" y="3924845"/>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Dist_below</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76733931"/>
                  </a:ext>
                </a:extLst>
              </a:tr>
            </a:tbl>
          </a:graphicData>
        </a:graphic>
      </p:graphicFrame>
      <p:sp>
        <p:nvSpPr>
          <p:cNvPr id="198" name="文本框 63">
            <a:extLst>
              <a:ext uri="{FF2B5EF4-FFF2-40B4-BE49-F238E27FC236}">
                <a16:creationId xmlns:a16="http://schemas.microsoft.com/office/drawing/2014/main" id="{A72872E7-71BD-4845-9B7E-3E946BA6CD74}"/>
              </a:ext>
            </a:extLst>
          </p:cNvPr>
          <p:cNvSpPr txBox="1"/>
          <p:nvPr/>
        </p:nvSpPr>
        <p:spPr>
          <a:xfrm>
            <a:off x="8199483" y="3876353"/>
            <a:ext cx="780377" cy="230832"/>
          </a:xfrm>
          <a:prstGeom prst="rect">
            <a:avLst/>
          </a:prstGeom>
          <a:noFill/>
        </p:spPr>
        <p:txBody>
          <a:bodyPr wrap="square" rtlCol="0">
            <a:spAutoFit/>
          </a:bodyPr>
          <a:lstStyle/>
          <a:p>
            <a:r>
              <a:rPr lang="en-US" sz="900" dirty="0"/>
              <a:t>…</a:t>
            </a:r>
          </a:p>
        </p:txBody>
      </p:sp>
      <p:sp>
        <p:nvSpPr>
          <p:cNvPr id="199" name="TextBox 6">
            <a:extLst>
              <a:ext uri="{FF2B5EF4-FFF2-40B4-BE49-F238E27FC236}">
                <a16:creationId xmlns:a16="http://schemas.microsoft.com/office/drawing/2014/main" id="{43A9CBB9-A554-44B7-B701-24749E12C887}"/>
              </a:ext>
            </a:extLst>
          </p:cNvPr>
          <p:cNvSpPr txBox="1"/>
          <p:nvPr/>
        </p:nvSpPr>
        <p:spPr>
          <a:xfrm>
            <a:off x="2327803" y="4169193"/>
            <a:ext cx="1717715" cy="230832"/>
          </a:xfrm>
          <a:prstGeom prst="rect">
            <a:avLst/>
          </a:prstGeom>
          <a:noFill/>
        </p:spPr>
        <p:txBody>
          <a:bodyPr wrap="square" rtlCol="0">
            <a:spAutoFit/>
          </a:bodyPr>
          <a:lstStyle/>
          <a:p>
            <a:pPr algn="r"/>
            <a:r>
              <a:rPr lang="en-US" altLang="zh-CN" sz="900" dirty="0"/>
              <a:t>Mask below branch</a:t>
            </a:r>
            <a:endParaRPr lang="en-US" sz="900" dirty="0"/>
          </a:p>
        </p:txBody>
      </p:sp>
      <p:graphicFrame>
        <p:nvGraphicFramePr>
          <p:cNvPr id="200" name="表格 65">
            <a:extLst>
              <a:ext uri="{FF2B5EF4-FFF2-40B4-BE49-F238E27FC236}">
                <a16:creationId xmlns:a16="http://schemas.microsoft.com/office/drawing/2014/main" id="{34F91932-BA33-46BA-BA6E-2617D521F0AB}"/>
              </a:ext>
            </a:extLst>
          </p:cNvPr>
          <p:cNvGraphicFramePr>
            <a:graphicFrameLocks noGrp="1"/>
          </p:cNvGraphicFramePr>
          <p:nvPr/>
        </p:nvGraphicFramePr>
        <p:xfrm>
          <a:off x="4112143" y="4211675"/>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4902"/>
                      </a:srgbClr>
                    </a:solidFill>
                  </a:tcPr>
                </a:tc>
                <a:extLst>
                  <a:ext uri="{0D108BD9-81ED-4DB2-BD59-A6C34878D82A}">
                    <a16:rowId xmlns:a16="http://schemas.microsoft.com/office/drawing/2014/main" val="4276733931"/>
                  </a:ext>
                </a:extLst>
              </a:tr>
            </a:tbl>
          </a:graphicData>
        </a:graphic>
      </p:graphicFrame>
      <p:sp>
        <p:nvSpPr>
          <p:cNvPr id="201" name="文本框 66">
            <a:extLst>
              <a:ext uri="{FF2B5EF4-FFF2-40B4-BE49-F238E27FC236}">
                <a16:creationId xmlns:a16="http://schemas.microsoft.com/office/drawing/2014/main" id="{7981D4D0-8A82-44CB-B85E-4FA12669FD0C}"/>
              </a:ext>
            </a:extLst>
          </p:cNvPr>
          <p:cNvSpPr txBox="1"/>
          <p:nvPr/>
        </p:nvSpPr>
        <p:spPr>
          <a:xfrm>
            <a:off x="8199483" y="4168665"/>
            <a:ext cx="780377" cy="230832"/>
          </a:xfrm>
          <a:prstGeom prst="rect">
            <a:avLst/>
          </a:prstGeom>
          <a:noFill/>
        </p:spPr>
        <p:txBody>
          <a:bodyPr wrap="square" rtlCol="0">
            <a:spAutoFit/>
          </a:bodyPr>
          <a:lstStyle/>
          <a:p>
            <a:r>
              <a:rPr lang="en-US" sz="900" dirty="0"/>
              <a:t>…</a:t>
            </a:r>
          </a:p>
        </p:txBody>
      </p:sp>
      <p:sp>
        <p:nvSpPr>
          <p:cNvPr id="202" name="TextBox 6">
            <a:extLst>
              <a:ext uri="{FF2B5EF4-FFF2-40B4-BE49-F238E27FC236}">
                <a16:creationId xmlns:a16="http://schemas.microsoft.com/office/drawing/2014/main" id="{A1610744-BF8E-4407-873E-2BFAD96E28EE}"/>
              </a:ext>
            </a:extLst>
          </p:cNvPr>
          <p:cNvSpPr txBox="1"/>
          <p:nvPr/>
        </p:nvSpPr>
        <p:spPr>
          <a:xfrm>
            <a:off x="2329678" y="4601903"/>
            <a:ext cx="1717715" cy="230832"/>
          </a:xfrm>
          <a:prstGeom prst="rect">
            <a:avLst/>
          </a:prstGeom>
          <a:noFill/>
        </p:spPr>
        <p:txBody>
          <a:bodyPr wrap="square" rtlCol="0">
            <a:spAutoFit/>
          </a:bodyPr>
          <a:lstStyle/>
          <a:p>
            <a:pPr algn="r"/>
            <a:r>
              <a:rPr lang="en-US" altLang="zh-CN" sz="900" dirty="0"/>
              <a:t>Result in branch</a:t>
            </a:r>
            <a:endParaRPr lang="en-US" sz="900" dirty="0"/>
          </a:p>
        </p:txBody>
      </p:sp>
      <p:graphicFrame>
        <p:nvGraphicFramePr>
          <p:cNvPr id="203" name="表格 69">
            <a:extLst>
              <a:ext uri="{FF2B5EF4-FFF2-40B4-BE49-F238E27FC236}">
                <a16:creationId xmlns:a16="http://schemas.microsoft.com/office/drawing/2014/main" id="{0985C7E9-2779-4C15-BBC8-564D4109E4AC}"/>
              </a:ext>
            </a:extLst>
          </p:cNvPr>
          <p:cNvGraphicFramePr>
            <a:graphicFrameLocks noGrp="1"/>
          </p:cNvGraphicFramePr>
          <p:nvPr/>
        </p:nvGraphicFramePr>
        <p:xfrm>
          <a:off x="4114017" y="4601902"/>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Dist_in</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Dist_in</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900" dirty="0" err="1">
                          <a:solidFill>
                            <a:schemeClr val="tx1"/>
                          </a:solidFill>
                        </a:rPr>
                        <a:t>Dist_in</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Dist_in</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204" name="文本框 70">
            <a:extLst>
              <a:ext uri="{FF2B5EF4-FFF2-40B4-BE49-F238E27FC236}">
                <a16:creationId xmlns:a16="http://schemas.microsoft.com/office/drawing/2014/main" id="{84E06600-4C25-43AE-985A-CC630531F528}"/>
              </a:ext>
            </a:extLst>
          </p:cNvPr>
          <p:cNvSpPr txBox="1"/>
          <p:nvPr/>
        </p:nvSpPr>
        <p:spPr>
          <a:xfrm>
            <a:off x="8199483" y="4553411"/>
            <a:ext cx="780377" cy="230832"/>
          </a:xfrm>
          <a:prstGeom prst="rect">
            <a:avLst/>
          </a:prstGeom>
          <a:noFill/>
        </p:spPr>
        <p:txBody>
          <a:bodyPr wrap="square" rtlCol="0">
            <a:spAutoFit/>
          </a:bodyPr>
          <a:lstStyle/>
          <a:p>
            <a:r>
              <a:rPr lang="en-US" sz="900" dirty="0"/>
              <a:t>…</a:t>
            </a:r>
          </a:p>
        </p:txBody>
      </p:sp>
      <p:sp>
        <p:nvSpPr>
          <p:cNvPr id="205" name="TextBox 6">
            <a:extLst>
              <a:ext uri="{FF2B5EF4-FFF2-40B4-BE49-F238E27FC236}">
                <a16:creationId xmlns:a16="http://schemas.microsoft.com/office/drawing/2014/main" id="{C6B5C479-B8A0-4810-AC81-F96B07E3DDAF}"/>
              </a:ext>
            </a:extLst>
          </p:cNvPr>
          <p:cNvSpPr txBox="1"/>
          <p:nvPr/>
        </p:nvSpPr>
        <p:spPr>
          <a:xfrm>
            <a:off x="2327803" y="4840181"/>
            <a:ext cx="1717715" cy="230832"/>
          </a:xfrm>
          <a:prstGeom prst="rect">
            <a:avLst/>
          </a:prstGeom>
          <a:noFill/>
        </p:spPr>
        <p:txBody>
          <a:bodyPr wrap="square" rtlCol="0">
            <a:spAutoFit/>
          </a:bodyPr>
          <a:lstStyle/>
          <a:p>
            <a:pPr algn="r"/>
            <a:r>
              <a:rPr lang="en-US" altLang="zh-CN" sz="900" dirty="0"/>
              <a:t>Mask in branch</a:t>
            </a:r>
            <a:endParaRPr lang="en-US" sz="900" dirty="0"/>
          </a:p>
        </p:txBody>
      </p:sp>
      <p:graphicFrame>
        <p:nvGraphicFramePr>
          <p:cNvPr id="206" name="表格 72">
            <a:extLst>
              <a:ext uri="{FF2B5EF4-FFF2-40B4-BE49-F238E27FC236}">
                <a16:creationId xmlns:a16="http://schemas.microsoft.com/office/drawing/2014/main" id="{9BA6D8CE-1079-4854-BBF9-DDD7D30564E0}"/>
              </a:ext>
            </a:extLst>
          </p:cNvPr>
          <p:cNvGraphicFramePr>
            <a:graphicFrameLocks noGrp="1"/>
          </p:cNvGraphicFramePr>
          <p:nvPr/>
        </p:nvGraphicFramePr>
        <p:xfrm>
          <a:off x="4112143" y="4882664"/>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54902"/>
                      </a:srgbClr>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207" name="文本框 73">
            <a:extLst>
              <a:ext uri="{FF2B5EF4-FFF2-40B4-BE49-F238E27FC236}">
                <a16:creationId xmlns:a16="http://schemas.microsoft.com/office/drawing/2014/main" id="{25002916-7C28-4482-9331-9FF0891FE6D4}"/>
              </a:ext>
            </a:extLst>
          </p:cNvPr>
          <p:cNvSpPr txBox="1"/>
          <p:nvPr/>
        </p:nvSpPr>
        <p:spPr>
          <a:xfrm>
            <a:off x="8199483" y="4839653"/>
            <a:ext cx="780377" cy="230832"/>
          </a:xfrm>
          <a:prstGeom prst="rect">
            <a:avLst/>
          </a:prstGeom>
          <a:noFill/>
        </p:spPr>
        <p:txBody>
          <a:bodyPr wrap="square" rtlCol="0">
            <a:spAutoFit/>
          </a:bodyPr>
          <a:lstStyle/>
          <a:p>
            <a:r>
              <a:rPr lang="en-US" sz="900" dirty="0"/>
              <a:t>…</a:t>
            </a:r>
          </a:p>
        </p:txBody>
      </p:sp>
      <p:sp>
        <p:nvSpPr>
          <p:cNvPr id="208" name="TextBox 6">
            <a:extLst>
              <a:ext uri="{FF2B5EF4-FFF2-40B4-BE49-F238E27FC236}">
                <a16:creationId xmlns:a16="http://schemas.microsoft.com/office/drawing/2014/main" id="{AAAEAEE8-57F5-489F-83CE-2C1A91C76191}"/>
              </a:ext>
            </a:extLst>
          </p:cNvPr>
          <p:cNvSpPr txBox="1"/>
          <p:nvPr/>
        </p:nvSpPr>
        <p:spPr>
          <a:xfrm>
            <a:off x="2327803" y="5241944"/>
            <a:ext cx="1717715" cy="230832"/>
          </a:xfrm>
          <a:prstGeom prst="rect">
            <a:avLst/>
          </a:prstGeom>
          <a:noFill/>
        </p:spPr>
        <p:txBody>
          <a:bodyPr wrap="square" rtlCol="0">
            <a:spAutoFit/>
          </a:bodyPr>
          <a:lstStyle/>
          <a:p>
            <a:pPr algn="r"/>
            <a:r>
              <a:rPr lang="en-US" altLang="zh-CN" sz="900" dirty="0"/>
              <a:t>Final Result</a:t>
            </a:r>
            <a:endParaRPr lang="en-US" sz="900" dirty="0"/>
          </a:p>
        </p:txBody>
      </p:sp>
      <p:graphicFrame>
        <p:nvGraphicFramePr>
          <p:cNvPr id="209" name="表格 75">
            <a:extLst>
              <a:ext uri="{FF2B5EF4-FFF2-40B4-BE49-F238E27FC236}">
                <a16:creationId xmlns:a16="http://schemas.microsoft.com/office/drawing/2014/main" id="{524BFC04-8611-4E3C-B27B-28187769011E}"/>
              </a:ext>
            </a:extLst>
          </p:cNvPr>
          <p:cNvGraphicFramePr>
            <a:graphicFrameLocks noGrp="1"/>
          </p:cNvGraphicFramePr>
          <p:nvPr/>
        </p:nvGraphicFramePr>
        <p:xfrm>
          <a:off x="4112143" y="5260150"/>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Dist_above</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900" dirty="0" err="1">
                          <a:solidFill>
                            <a:schemeClr val="tx1"/>
                          </a:solidFill>
                        </a:rPr>
                        <a:t>Dist_in</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900" dirty="0" err="1">
                          <a:solidFill>
                            <a:schemeClr val="tx1"/>
                          </a:solidFill>
                        </a:rPr>
                        <a:t>Dist_above</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900" dirty="0" err="1">
                          <a:solidFill>
                            <a:schemeClr val="tx1"/>
                          </a:solidFill>
                        </a:rPr>
                        <a:t>Dist_below</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76733931"/>
                  </a:ext>
                </a:extLst>
              </a:tr>
            </a:tbl>
          </a:graphicData>
        </a:graphic>
      </p:graphicFrame>
      <p:sp>
        <p:nvSpPr>
          <p:cNvPr id="210" name="文本框 76">
            <a:extLst>
              <a:ext uri="{FF2B5EF4-FFF2-40B4-BE49-F238E27FC236}">
                <a16:creationId xmlns:a16="http://schemas.microsoft.com/office/drawing/2014/main" id="{B72E0BEF-AEDD-4585-A40B-DB187484B4A0}"/>
              </a:ext>
            </a:extLst>
          </p:cNvPr>
          <p:cNvSpPr txBox="1"/>
          <p:nvPr/>
        </p:nvSpPr>
        <p:spPr>
          <a:xfrm>
            <a:off x="8197609" y="5211659"/>
            <a:ext cx="780377" cy="230832"/>
          </a:xfrm>
          <a:prstGeom prst="rect">
            <a:avLst/>
          </a:prstGeom>
          <a:noFill/>
        </p:spPr>
        <p:txBody>
          <a:bodyPr wrap="square" rtlCol="0">
            <a:spAutoFit/>
          </a:bodyPr>
          <a:lstStyle/>
          <a:p>
            <a:r>
              <a:rPr lang="en-US" sz="900" dirty="0"/>
              <a:t>…</a:t>
            </a:r>
          </a:p>
        </p:txBody>
      </p:sp>
      <p:cxnSp>
        <p:nvCxnSpPr>
          <p:cNvPr id="211" name="直接箭头连接符 32">
            <a:extLst>
              <a:ext uri="{FF2B5EF4-FFF2-40B4-BE49-F238E27FC236}">
                <a16:creationId xmlns:a16="http://schemas.microsoft.com/office/drawing/2014/main" id="{80497D8C-CACC-498C-8B86-165CF5072569}"/>
              </a:ext>
            </a:extLst>
          </p:cNvPr>
          <p:cNvCxnSpPr/>
          <p:nvPr/>
        </p:nvCxnSpPr>
        <p:spPr>
          <a:xfrm flipV="1">
            <a:off x="3399788" y="2938634"/>
            <a:ext cx="5189883" cy="89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
            <a:extLst>
              <a:ext uri="{FF2B5EF4-FFF2-40B4-BE49-F238E27FC236}">
                <a16:creationId xmlns:a16="http://schemas.microsoft.com/office/drawing/2014/main" id="{3F17A692-54C4-41D9-BC16-ACAD6174DF26}"/>
              </a:ext>
            </a:extLst>
          </p:cNvPr>
          <p:cNvSpPr txBox="1"/>
          <p:nvPr/>
        </p:nvSpPr>
        <p:spPr>
          <a:xfrm>
            <a:off x="2520571" y="1681127"/>
            <a:ext cx="15268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i="1" dirty="0"/>
              <a:t>query series:</a:t>
            </a:r>
          </a:p>
          <a:p>
            <a:pPr algn="r"/>
            <a:r>
              <a:rPr lang="en-US" sz="900" i="1" dirty="0"/>
              <a:t>PAA representation</a:t>
            </a:r>
          </a:p>
        </p:txBody>
      </p:sp>
      <p:sp>
        <p:nvSpPr>
          <p:cNvPr id="213" name="TextBox 21">
            <a:extLst>
              <a:ext uri="{FF2B5EF4-FFF2-40B4-BE49-F238E27FC236}">
                <a16:creationId xmlns:a16="http://schemas.microsoft.com/office/drawing/2014/main" id="{E35CE71F-079C-459E-B793-B25B74C8142F}"/>
              </a:ext>
            </a:extLst>
          </p:cNvPr>
          <p:cNvSpPr txBox="1"/>
          <p:nvPr/>
        </p:nvSpPr>
        <p:spPr>
          <a:xfrm>
            <a:off x="2520571" y="2318415"/>
            <a:ext cx="15268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i="1" dirty="0"/>
              <a:t>candidate series:</a:t>
            </a:r>
          </a:p>
          <a:p>
            <a:pPr algn="r"/>
            <a:r>
              <a:rPr lang="en-US" sz="900" i="1" dirty="0" err="1"/>
              <a:t>iSAX</a:t>
            </a:r>
            <a:r>
              <a:rPr lang="en-US" sz="900" i="1" dirty="0"/>
              <a:t> representation</a:t>
            </a:r>
          </a:p>
        </p:txBody>
      </p:sp>
      <p:cxnSp>
        <p:nvCxnSpPr>
          <p:cNvPr id="214" name="Straight Arrow Connector 213">
            <a:extLst>
              <a:ext uri="{FF2B5EF4-FFF2-40B4-BE49-F238E27FC236}">
                <a16:creationId xmlns:a16="http://schemas.microsoft.com/office/drawing/2014/main" id="{8DAB6A40-201F-4348-8F91-C9FF00903D02}"/>
              </a:ext>
            </a:extLst>
          </p:cNvPr>
          <p:cNvCxnSpPr>
            <a:endCxn id="225" idx="0"/>
          </p:cNvCxnSpPr>
          <p:nvPr/>
        </p:nvCxnSpPr>
        <p:spPr>
          <a:xfrm>
            <a:off x="4597061" y="2009802"/>
            <a:ext cx="0" cy="237361"/>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2CB421D5-A1CB-4487-A0BF-5C1E6E249988}"/>
              </a:ext>
            </a:extLst>
          </p:cNvPr>
          <p:cNvCxnSpPr>
            <a:endCxn id="223" idx="0"/>
          </p:cNvCxnSpPr>
          <p:nvPr/>
        </p:nvCxnSpPr>
        <p:spPr>
          <a:xfrm flipH="1">
            <a:off x="6618587" y="1567927"/>
            <a:ext cx="9676" cy="679601"/>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5C5FC465-73B7-4D91-9866-0DCE2D55A1FE}"/>
              </a:ext>
            </a:extLst>
          </p:cNvPr>
          <p:cNvCxnSpPr>
            <a:stCxn id="224" idx="2"/>
          </p:cNvCxnSpPr>
          <p:nvPr/>
        </p:nvCxnSpPr>
        <p:spPr>
          <a:xfrm>
            <a:off x="7629350" y="1949282"/>
            <a:ext cx="0" cy="339852"/>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17" name="Chart 216">
            <a:extLst>
              <a:ext uri="{FF2B5EF4-FFF2-40B4-BE49-F238E27FC236}">
                <a16:creationId xmlns:a16="http://schemas.microsoft.com/office/drawing/2014/main" id="{FAFC0D24-9537-4995-BAED-A649BC1E9A15}"/>
              </a:ext>
            </a:extLst>
          </p:cNvPr>
          <p:cNvGraphicFramePr/>
          <p:nvPr/>
        </p:nvGraphicFramePr>
        <p:xfrm>
          <a:off x="3927218" y="1123157"/>
          <a:ext cx="4371975" cy="1840230"/>
        </p:xfrm>
        <a:graphic>
          <a:graphicData uri="http://schemas.openxmlformats.org/drawingml/2006/chart">
            <c:chart xmlns:c="http://schemas.openxmlformats.org/drawingml/2006/chart" xmlns:r="http://schemas.openxmlformats.org/officeDocument/2006/relationships" r:id="rId3"/>
          </a:graphicData>
        </a:graphic>
      </p:graphicFrame>
      <p:cxnSp>
        <p:nvCxnSpPr>
          <p:cNvPr id="218" name="直接连接符 43">
            <a:extLst>
              <a:ext uri="{FF2B5EF4-FFF2-40B4-BE49-F238E27FC236}">
                <a16:creationId xmlns:a16="http://schemas.microsoft.com/office/drawing/2014/main" id="{203EAA50-8541-4744-8A34-9C9EED91C0E6}"/>
              </a:ext>
            </a:extLst>
          </p:cNvPr>
          <p:cNvCxnSpPr/>
          <p:nvPr/>
        </p:nvCxnSpPr>
        <p:spPr>
          <a:xfrm>
            <a:off x="4112305" y="2008980"/>
            <a:ext cx="880802" cy="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接连接符 43">
            <a:extLst>
              <a:ext uri="{FF2B5EF4-FFF2-40B4-BE49-F238E27FC236}">
                <a16:creationId xmlns:a16="http://schemas.microsoft.com/office/drawing/2014/main" id="{59517467-BAE7-42A0-93E3-E3AA1DF647B2}"/>
              </a:ext>
            </a:extLst>
          </p:cNvPr>
          <p:cNvCxnSpPr/>
          <p:nvPr/>
        </p:nvCxnSpPr>
        <p:spPr>
          <a:xfrm>
            <a:off x="5154005" y="2009802"/>
            <a:ext cx="906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接连接符 43">
            <a:extLst>
              <a:ext uri="{FF2B5EF4-FFF2-40B4-BE49-F238E27FC236}">
                <a16:creationId xmlns:a16="http://schemas.microsoft.com/office/drawing/2014/main" id="{CEF1CD78-A907-45DA-AA10-4F1C901ED72B}"/>
              </a:ext>
            </a:extLst>
          </p:cNvPr>
          <p:cNvCxnSpPr/>
          <p:nvPr/>
        </p:nvCxnSpPr>
        <p:spPr>
          <a:xfrm>
            <a:off x="6180236" y="1567927"/>
            <a:ext cx="896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43">
            <a:extLst>
              <a:ext uri="{FF2B5EF4-FFF2-40B4-BE49-F238E27FC236}">
                <a16:creationId xmlns:a16="http://schemas.microsoft.com/office/drawing/2014/main" id="{883B1D00-A3A4-4383-AB97-927A3B20B41D}"/>
              </a:ext>
            </a:extLst>
          </p:cNvPr>
          <p:cNvCxnSpPr/>
          <p:nvPr/>
        </p:nvCxnSpPr>
        <p:spPr>
          <a:xfrm>
            <a:off x="7218218" y="2289134"/>
            <a:ext cx="873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Rectangle 221">
            <a:extLst>
              <a:ext uri="{FF2B5EF4-FFF2-40B4-BE49-F238E27FC236}">
                <a16:creationId xmlns:a16="http://schemas.microsoft.com/office/drawing/2014/main" id="{B33302A2-BA6F-44BB-AC37-DF96703AC071}"/>
              </a:ext>
            </a:extLst>
          </p:cNvPr>
          <p:cNvSpPr/>
          <p:nvPr/>
        </p:nvSpPr>
        <p:spPr>
          <a:xfrm>
            <a:off x="5102442" y="1956129"/>
            <a:ext cx="1010763" cy="291439"/>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3" name="Rectangle 222">
            <a:extLst>
              <a:ext uri="{FF2B5EF4-FFF2-40B4-BE49-F238E27FC236}">
                <a16:creationId xmlns:a16="http://schemas.microsoft.com/office/drawing/2014/main" id="{9518E747-62FD-4499-8610-D14A4D455647}"/>
              </a:ext>
            </a:extLst>
          </p:cNvPr>
          <p:cNvSpPr/>
          <p:nvPr/>
        </p:nvSpPr>
        <p:spPr>
          <a:xfrm>
            <a:off x="6113205" y="2247528"/>
            <a:ext cx="1010763" cy="585942"/>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4" name="Rectangle 223">
            <a:extLst>
              <a:ext uri="{FF2B5EF4-FFF2-40B4-BE49-F238E27FC236}">
                <a16:creationId xmlns:a16="http://schemas.microsoft.com/office/drawing/2014/main" id="{06AD1E95-7A62-4CA7-AC23-2DBC9DF067EA}"/>
              </a:ext>
            </a:extLst>
          </p:cNvPr>
          <p:cNvSpPr/>
          <p:nvPr/>
        </p:nvSpPr>
        <p:spPr>
          <a:xfrm>
            <a:off x="7123968" y="1657844"/>
            <a:ext cx="1010763" cy="291439"/>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5" name="Rectangle 224">
            <a:extLst>
              <a:ext uri="{FF2B5EF4-FFF2-40B4-BE49-F238E27FC236}">
                <a16:creationId xmlns:a16="http://schemas.microsoft.com/office/drawing/2014/main" id="{D8169CA7-0BB0-4C15-BFE2-372DC51E6D95}"/>
              </a:ext>
            </a:extLst>
          </p:cNvPr>
          <p:cNvSpPr/>
          <p:nvPr/>
        </p:nvSpPr>
        <p:spPr>
          <a:xfrm>
            <a:off x="4091679" y="2247163"/>
            <a:ext cx="1010763" cy="585942"/>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6" name="文本框 77">
            <a:extLst>
              <a:ext uri="{FF2B5EF4-FFF2-40B4-BE49-F238E27FC236}">
                <a16:creationId xmlns:a16="http://schemas.microsoft.com/office/drawing/2014/main" id="{83957D96-1973-4DB4-85E7-EF7C88FC038E}"/>
              </a:ext>
            </a:extLst>
          </p:cNvPr>
          <p:cNvSpPr txBox="1"/>
          <p:nvPr/>
        </p:nvSpPr>
        <p:spPr>
          <a:xfrm>
            <a:off x="8192347" y="2008980"/>
            <a:ext cx="780377"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t>…</a:t>
            </a:r>
          </a:p>
        </p:txBody>
      </p:sp>
      <p:sp>
        <p:nvSpPr>
          <p:cNvPr id="228" name="TextBox 227">
            <a:extLst>
              <a:ext uri="{FF2B5EF4-FFF2-40B4-BE49-F238E27FC236}">
                <a16:creationId xmlns:a16="http://schemas.microsoft.com/office/drawing/2014/main" id="{1D467FFF-3723-433B-9C9F-302234EAB934}"/>
              </a:ext>
            </a:extLst>
          </p:cNvPr>
          <p:cNvSpPr txBox="1"/>
          <p:nvPr/>
        </p:nvSpPr>
        <p:spPr>
          <a:xfrm>
            <a:off x="4737587" y="1475913"/>
            <a:ext cx="1082348" cy="219291"/>
          </a:xfrm>
          <a:prstGeom prst="rect">
            <a:avLst/>
          </a:prstGeom>
          <a:noFill/>
        </p:spPr>
        <p:txBody>
          <a:bodyPr wrap="none" rtlCol="0">
            <a:spAutoFit/>
          </a:bodyPr>
          <a:lstStyle/>
          <a:p>
            <a:r>
              <a:rPr lang="en-US" sz="825" dirty="0"/>
              <a:t>query IN candidate</a:t>
            </a:r>
          </a:p>
        </p:txBody>
      </p:sp>
      <p:cxnSp>
        <p:nvCxnSpPr>
          <p:cNvPr id="232" name="Straight Arrow Connector 231">
            <a:extLst>
              <a:ext uri="{FF2B5EF4-FFF2-40B4-BE49-F238E27FC236}">
                <a16:creationId xmlns:a16="http://schemas.microsoft.com/office/drawing/2014/main" id="{A6BB8F4C-255A-48D2-86A5-90BE40D5F952}"/>
              </a:ext>
            </a:extLst>
          </p:cNvPr>
          <p:cNvCxnSpPr/>
          <p:nvPr/>
        </p:nvCxnSpPr>
        <p:spPr>
          <a:xfrm>
            <a:off x="5690702" y="1681127"/>
            <a:ext cx="76810" cy="302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9EA4EC8-0021-4D1F-AAD2-84D3E0CF2770}"/>
              </a:ext>
            </a:extLst>
          </p:cNvPr>
          <p:cNvSpPr txBox="1"/>
          <p:nvPr/>
        </p:nvSpPr>
        <p:spPr>
          <a:xfrm>
            <a:off x="4695244" y="1298680"/>
            <a:ext cx="1316386" cy="219291"/>
          </a:xfrm>
          <a:prstGeom prst="rect">
            <a:avLst/>
          </a:prstGeom>
          <a:noFill/>
        </p:spPr>
        <p:txBody>
          <a:bodyPr wrap="none" rtlCol="0">
            <a:spAutoFit/>
          </a:bodyPr>
          <a:lstStyle/>
          <a:p>
            <a:r>
              <a:rPr lang="en-US" sz="825" dirty="0"/>
              <a:t>query ABOVE candidate</a:t>
            </a:r>
          </a:p>
        </p:txBody>
      </p:sp>
      <p:sp>
        <p:nvSpPr>
          <p:cNvPr id="51" name="TextBox 50">
            <a:extLst>
              <a:ext uri="{FF2B5EF4-FFF2-40B4-BE49-F238E27FC236}">
                <a16:creationId xmlns:a16="http://schemas.microsoft.com/office/drawing/2014/main" id="{8E43EB3C-22CE-4921-B4AA-95679C7BC108}"/>
              </a:ext>
            </a:extLst>
          </p:cNvPr>
          <p:cNvSpPr txBox="1"/>
          <p:nvPr/>
        </p:nvSpPr>
        <p:spPr>
          <a:xfrm>
            <a:off x="7163354" y="1333358"/>
            <a:ext cx="1342034" cy="219291"/>
          </a:xfrm>
          <a:prstGeom prst="rect">
            <a:avLst/>
          </a:prstGeom>
          <a:noFill/>
        </p:spPr>
        <p:txBody>
          <a:bodyPr wrap="none" rtlCol="0">
            <a:spAutoFit/>
          </a:bodyPr>
          <a:lstStyle/>
          <a:p>
            <a:r>
              <a:rPr lang="en-US" sz="825" dirty="0"/>
              <a:t>query BELOW candidate</a:t>
            </a:r>
          </a:p>
        </p:txBody>
      </p:sp>
      <p:cxnSp>
        <p:nvCxnSpPr>
          <p:cNvPr id="52" name="Straight Arrow Connector 51">
            <a:extLst>
              <a:ext uri="{FF2B5EF4-FFF2-40B4-BE49-F238E27FC236}">
                <a16:creationId xmlns:a16="http://schemas.microsoft.com/office/drawing/2014/main" id="{2E781364-9B04-4FD9-897F-371A87857381}"/>
              </a:ext>
            </a:extLst>
          </p:cNvPr>
          <p:cNvCxnSpPr>
            <a:cxnSpLocks/>
            <a:stCxn id="51" idx="2"/>
          </p:cNvCxnSpPr>
          <p:nvPr/>
        </p:nvCxnSpPr>
        <p:spPr>
          <a:xfrm>
            <a:off x="7834371" y="1552649"/>
            <a:ext cx="151640" cy="6949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04D8CFF-B21F-4357-AD2E-BD361E21CDAA}"/>
              </a:ext>
            </a:extLst>
          </p:cNvPr>
          <p:cNvCxnSpPr>
            <a:cxnSpLocks/>
            <a:stCxn id="50" idx="3"/>
          </p:cNvCxnSpPr>
          <p:nvPr/>
        </p:nvCxnSpPr>
        <p:spPr>
          <a:xfrm>
            <a:off x="6011630" y="1408326"/>
            <a:ext cx="169678" cy="125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6DCBE4D-D016-43F7-9F5E-1F928029BC79}"/>
              </a:ext>
            </a:extLst>
          </p:cNvPr>
          <p:cNvCxnSpPr>
            <a:cxnSpLocks/>
            <a:stCxn id="50" idx="1"/>
          </p:cNvCxnSpPr>
          <p:nvPr/>
        </p:nvCxnSpPr>
        <p:spPr>
          <a:xfrm flipH="1">
            <a:off x="4539141" y="1408326"/>
            <a:ext cx="156103" cy="575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B6ED226-D005-42F3-B206-84AA158546C5}"/>
              </a:ext>
            </a:extLst>
          </p:cNvPr>
          <p:cNvSpPr>
            <a:spLocks noGrp="1"/>
          </p:cNvSpPr>
          <p:nvPr>
            <p:ph type="sldNum" sz="quarter" idx="12"/>
          </p:nvPr>
        </p:nvSpPr>
        <p:spPr/>
        <p:txBody>
          <a:bodyPr/>
          <a:lstStyle/>
          <a:p>
            <a:fld id="{D8D6A206-5653-4338-98D8-6B5D137662F8}" type="slidenum">
              <a:rPr lang="en-US" smtClean="0"/>
              <a:pPr/>
              <a:t>154</a:t>
            </a:fld>
            <a:endParaRPr lang="en-US" dirty="0"/>
          </a:p>
        </p:txBody>
      </p:sp>
      <p:sp>
        <p:nvSpPr>
          <p:cNvPr id="6" name="Footer Placeholder 5">
            <a:extLst>
              <a:ext uri="{FF2B5EF4-FFF2-40B4-BE49-F238E27FC236}">
                <a16:creationId xmlns:a16="http://schemas.microsoft.com/office/drawing/2014/main" id="{36F58574-C342-4337-84F3-3E59DD2A538F}"/>
              </a:ext>
            </a:extLst>
          </p:cNvPr>
          <p:cNvSpPr>
            <a:spLocks noGrp="1"/>
          </p:cNvSpPr>
          <p:nvPr>
            <p:ph type="ftr" sz="quarter" idx="11"/>
          </p:nvPr>
        </p:nvSpPr>
        <p:spPr/>
        <p:txBody>
          <a:bodyPr/>
          <a:lstStyle/>
          <a:p>
            <a:r>
              <a:rPr lang="en-US" altLang="zh-CN"/>
              <a:t>Echihabi, Palpanas - MDM 2022</a:t>
            </a:r>
            <a:endParaRPr lang="zh-CN" altLang="en-US" dirty="0"/>
          </a:p>
        </p:txBody>
      </p:sp>
      <p:sp>
        <p:nvSpPr>
          <p:cNvPr id="283" name="文本框 53">
            <a:extLst>
              <a:ext uri="{FF2B5EF4-FFF2-40B4-BE49-F238E27FC236}">
                <a16:creationId xmlns:a16="http://schemas.microsoft.com/office/drawing/2014/main" id="{43A557C0-C2FF-42EF-9210-114C4CCFEB92}"/>
              </a:ext>
            </a:extLst>
          </p:cNvPr>
          <p:cNvSpPr txBox="1"/>
          <p:nvPr/>
        </p:nvSpPr>
        <p:spPr>
          <a:xfrm rot="10800000" flipV="1">
            <a:off x="5490734" y="5767788"/>
            <a:ext cx="1985846" cy="253916"/>
          </a:xfrm>
          <a:prstGeom prst="rect">
            <a:avLst/>
          </a:prstGeom>
          <a:noFill/>
        </p:spPr>
        <p:txBody>
          <a:bodyPr wrap="square" rtlCol="0">
            <a:spAutoFit/>
          </a:bodyPr>
          <a:lstStyle/>
          <a:p>
            <a:pPr algn="ctr"/>
            <a:r>
              <a:rPr lang="en-US" sz="1050" dirty="0">
                <a:latin typeface="Open Sans" panose="020B0604020202020204"/>
              </a:rPr>
              <a:t>SIMD register (8 points)</a:t>
            </a:r>
          </a:p>
        </p:txBody>
      </p:sp>
    </p:spTree>
    <p:extLst>
      <p:ext uri="{BB962C8B-B14F-4D97-AF65-F5344CB8AC3E}">
        <p14:creationId xmlns:p14="http://schemas.microsoft.com/office/powerpoint/2010/main" val="25417147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1746EB0-6FB8-4AFC-8333-0504100F5E77}"/>
              </a:ext>
            </a:extLst>
          </p:cNvPr>
          <p:cNvGrpSpPr/>
          <p:nvPr/>
        </p:nvGrpSpPr>
        <p:grpSpPr>
          <a:xfrm>
            <a:off x="146957" y="1748024"/>
            <a:ext cx="7955280" cy="4115567"/>
            <a:chOff x="195943" y="1187699"/>
            <a:chExt cx="10607040" cy="5487422"/>
          </a:xfrm>
        </p:grpSpPr>
        <p:grpSp>
          <p:nvGrpSpPr>
            <p:cNvPr id="28" name="Group 27">
              <a:extLst>
                <a:ext uri="{FF2B5EF4-FFF2-40B4-BE49-F238E27FC236}">
                  <a16:creationId xmlns:a16="http://schemas.microsoft.com/office/drawing/2014/main" id="{2737B7BA-2CC9-473A-987B-C4758DD742B8}"/>
                </a:ext>
              </a:extLst>
            </p:cNvPr>
            <p:cNvGrpSpPr/>
            <p:nvPr/>
          </p:nvGrpSpPr>
          <p:grpSpPr>
            <a:xfrm>
              <a:off x="954905" y="1281687"/>
              <a:ext cx="8144144" cy="5292849"/>
              <a:chOff x="954905" y="1281687"/>
              <a:chExt cx="8144144" cy="5292849"/>
            </a:xfrm>
          </p:grpSpPr>
          <p:sp>
            <p:nvSpPr>
              <p:cNvPr id="30" name="Rectangle: Rounded Corners 226">
                <a:extLst>
                  <a:ext uri="{FF2B5EF4-FFF2-40B4-BE49-F238E27FC236}">
                    <a16:creationId xmlns:a16="http://schemas.microsoft.com/office/drawing/2014/main" id="{24E18E32-90C0-4525-BE84-42D769077272}"/>
                  </a:ext>
                </a:extLst>
              </p:cNvPr>
              <p:cNvSpPr/>
              <p:nvPr/>
            </p:nvSpPr>
            <p:spPr>
              <a:xfrm>
                <a:off x="969754" y="1281687"/>
                <a:ext cx="3670453" cy="5292849"/>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31" name="Connector: Elbow 295">
                <a:extLst>
                  <a:ext uri="{FF2B5EF4-FFF2-40B4-BE49-F238E27FC236}">
                    <a16:creationId xmlns:a16="http://schemas.microsoft.com/office/drawing/2014/main" id="{49A26057-D981-4348-B5A7-FC52C606F965}"/>
                  </a:ext>
                </a:extLst>
              </p:cNvPr>
              <p:cNvCxnSpPr>
                <a:cxnSpLocks/>
                <a:stCxn id="204" idx="3"/>
                <a:endCxn id="110" idx="2"/>
              </p:cNvCxnSpPr>
              <p:nvPr/>
            </p:nvCxnSpPr>
            <p:spPr>
              <a:xfrm>
                <a:off x="7504170" y="2927357"/>
                <a:ext cx="580438" cy="2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8622419-4A21-42F2-B0DD-93CE33540CC6}"/>
                  </a:ext>
                </a:extLst>
              </p:cNvPr>
              <p:cNvCxnSpPr>
                <a:cxnSpLocks/>
                <a:stCxn id="203" idx="3"/>
                <a:endCxn id="103" idx="1"/>
              </p:cNvCxnSpPr>
              <p:nvPr/>
            </p:nvCxnSpPr>
            <p:spPr>
              <a:xfrm>
                <a:off x="7438322" y="3031799"/>
                <a:ext cx="630809" cy="38836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461">
                <a:extLst>
                  <a:ext uri="{FF2B5EF4-FFF2-40B4-BE49-F238E27FC236}">
                    <a16:creationId xmlns:a16="http://schemas.microsoft.com/office/drawing/2014/main" id="{EA62D68C-854F-418A-BA57-89E98BC4EB09}"/>
                  </a:ext>
                </a:extLst>
              </p:cNvPr>
              <p:cNvCxnSpPr>
                <a:cxnSpLocks/>
                <a:stCxn id="145" idx="3"/>
                <a:endCxn id="203" idx="1"/>
              </p:cNvCxnSpPr>
              <p:nvPr/>
            </p:nvCxnSpPr>
            <p:spPr>
              <a:xfrm flipV="1">
                <a:off x="5788281" y="3031800"/>
                <a:ext cx="557531" cy="41354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2565563-A013-45EA-A8F7-FB1970B0A259}"/>
                  </a:ext>
                </a:extLst>
              </p:cNvPr>
              <p:cNvSpPr/>
              <p:nvPr/>
            </p:nvSpPr>
            <p:spPr>
              <a:xfrm>
                <a:off x="2493725" y="1830470"/>
                <a:ext cx="955763" cy="4023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5" name="Oval 34">
                <a:extLst>
                  <a:ext uri="{FF2B5EF4-FFF2-40B4-BE49-F238E27FC236}">
                    <a16:creationId xmlns:a16="http://schemas.microsoft.com/office/drawing/2014/main" id="{04398F14-8F90-45C4-BCAA-352EF955AE21}"/>
                  </a:ext>
                </a:extLst>
              </p:cNvPr>
              <p:cNvSpPr/>
              <p:nvPr/>
            </p:nvSpPr>
            <p:spPr>
              <a:xfrm>
                <a:off x="1425791" y="2630841"/>
                <a:ext cx="991686" cy="44621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6" name="Straight Arrow Connector 35">
                <a:extLst>
                  <a:ext uri="{FF2B5EF4-FFF2-40B4-BE49-F238E27FC236}">
                    <a16:creationId xmlns:a16="http://schemas.microsoft.com/office/drawing/2014/main" id="{B03F9455-14B3-47B0-A776-CFC923960006}"/>
                  </a:ext>
                </a:extLst>
              </p:cNvPr>
              <p:cNvCxnSpPr>
                <a:cxnSpLocks/>
                <a:stCxn id="34" idx="3"/>
                <a:endCxn id="35" idx="0"/>
              </p:cNvCxnSpPr>
              <p:nvPr/>
            </p:nvCxnSpPr>
            <p:spPr>
              <a:xfrm flipH="1">
                <a:off x="1921634" y="2173876"/>
                <a:ext cx="712059" cy="456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6A7DE05-644E-447D-B336-6D76BBF1251F}"/>
                  </a:ext>
                </a:extLst>
              </p:cNvPr>
              <p:cNvCxnSpPr>
                <a:cxnSpLocks/>
                <a:stCxn id="34" idx="5"/>
              </p:cNvCxnSpPr>
              <p:nvPr/>
            </p:nvCxnSpPr>
            <p:spPr>
              <a:xfrm>
                <a:off x="3309516" y="2173880"/>
                <a:ext cx="712258" cy="524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4C80CC-9938-401E-8B9B-BB3889E6E24F}"/>
                  </a:ext>
                </a:extLst>
              </p:cNvPr>
              <p:cNvCxnSpPr>
                <a:cxnSpLocks/>
                <a:stCxn id="34" idx="4"/>
              </p:cNvCxnSpPr>
              <p:nvPr/>
            </p:nvCxnSpPr>
            <p:spPr>
              <a:xfrm>
                <a:off x="2971603" y="2232799"/>
                <a:ext cx="3232" cy="4390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183D670-D7AE-4ECE-A705-CC8359B8DB5A}"/>
                  </a:ext>
                </a:extLst>
              </p:cNvPr>
              <p:cNvSpPr/>
              <p:nvPr/>
            </p:nvSpPr>
            <p:spPr>
              <a:xfrm>
                <a:off x="1006211" y="3309950"/>
                <a:ext cx="773925"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40" name="Oval 39">
                <a:extLst>
                  <a:ext uri="{FF2B5EF4-FFF2-40B4-BE49-F238E27FC236}">
                    <a16:creationId xmlns:a16="http://schemas.microsoft.com/office/drawing/2014/main" id="{7B47E683-93CF-4384-A2CC-6DD5AC3DAAEC}"/>
                  </a:ext>
                </a:extLst>
              </p:cNvPr>
              <p:cNvSpPr/>
              <p:nvPr/>
            </p:nvSpPr>
            <p:spPr>
              <a:xfrm>
                <a:off x="1950435" y="3310954"/>
                <a:ext cx="778802"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41" name="Straight Arrow Connector 40">
                <a:extLst>
                  <a:ext uri="{FF2B5EF4-FFF2-40B4-BE49-F238E27FC236}">
                    <a16:creationId xmlns:a16="http://schemas.microsoft.com/office/drawing/2014/main" id="{79BAC77B-DD3A-40E5-96DA-EAC2DA556AE8}"/>
                  </a:ext>
                </a:extLst>
              </p:cNvPr>
              <p:cNvCxnSpPr>
                <a:cxnSpLocks/>
                <a:stCxn id="48" idx="3"/>
                <a:endCxn id="39" idx="0"/>
              </p:cNvCxnSpPr>
              <p:nvPr/>
            </p:nvCxnSpPr>
            <p:spPr>
              <a:xfrm flipH="1">
                <a:off x="1393174" y="2922547"/>
                <a:ext cx="484924" cy="3874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3838FF-14C0-479A-89FC-7A7CDD95368D}"/>
                  </a:ext>
                </a:extLst>
              </p:cNvPr>
              <p:cNvCxnSpPr>
                <a:cxnSpLocks/>
                <a:stCxn id="48" idx="5"/>
                <a:endCxn id="40" idx="0"/>
              </p:cNvCxnSpPr>
              <p:nvPr/>
            </p:nvCxnSpPr>
            <p:spPr>
              <a:xfrm>
                <a:off x="1949928" y="2922547"/>
                <a:ext cx="389908" cy="3884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72F0F48-8EA4-4B0A-B8C1-B9C791331EFF}"/>
                  </a:ext>
                </a:extLst>
              </p:cNvPr>
              <p:cNvSpPr/>
              <p:nvPr/>
            </p:nvSpPr>
            <p:spPr>
              <a:xfrm>
                <a:off x="1480248" y="3928879"/>
                <a:ext cx="874366"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44" name="Oval 43">
                <a:extLst>
                  <a:ext uri="{FF2B5EF4-FFF2-40B4-BE49-F238E27FC236}">
                    <a16:creationId xmlns:a16="http://schemas.microsoft.com/office/drawing/2014/main" id="{5B07D24E-601B-4E4D-A6D1-FC5EE4BB20EA}"/>
                  </a:ext>
                </a:extLst>
              </p:cNvPr>
              <p:cNvSpPr/>
              <p:nvPr/>
            </p:nvSpPr>
            <p:spPr>
              <a:xfrm>
                <a:off x="2565057" y="3935224"/>
                <a:ext cx="884427"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5" name="Oval 44">
                <a:extLst>
                  <a:ext uri="{FF2B5EF4-FFF2-40B4-BE49-F238E27FC236}">
                    <a16:creationId xmlns:a16="http://schemas.microsoft.com/office/drawing/2014/main" id="{36031BA0-E2A4-40DE-AEBE-485B89B57CC1}"/>
                  </a:ext>
                </a:extLst>
              </p:cNvPr>
              <p:cNvSpPr/>
              <p:nvPr/>
            </p:nvSpPr>
            <p:spPr>
              <a:xfrm>
                <a:off x="2433933" y="3399738"/>
                <a:ext cx="119586" cy="203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6" name="Straight Arrow Connector 45">
                <a:extLst>
                  <a:ext uri="{FF2B5EF4-FFF2-40B4-BE49-F238E27FC236}">
                    <a16:creationId xmlns:a16="http://schemas.microsoft.com/office/drawing/2014/main" id="{557B2A49-CF4A-41DA-BAB0-F3EE4C5E315B}"/>
                  </a:ext>
                </a:extLst>
              </p:cNvPr>
              <p:cNvCxnSpPr>
                <a:cxnSpLocks/>
                <a:stCxn id="45" idx="3"/>
                <a:endCxn id="43" idx="0"/>
              </p:cNvCxnSpPr>
              <p:nvPr/>
            </p:nvCxnSpPr>
            <p:spPr>
              <a:xfrm flipH="1">
                <a:off x="1917432" y="3573275"/>
                <a:ext cx="534014" cy="355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66B98E3-2DBB-4CAC-888F-A6DBDC45ABF6}"/>
                  </a:ext>
                </a:extLst>
              </p:cNvPr>
              <p:cNvCxnSpPr>
                <a:cxnSpLocks/>
                <a:stCxn id="45" idx="5"/>
                <a:endCxn id="44" idx="0"/>
              </p:cNvCxnSpPr>
              <p:nvPr/>
            </p:nvCxnSpPr>
            <p:spPr>
              <a:xfrm>
                <a:off x="2536005" y="3573275"/>
                <a:ext cx="471269" cy="361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2D7E842F-BF72-41DD-89BB-5A32D93023F0}"/>
                  </a:ext>
                </a:extLst>
              </p:cNvPr>
              <p:cNvSpPr/>
              <p:nvPr/>
            </p:nvSpPr>
            <p:spPr>
              <a:xfrm>
                <a:off x="1863221" y="2772996"/>
                <a:ext cx="101584" cy="1752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9" name="TextBox 48">
                <a:extLst>
                  <a:ext uri="{FF2B5EF4-FFF2-40B4-BE49-F238E27FC236}">
                    <a16:creationId xmlns:a16="http://schemas.microsoft.com/office/drawing/2014/main" id="{90EF3736-C84A-407F-BF8B-82CE61B7A901}"/>
                  </a:ext>
                </a:extLst>
              </p:cNvPr>
              <p:cNvSpPr txBox="1"/>
              <p:nvPr/>
            </p:nvSpPr>
            <p:spPr>
              <a:xfrm>
                <a:off x="2699941" y="2483583"/>
                <a:ext cx="621464" cy="943848"/>
              </a:xfrm>
              <a:prstGeom prst="rect">
                <a:avLst/>
              </a:prstGeom>
              <a:noFill/>
            </p:spPr>
            <p:txBody>
              <a:bodyPr wrap="square" rtlCol="0">
                <a:spAutoFit/>
              </a:bodyPr>
              <a:lstStyle/>
              <a:p>
                <a:r>
                  <a:rPr lang="en-US" sz="2000" dirty="0"/>
                  <a:t>. . .</a:t>
                </a:r>
              </a:p>
            </p:txBody>
          </p:sp>
          <p:sp>
            <p:nvSpPr>
              <p:cNvPr id="50" name="TextBox 49">
                <a:extLst>
                  <a:ext uri="{FF2B5EF4-FFF2-40B4-BE49-F238E27FC236}">
                    <a16:creationId xmlns:a16="http://schemas.microsoft.com/office/drawing/2014/main" id="{03B58EAF-6B93-479F-95FC-AE7D3F70F3AF}"/>
                  </a:ext>
                </a:extLst>
              </p:cNvPr>
              <p:cNvSpPr txBox="1"/>
              <p:nvPr/>
            </p:nvSpPr>
            <p:spPr>
              <a:xfrm>
                <a:off x="3772287" y="2483583"/>
                <a:ext cx="781221" cy="533480"/>
              </a:xfrm>
              <a:prstGeom prst="rect">
                <a:avLst/>
              </a:prstGeom>
              <a:noFill/>
            </p:spPr>
            <p:txBody>
              <a:bodyPr wrap="square" rtlCol="0">
                <a:spAutoFit/>
              </a:bodyPr>
              <a:lstStyle/>
              <a:p>
                <a:r>
                  <a:rPr lang="en-US" sz="2000" dirty="0"/>
                  <a:t>. . .</a:t>
                </a:r>
              </a:p>
            </p:txBody>
          </p:sp>
          <p:grpSp>
            <p:nvGrpSpPr>
              <p:cNvPr id="51" name="Group 50">
                <a:extLst>
                  <a:ext uri="{FF2B5EF4-FFF2-40B4-BE49-F238E27FC236}">
                    <a16:creationId xmlns:a16="http://schemas.microsoft.com/office/drawing/2014/main" id="{F80EFE83-AFDA-492D-990C-5FBE7C47538E}"/>
                  </a:ext>
                </a:extLst>
              </p:cNvPr>
              <p:cNvGrpSpPr/>
              <p:nvPr/>
            </p:nvGrpSpPr>
            <p:grpSpPr>
              <a:xfrm>
                <a:off x="1070215" y="4936703"/>
                <a:ext cx="1251487" cy="1581992"/>
                <a:chOff x="401629" y="4515066"/>
                <a:chExt cx="1501784" cy="1898390"/>
              </a:xfrm>
              <a:solidFill>
                <a:schemeClr val="bg1"/>
              </a:solidFill>
            </p:grpSpPr>
            <p:sp>
              <p:nvSpPr>
                <p:cNvPr id="206" name="Flowchart: Document 205">
                  <a:extLst>
                    <a:ext uri="{FF2B5EF4-FFF2-40B4-BE49-F238E27FC236}">
                      <a16:creationId xmlns:a16="http://schemas.microsoft.com/office/drawing/2014/main" id="{5DFE47D2-A0A3-4389-8E51-BC0961DEA2C4}"/>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207" name="Group 206">
                  <a:extLst>
                    <a:ext uri="{FF2B5EF4-FFF2-40B4-BE49-F238E27FC236}">
                      <a16:creationId xmlns:a16="http://schemas.microsoft.com/office/drawing/2014/main" id="{9A30444C-895F-4E1D-9E93-152ADD62F6B6}"/>
                    </a:ext>
                  </a:extLst>
                </p:cNvPr>
                <p:cNvGrpSpPr/>
                <p:nvPr/>
              </p:nvGrpSpPr>
              <p:grpSpPr>
                <a:xfrm>
                  <a:off x="557522" y="5009021"/>
                  <a:ext cx="991452" cy="1036601"/>
                  <a:chOff x="1706880" y="3701274"/>
                  <a:chExt cx="1244600" cy="1360572"/>
                </a:xfrm>
                <a:grpFill/>
              </p:grpSpPr>
              <p:sp>
                <p:nvSpPr>
                  <p:cNvPr id="208" name="Freeform: Shape 207">
                    <a:extLst>
                      <a:ext uri="{FF2B5EF4-FFF2-40B4-BE49-F238E27FC236}">
                        <a16:creationId xmlns:a16="http://schemas.microsoft.com/office/drawing/2014/main" id="{336105DF-C328-415D-B1E3-22B286C45D5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209" name="Freeform: Shape 208">
                    <a:extLst>
                      <a:ext uri="{FF2B5EF4-FFF2-40B4-BE49-F238E27FC236}">
                        <a16:creationId xmlns:a16="http://schemas.microsoft.com/office/drawing/2014/main" id="{3F560193-D89D-459D-BD95-C6711C21F1B5}"/>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Freeform: Shape 209">
                    <a:extLst>
                      <a:ext uri="{FF2B5EF4-FFF2-40B4-BE49-F238E27FC236}">
                        <a16:creationId xmlns:a16="http://schemas.microsoft.com/office/drawing/2014/main" id="{F360998A-4C38-4C80-8DF7-8DE4543F2208}"/>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1" name="Freeform: Shape 210">
                    <a:extLst>
                      <a:ext uri="{FF2B5EF4-FFF2-40B4-BE49-F238E27FC236}">
                        <a16:creationId xmlns:a16="http://schemas.microsoft.com/office/drawing/2014/main" id="{B2A36B84-5445-4414-8F1C-92AEA83F1270}"/>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34" name="Freeform: Shape 233">
                    <a:extLst>
                      <a:ext uri="{FF2B5EF4-FFF2-40B4-BE49-F238E27FC236}">
                        <a16:creationId xmlns:a16="http://schemas.microsoft.com/office/drawing/2014/main" id="{6788D12C-712A-4677-80C9-C0F6967F3A54}"/>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35" name="Freeform: Shape 234">
                    <a:extLst>
                      <a:ext uri="{FF2B5EF4-FFF2-40B4-BE49-F238E27FC236}">
                        <a16:creationId xmlns:a16="http://schemas.microsoft.com/office/drawing/2014/main" id="{82B60E78-14CD-46DB-96CF-44F7E2FFE921}"/>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52" name="Flowchart: Document 51">
                <a:extLst>
                  <a:ext uri="{FF2B5EF4-FFF2-40B4-BE49-F238E27FC236}">
                    <a16:creationId xmlns:a16="http://schemas.microsoft.com/office/drawing/2014/main" id="{9198EB45-A794-44BF-A371-566B968BEF29}"/>
                  </a:ext>
                </a:extLst>
              </p:cNvPr>
              <p:cNvSpPr/>
              <p:nvPr/>
            </p:nvSpPr>
            <p:spPr>
              <a:xfrm>
                <a:off x="2636340" y="5356455"/>
                <a:ext cx="729369" cy="580353"/>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3" name="Oval 52">
                <a:extLst>
                  <a:ext uri="{FF2B5EF4-FFF2-40B4-BE49-F238E27FC236}">
                    <a16:creationId xmlns:a16="http://schemas.microsoft.com/office/drawing/2014/main" id="{066EC79F-5AC4-44CA-8F47-898484CAD153}"/>
                  </a:ext>
                </a:extLst>
              </p:cNvPr>
              <p:cNvSpPr/>
              <p:nvPr/>
            </p:nvSpPr>
            <p:spPr>
              <a:xfrm>
                <a:off x="2688673" y="5693554"/>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4" name="Oval 53">
                <a:extLst>
                  <a:ext uri="{FF2B5EF4-FFF2-40B4-BE49-F238E27FC236}">
                    <a16:creationId xmlns:a16="http://schemas.microsoft.com/office/drawing/2014/main" id="{26F87CB0-E901-4DF7-B836-63540A5E1A43}"/>
                  </a:ext>
                </a:extLst>
              </p:cNvPr>
              <p:cNvSpPr/>
              <p:nvPr/>
            </p:nvSpPr>
            <p:spPr>
              <a:xfrm>
                <a:off x="2672422" y="5522098"/>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55" name="Connector: Elbow 145">
                <a:extLst>
                  <a:ext uri="{FF2B5EF4-FFF2-40B4-BE49-F238E27FC236}">
                    <a16:creationId xmlns:a16="http://schemas.microsoft.com/office/drawing/2014/main" id="{2213CB2B-0E68-4082-9095-6F7654F08F83}"/>
                  </a:ext>
                </a:extLst>
              </p:cNvPr>
              <p:cNvCxnSpPr>
                <a:cxnSpLocks/>
                <a:stCxn id="44" idx="4"/>
                <a:endCxn id="52" idx="0"/>
              </p:cNvCxnSpPr>
              <p:nvPr/>
            </p:nvCxnSpPr>
            <p:spPr>
              <a:xfrm flipH="1">
                <a:off x="3001025" y="4300917"/>
                <a:ext cx="6249" cy="105553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20283F85-878D-44C1-A971-F3E0B8B13A31}"/>
                  </a:ext>
                </a:extLst>
              </p:cNvPr>
              <p:cNvGrpSpPr/>
              <p:nvPr/>
            </p:nvGrpSpPr>
            <p:grpSpPr>
              <a:xfrm>
                <a:off x="6345812" y="2469901"/>
                <a:ext cx="1229173" cy="914921"/>
                <a:chOff x="6760003" y="1412288"/>
                <a:chExt cx="1347346" cy="1097905"/>
              </a:xfrm>
            </p:grpSpPr>
            <p:sp>
              <p:nvSpPr>
                <p:cNvPr id="203" name="Rectangle 202">
                  <a:extLst>
                    <a:ext uri="{FF2B5EF4-FFF2-40B4-BE49-F238E27FC236}">
                      <a16:creationId xmlns:a16="http://schemas.microsoft.com/office/drawing/2014/main" id="{27488159-B941-4103-BC3B-CD443A0E8B10}"/>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04" name="Rectangle 203">
                  <a:extLst>
                    <a:ext uri="{FF2B5EF4-FFF2-40B4-BE49-F238E27FC236}">
                      <a16:creationId xmlns:a16="http://schemas.microsoft.com/office/drawing/2014/main" id="{EE68B977-3D1C-4FB8-AE84-1299D17C2ECD}"/>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05" name="Rectangle 204">
                  <a:extLst>
                    <a:ext uri="{FF2B5EF4-FFF2-40B4-BE49-F238E27FC236}">
                      <a16:creationId xmlns:a16="http://schemas.microsoft.com/office/drawing/2014/main" id="{9585541E-DB1F-47FD-A327-9BD8B090297A}"/>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57" name="Connector: Elbow 56">
                <a:extLst>
                  <a:ext uri="{FF2B5EF4-FFF2-40B4-BE49-F238E27FC236}">
                    <a16:creationId xmlns:a16="http://schemas.microsoft.com/office/drawing/2014/main" id="{E3DB9D41-F6B5-41C6-872B-E85111832033}"/>
                  </a:ext>
                </a:extLst>
              </p:cNvPr>
              <p:cNvCxnSpPr>
                <a:cxnSpLocks/>
                <a:stCxn id="52" idx="3"/>
                <a:endCxn id="203" idx="2"/>
              </p:cNvCxnSpPr>
              <p:nvPr/>
            </p:nvCxnSpPr>
            <p:spPr>
              <a:xfrm flipV="1">
                <a:off x="3365709" y="3384818"/>
                <a:ext cx="3526358" cy="226181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DFF6198B-2776-495D-9516-E69C67108BD4}"/>
                  </a:ext>
                </a:extLst>
              </p:cNvPr>
              <p:cNvCxnSpPr>
                <a:cxnSpLocks/>
                <a:stCxn id="205" idx="3"/>
                <a:endCxn id="116" idx="1"/>
              </p:cNvCxnSpPr>
              <p:nvPr/>
            </p:nvCxnSpPr>
            <p:spPr>
              <a:xfrm flipV="1">
                <a:off x="7574984" y="2387678"/>
                <a:ext cx="494148" cy="4352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ADEF9E3-870B-47E3-8A54-91996A5D4A39}"/>
                  </a:ext>
                </a:extLst>
              </p:cNvPr>
              <p:cNvGrpSpPr/>
              <p:nvPr/>
            </p:nvGrpSpPr>
            <p:grpSpPr>
              <a:xfrm>
                <a:off x="5058908" y="2149330"/>
                <a:ext cx="729370" cy="1555008"/>
                <a:chOff x="7929050" y="2188297"/>
                <a:chExt cx="875244" cy="1866009"/>
              </a:xfrm>
            </p:grpSpPr>
            <p:grpSp>
              <p:nvGrpSpPr>
                <p:cNvPr id="122" name="Group 121">
                  <a:extLst>
                    <a:ext uri="{FF2B5EF4-FFF2-40B4-BE49-F238E27FC236}">
                      <a16:creationId xmlns:a16="http://schemas.microsoft.com/office/drawing/2014/main" id="{6B535235-0AED-44C4-BD5F-ECA66060BBCC}"/>
                    </a:ext>
                  </a:extLst>
                </p:cNvPr>
                <p:cNvGrpSpPr/>
                <p:nvPr/>
              </p:nvGrpSpPr>
              <p:grpSpPr>
                <a:xfrm>
                  <a:off x="7929051" y="2188297"/>
                  <a:ext cx="875243" cy="621581"/>
                  <a:chOff x="7929051" y="2188297"/>
                  <a:chExt cx="875243" cy="621581"/>
                </a:xfrm>
              </p:grpSpPr>
              <p:grpSp>
                <p:nvGrpSpPr>
                  <p:cNvPr id="177" name="Group 176">
                    <a:extLst>
                      <a:ext uri="{FF2B5EF4-FFF2-40B4-BE49-F238E27FC236}">
                        <a16:creationId xmlns:a16="http://schemas.microsoft.com/office/drawing/2014/main" id="{2A26B2B5-5ABE-46F9-8933-947DD7467E79}"/>
                      </a:ext>
                    </a:extLst>
                  </p:cNvPr>
                  <p:cNvGrpSpPr/>
                  <p:nvPr/>
                </p:nvGrpSpPr>
                <p:grpSpPr>
                  <a:xfrm>
                    <a:off x="7929051" y="2188297"/>
                    <a:ext cx="875243" cy="621581"/>
                    <a:chOff x="3293032" y="2754480"/>
                    <a:chExt cx="1021177" cy="728754"/>
                  </a:xfrm>
                </p:grpSpPr>
                <p:grpSp>
                  <p:nvGrpSpPr>
                    <p:cNvPr id="184" name="Group 183">
                      <a:extLst>
                        <a:ext uri="{FF2B5EF4-FFF2-40B4-BE49-F238E27FC236}">
                          <a16:creationId xmlns:a16="http://schemas.microsoft.com/office/drawing/2014/main" id="{B16AC119-E59D-482C-BC68-3CC4D55084FF}"/>
                        </a:ext>
                      </a:extLst>
                    </p:cNvPr>
                    <p:cNvGrpSpPr/>
                    <p:nvPr/>
                  </p:nvGrpSpPr>
                  <p:grpSpPr>
                    <a:xfrm>
                      <a:off x="3293032" y="2754480"/>
                      <a:ext cx="1021177" cy="728754"/>
                      <a:chOff x="6526423" y="2156792"/>
                      <a:chExt cx="1342343" cy="877801"/>
                    </a:xfrm>
                  </p:grpSpPr>
                  <p:grpSp>
                    <p:nvGrpSpPr>
                      <p:cNvPr id="186" name="Group 185">
                        <a:extLst>
                          <a:ext uri="{FF2B5EF4-FFF2-40B4-BE49-F238E27FC236}">
                            <a16:creationId xmlns:a16="http://schemas.microsoft.com/office/drawing/2014/main" id="{9F2A8B7F-C5E9-47C5-AF07-300BCD3B9A47}"/>
                          </a:ext>
                        </a:extLst>
                      </p:cNvPr>
                      <p:cNvGrpSpPr/>
                      <p:nvPr/>
                    </p:nvGrpSpPr>
                    <p:grpSpPr>
                      <a:xfrm>
                        <a:off x="6526423" y="2156792"/>
                        <a:ext cx="1342343" cy="877801"/>
                        <a:chOff x="5039360" y="5470564"/>
                        <a:chExt cx="1342342" cy="877798"/>
                      </a:xfrm>
                    </p:grpSpPr>
                    <p:sp>
                      <p:nvSpPr>
                        <p:cNvPr id="197" name="Rectangle 196">
                          <a:extLst>
                            <a:ext uri="{FF2B5EF4-FFF2-40B4-BE49-F238E27FC236}">
                              <a16:creationId xmlns:a16="http://schemas.microsoft.com/office/drawing/2014/main" id="{13BACD78-7685-4E5F-A2B7-FE7FF6C099AB}"/>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98" name="Group 197">
                          <a:extLst>
                            <a:ext uri="{FF2B5EF4-FFF2-40B4-BE49-F238E27FC236}">
                              <a16:creationId xmlns:a16="http://schemas.microsoft.com/office/drawing/2014/main" id="{884D0575-0037-4B6D-8957-BB747AF63E0F}"/>
                            </a:ext>
                          </a:extLst>
                        </p:cNvPr>
                        <p:cNvGrpSpPr/>
                        <p:nvPr/>
                      </p:nvGrpSpPr>
                      <p:grpSpPr>
                        <a:xfrm>
                          <a:off x="6026716" y="5639140"/>
                          <a:ext cx="182880" cy="295043"/>
                          <a:chOff x="3735824" y="4986161"/>
                          <a:chExt cx="182880" cy="295043"/>
                        </a:xfrm>
                      </p:grpSpPr>
                      <p:sp>
                        <p:nvSpPr>
                          <p:cNvPr id="199" name="Oval 198">
                            <a:extLst>
                              <a:ext uri="{FF2B5EF4-FFF2-40B4-BE49-F238E27FC236}">
                                <a16:creationId xmlns:a16="http://schemas.microsoft.com/office/drawing/2014/main" id="{D376B4CE-5FA2-41F3-97A4-92C7ED2FE3CA}"/>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00" name="Straight Arrow Connector 199">
                            <a:extLst>
                              <a:ext uri="{FF2B5EF4-FFF2-40B4-BE49-F238E27FC236}">
                                <a16:creationId xmlns:a16="http://schemas.microsoft.com/office/drawing/2014/main" id="{0FF65EA7-5914-47C8-A5AB-747F50B679DF}"/>
                              </a:ext>
                            </a:extLst>
                          </p:cNvPr>
                          <p:cNvCxnSpPr>
                            <a:cxnSpLocks/>
                            <a:stCxn id="199"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5E53F8EC-C6EF-4386-92BA-A20A51EB83EC}"/>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02" name="Straight Arrow Connector 201">
                            <a:extLst>
                              <a:ext uri="{FF2B5EF4-FFF2-40B4-BE49-F238E27FC236}">
                                <a16:creationId xmlns:a16="http://schemas.microsoft.com/office/drawing/2014/main" id="{7957A06C-D411-4027-AA19-E980ABFFBA07}"/>
                              </a:ext>
                            </a:extLst>
                          </p:cNvPr>
                          <p:cNvCxnSpPr>
                            <a:cxnSpLocks/>
                            <a:stCxn id="201"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7" name="Group 186">
                        <a:extLst>
                          <a:ext uri="{FF2B5EF4-FFF2-40B4-BE49-F238E27FC236}">
                            <a16:creationId xmlns:a16="http://schemas.microsoft.com/office/drawing/2014/main" id="{EC75988C-D547-42F8-9E79-3B09A6E63854}"/>
                          </a:ext>
                        </a:extLst>
                      </p:cNvPr>
                      <p:cNvGrpSpPr/>
                      <p:nvPr/>
                    </p:nvGrpSpPr>
                    <p:grpSpPr>
                      <a:xfrm>
                        <a:off x="6625992" y="2293146"/>
                        <a:ext cx="842038" cy="124239"/>
                        <a:chOff x="5021561" y="833132"/>
                        <a:chExt cx="650259" cy="124238"/>
                      </a:xfrm>
                    </p:grpSpPr>
                    <p:cxnSp>
                      <p:nvCxnSpPr>
                        <p:cNvPr id="193" name="Straight Connector 192">
                          <a:extLst>
                            <a:ext uri="{FF2B5EF4-FFF2-40B4-BE49-F238E27FC236}">
                              <a16:creationId xmlns:a16="http://schemas.microsoft.com/office/drawing/2014/main" id="{620C5581-0C39-48E5-A785-66C883554DEF}"/>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EFD8450-44D4-4380-836D-E8BE84A4D063}"/>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38BC2E1-1295-490A-A048-D04562B718E8}"/>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2B9B902-0937-4650-A6F5-D9BC3F2AD045}"/>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939B2302-6966-4EB0-B2B6-EB0207C234FE}"/>
                          </a:ext>
                        </a:extLst>
                      </p:cNvPr>
                      <p:cNvGrpSpPr/>
                      <p:nvPr/>
                    </p:nvGrpSpPr>
                    <p:grpSpPr>
                      <a:xfrm>
                        <a:off x="6619769" y="2493572"/>
                        <a:ext cx="850769" cy="172810"/>
                        <a:chOff x="5014819" y="1090209"/>
                        <a:chExt cx="657001" cy="172810"/>
                      </a:xfrm>
                    </p:grpSpPr>
                    <p:cxnSp>
                      <p:nvCxnSpPr>
                        <p:cNvPr id="189" name="Straight Connector 188">
                          <a:extLst>
                            <a:ext uri="{FF2B5EF4-FFF2-40B4-BE49-F238E27FC236}">
                              <a16:creationId xmlns:a16="http://schemas.microsoft.com/office/drawing/2014/main" id="{9EEC05F1-1CE9-4E04-A4BD-78D25C8D4718}"/>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56569B2-5175-400F-BCE3-77E42BFF21BD}"/>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2876A51-95FB-4C27-A916-2B0114C8DFAA}"/>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233AEE8-35A2-40F2-898F-AFEF6178136F}"/>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85" name="Oval 184">
                      <a:extLst>
                        <a:ext uri="{FF2B5EF4-FFF2-40B4-BE49-F238E27FC236}">
                          <a16:creationId xmlns:a16="http://schemas.microsoft.com/office/drawing/2014/main" id="{F93AF688-7DDB-4D1E-BBDE-91CB4AB1DA8A}"/>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78" name="Oval 177">
                    <a:extLst>
                      <a:ext uri="{FF2B5EF4-FFF2-40B4-BE49-F238E27FC236}">
                        <a16:creationId xmlns:a16="http://schemas.microsoft.com/office/drawing/2014/main" id="{2FBF3241-9DDB-497C-B4BF-42AB18E02FB2}"/>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9" name="Straight Arrow Connector 178">
                    <a:extLst>
                      <a:ext uri="{FF2B5EF4-FFF2-40B4-BE49-F238E27FC236}">
                        <a16:creationId xmlns:a16="http://schemas.microsoft.com/office/drawing/2014/main" id="{17B52331-4085-4C48-9097-7858389A1E87}"/>
                      </a:ext>
                    </a:extLst>
                  </p:cNvPr>
                  <p:cNvCxnSpPr>
                    <a:cxnSpLocks/>
                    <a:stCxn id="178"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522131-DD5F-4BB1-9395-CCEB7488D48B}"/>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BBBC1FC-B57E-432E-A41B-70E9C184DDF4}"/>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661604D-93C1-4661-89BF-CA6633E570F9}"/>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C8A2EB6-1B7A-4CFB-A8F1-BAB3933CF771}"/>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CA7381E4-37D6-469D-8FA6-ED498D397406}"/>
                    </a:ext>
                  </a:extLst>
                </p:cNvPr>
                <p:cNvGrpSpPr/>
                <p:nvPr/>
              </p:nvGrpSpPr>
              <p:grpSpPr>
                <a:xfrm>
                  <a:off x="7929051" y="2811144"/>
                  <a:ext cx="875243" cy="621581"/>
                  <a:chOff x="7929051" y="2188297"/>
                  <a:chExt cx="875243" cy="621581"/>
                </a:xfrm>
              </p:grpSpPr>
              <p:grpSp>
                <p:nvGrpSpPr>
                  <p:cNvPr id="151" name="Group 150">
                    <a:extLst>
                      <a:ext uri="{FF2B5EF4-FFF2-40B4-BE49-F238E27FC236}">
                        <a16:creationId xmlns:a16="http://schemas.microsoft.com/office/drawing/2014/main" id="{20590080-26CF-4C10-B293-B16120593562}"/>
                      </a:ext>
                    </a:extLst>
                  </p:cNvPr>
                  <p:cNvGrpSpPr/>
                  <p:nvPr/>
                </p:nvGrpSpPr>
                <p:grpSpPr>
                  <a:xfrm>
                    <a:off x="7929051" y="2188297"/>
                    <a:ext cx="875243" cy="621581"/>
                    <a:chOff x="3293032" y="2754480"/>
                    <a:chExt cx="1021177" cy="728754"/>
                  </a:xfrm>
                </p:grpSpPr>
                <p:grpSp>
                  <p:nvGrpSpPr>
                    <p:cNvPr id="158" name="Group 157">
                      <a:extLst>
                        <a:ext uri="{FF2B5EF4-FFF2-40B4-BE49-F238E27FC236}">
                          <a16:creationId xmlns:a16="http://schemas.microsoft.com/office/drawing/2014/main" id="{29DCECCD-6C92-4074-A1B1-EBB7344CEE45}"/>
                        </a:ext>
                      </a:extLst>
                    </p:cNvPr>
                    <p:cNvGrpSpPr/>
                    <p:nvPr/>
                  </p:nvGrpSpPr>
                  <p:grpSpPr>
                    <a:xfrm>
                      <a:off x="3293032" y="2754480"/>
                      <a:ext cx="1021177" cy="728754"/>
                      <a:chOff x="6526423" y="2156792"/>
                      <a:chExt cx="1342343" cy="877801"/>
                    </a:xfrm>
                  </p:grpSpPr>
                  <p:grpSp>
                    <p:nvGrpSpPr>
                      <p:cNvPr id="160" name="Group 159">
                        <a:extLst>
                          <a:ext uri="{FF2B5EF4-FFF2-40B4-BE49-F238E27FC236}">
                            <a16:creationId xmlns:a16="http://schemas.microsoft.com/office/drawing/2014/main" id="{14E0B066-251A-465A-AE65-6461E205DABA}"/>
                          </a:ext>
                        </a:extLst>
                      </p:cNvPr>
                      <p:cNvGrpSpPr/>
                      <p:nvPr/>
                    </p:nvGrpSpPr>
                    <p:grpSpPr>
                      <a:xfrm>
                        <a:off x="6526423" y="2156792"/>
                        <a:ext cx="1342343" cy="877801"/>
                        <a:chOff x="5039360" y="5470564"/>
                        <a:chExt cx="1342342" cy="877798"/>
                      </a:xfrm>
                    </p:grpSpPr>
                    <p:sp>
                      <p:nvSpPr>
                        <p:cNvPr id="171" name="Rectangle 170">
                          <a:extLst>
                            <a:ext uri="{FF2B5EF4-FFF2-40B4-BE49-F238E27FC236}">
                              <a16:creationId xmlns:a16="http://schemas.microsoft.com/office/drawing/2014/main" id="{3DE78D48-5FEB-4910-A0A1-3E0198FF8D2A}"/>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72" name="Group 171">
                          <a:extLst>
                            <a:ext uri="{FF2B5EF4-FFF2-40B4-BE49-F238E27FC236}">
                              <a16:creationId xmlns:a16="http://schemas.microsoft.com/office/drawing/2014/main" id="{BEDF0F1C-96B1-46DF-8CE1-08ED9CAF8BBF}"/>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92412655-6A1D-4AD9-A32E-E205AC8401D4}"/>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4" name="Straight Arrow Connector 173">
                            <a:extLst>
                              <a:ext uri="{FF2B5EF4-FFF2-40B4-BE49-F238E27FC236}">
                                <a16:creationId xmlns:a16="http://schemas.microsoft.com/office/drawing/2014/main" id="{000D8977-515B-48AF-829B-88547B32DA18}"/>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FA932338-2C6D-40EF-9101-D0CF5BB93EE5}"/>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6" name="Straight Arrow Connector 175">
                            <a:extLst>
                              <a:ext uri="{FF2B5EF4-FFF2-40B4-BE49-F238E27FC236}">
                                <a16:creationId xmlns:a16="http://schemas.microsoft.com/office/drawing/2014/main" id="{FB27854E-DDF3-4B9A-AD9E-C364B814E696}"/>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1" name="Group 160">
                        <a:extLst>
                          <a:ext uri="{FF2B5EF4-FFF2-40B4-BE49-F238E27FC236}">
                            <a16:creationId xmlns:a16="http://schemas.microsoft.com/office/drawing/2014/main" id="{A355FC72-A096-4464-A109-959B6CCD998D}"/>
                          </a:ext>
                        </a:extLst>
                      </p:cNvPr>
                      <p:cNvGrpSpPr/>
                      <p:nvPr/>
                    </p:nvGrpSpPr>
                    <p:grpSpPr>
                      <a:xfrm>
                        <a:off x="6625992" y="2285792"/>
                        <a:ext cx="842038" cy="131595"/>
                        <a:chOff x="5021561" y="825776"/>
                        <a:chExt cx="650259" cy="131594"/>
                      </a:xfrm>
                    </p:grpSpPr>
                    <p:cxnSp>
                      <p:nvCxnSpPr>
                        <p:cNvPr id="167" name="Straight Connector 166">
                          <a:extLst>
                            <a:ext uri="{FF2B5EF4-FFF2-40B4-BE49-F238E27FC236}">
                              <a16:creationId xmlns:a16="http://schemas.microsoft.com/office/drawing/2014/main" id="{F20C3E09-121E-4024-B86D-047E9403DB5B}"/>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3574D57-CB71-46FB-ADE5-314B64714435}"/>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A1D69DD-0BE2-4E35-8E19-1D6FEDA1F54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0AA6A95-36A5-4834-AA98-EC959507C2EF}"/>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C452F5F-07C5-4EC4-B9AD-FF1E0590DEB3}"/>
                          </a:ext>
                        </a:extLst>
                      </p:cNvPr>
                      <p:cNvGrpSpPr/>
                      <p:nvPr/>
                    </p:nvGrpSpPr>
                    <p:grpSpPr>
                      <a:xfrm>
                        <a:off x="6617249" y="2537287"/>
                        <a:ext cx="850746" cy="165139"/>
                        <a:chOff x="5012871" y="1133924"/>
                        <a:chExt cx="656983" cy="165139"/>
                      </a:xfrm>
                    </p:grpSpPr>
                    <p:cxnSp>
                      <p:nvCxnSpPr>
                        <p:cNvPr id="163" name="Straight Connector 162">
                          <a:extLst>
                            <a:ext uri="{FF2B5EF4-FFF2-40B4-BE49-F238E27FC236}">
                              <a16:creationId xmlns:a16="http://schemas.microsoft.com/office/drawing/2014/main" id="{F059309E-4CDB-4FD0-8D8C-CEA04FF5CF03}"/>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15A11FE-BE25-4F9C-BEA8-4DBC461EA337}"/>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545291C-644A-4BCE-9FC0-8826870AD53F}"/>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C29DF39-3691-4FB0-9C64-900A1C27C58A}"/>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59" name="Oval 158">
                      <a:extLst>
                        <a:ext uri="{FF2B5EF4-FFF2-40B4-BE49-F238E27FC236}">
                          <a16:creationId xmlns:a16="http://schemas.microsoft.com/office/drawing/2014/main" id="{57FDBB85-E441-4F71-B5B0-05D7DECDD593}"/>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52" name="Oval 151">
                    <a:extLst>
                      <a:ext uri="{FF2B5EF4-FFF2-40B4-BE49-F238E27FC236}">
                        <a16:creationId xmlns:a16="http://schemas.microsoft.com/office/drawing/2014/main" id="{96736DC2-316D-48B2-8A37-8D5249EE0579}"/>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3" name="Straight Arrow Connector 152">
                    <a:extLst>
                      <a:ext uri="{FF2B5EF4-FFF2-40B4-BE49-F238E27FC236}">
                        <a16:creationId xmlns:a16="http://schemas.microsoft.com/office/drawing/2014/main" id="{75EEEF17-E563-407D-8A37-1439F11317FC}"/>
                      </a:ext>
                    </a:extLst>
                  </p:cNvPr>
                  <p:cNvCxnSpPr>
                    <a:cxnSpLocks/>
                    <a:stCxn id="152"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4E89C01-1731-4D7E-847C-4C5DD5681BA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FA9D21D-0046-4E98-9894-D95A25A922E9}"/>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EBBCD71-74AC-4EA5-BC8A-ADF21AD2C999}"/>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995C6DD-190B-4006-8259-0C4E12CC2233}"/>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C727742-9316-41E6-83B8-FF5DD36A65AF}"/>
                    </a:ext>
                  </a:extLst>
                </p:cNvPr>
                <p:cNvGrpSpPr/>
                <p:nvPr/>
              </p:nvGrpSpPr>
              <p:grpSpPr>
                <a:xfrm>
                  <a:off x="7929050" y="3432725"/>
                  <a:ext cx="875243" cy="621581"/>
                  <a:chOff x="7929051" y="2188297"/>
                  <a:chExt cx="875243" cy="621581"/>
                </a:xfrm>
              </p:grpSpPr>
              <p:grpSp>
                <p:nvGrpSpPr>
                  <p:cNvPr id="125" name="Group 124">
                    <a:extLst>
                      <a:ext uri="{FF2B5EF4-FFF2-40B4-BE49-F238E27FC236}">
                        <a16:creationId xmlns:a16="http://schemas.microsoft.com/office/drawing/2014/main" id="{98C97E3A-8262-4D9C-AECE-999CCF075290}"/>
                      </a:ext>
                    </a:extLst>
                  </p:cNvPr>
                  <p:cNvGrpSpPr/>
                  <p:nvPr/>
                </p:nvGrpSpPr>
                <p:grpSpPr>
                  <a:xfrm>
                    <a:off x="7929051" y="2188297"/>
                    <a:ext cx="875243" cy="621581"/>
                    <a:chOff x="3293032" y="2754480"/>
                    <a:chExt cx="1021177" cy="728754"/>
                  </a:xfrm>
                </p:grpSpPr>
                <p:grpSp>
                  <p:nvGrpSpPr>
                    <p:cNvPr id="132" name="Group 131">
                      <a:extLst>
                        <a:ext uri="{FF2B5EF4-FFF2-40B4-BE49-F238E27FC236}">
                          <a16:creationId xmlns:a16="http://schemas.microsoft.com/office/drawing/2014/main" id="{9FEA0B10-33F1-4977-B334-672A23B5075F}"/>
                        </a:ext>
                      </a:extLst>
                    </p:cNvPr>
                    <p:cNvGrpSpPr/>
                    <p:nvPr/>
                  </p:nvGrpSpPr>
                  <p:grpSpPr>
                    <a:xfrm>
                      <a:off x="3293032" y="2754480"/>
                      <a:ext cx="1021177" cy="728754"/>
                      <a:chOff x="6526423" y="2156792"/>
                      <a:chExt cx="1342343" cy="877801"/>
                    </a:xfrm>
                  </p:grpSpPr>
                  <p:grpSp>
                    <p:nvGrpSpPr>
                      <p:cNvPr id="134" name="Group 133">
                        <a:extLst>
                          <a:ext uri="{FF2B5EF4-FFF2-40B4-BE49-F238E27FC236}">
                            <a16:creationId xmlns:a16="http://schemas.microsoft.com/office/drawing/2014/main" id="{429A6D57-0C5E-42CA-B224-D2100A7DFE0C}"/>
                          </a:ext>
                        </a:extLst>
                      </p:cNvPr>
                      <p:cNvGrpSpPr/>
                      <p:nvPr/>
                    </p:nvGrpSpPr>
                    <p:grpSpPr>
                      <a:xfrm>
                        <a:off x="6526423" y="2156792"/>
                        <a:ext cx="1342343" cy="877801"/>
                        <a:chOff x="5039360" y="5470564"/>
                        <a:chExt cx="1342342" cy="877798"/>
                      </a:xfrm>
                    </p:grpSpPr>
                    <p:sp>
                      <p:nvSpPr>
                        <p:cNvPr id="145" name="Rectangle 144">
                          <a:extLst>
                            <a:ext uri="{FF2B5EF4-FFF2-40B4-BE49-F238E27FC236}">
                              <a16:creationId xmlns:a16="http://schemas.microsoft.com/office/drawing/2014/main" id="{E1E6B756-7B95-44C9-806A-A3B2D3129520}"/>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6" name="Group 145">
                          <a:extLst>
                            <a:ext uri="{FF2B5EF4-FFF2-40B4-BE49-F238E27FC236}">
                              <a16:creationId xmlns:a16="http://schemas.microsoft.com/office/drawing/2014/main" id="{A5875837-7387-43CE-8B3E-95D48DF19684}"/>
                            </a:ext>
                          </a:extLst>
                        </p:cNvPr>
                        <p:cNvGrpSpPr/>
                        <p:nvPr/>
                      </p:nvGrpSpPr>
                      <p:grpSpPr>
                        <a:xfrm>
                          <a:off x="6026716" y="5639140"/>
                          <a:ext cx="182880" cy="295043"/>
                          <a:chOff x="3735824" y="4986161"/>
                          <a:chExt cx="182880" cy="295043"/>
                        </a:xfrm>
                      </p:grpSpPr>
                      <p:sp>
                        <p:nvSpPr>
                          <p:cNvPr id="147" name="Oval 146">
                            <a:extLst>
                              <a:ext uri="{FF2B5EF4-FFF2-40B4-BE49-F238E27FC236}">
                                <a16:creationId xmlns:a16="http://schemas.microsoft.com/office/drawing/2014/main" id="{8A5C3B4F-648E-4958-A3C9-F13041ADE35E}"/>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8" name="Straight Arrow Connector 147">
                            <a:extLst>
                              <a:ext uri="{FF2B5EF4-FFF2-40B4-BE49-F238E27FC236}">
                                <a16:creationId xmlns:a16="http://schemas.microsoft.com/office/drawing/2014/main" id="{A10BFBD7-4706-4018-BFC2-BAB17F75A8C4}"/>
                              </a:ext>
                            </a:extLst>
                          </p:cNvPr>
                          <p:cNvCxnSpPr>
                            <a:cxnSpLocks/>
                            <a:stCxn id="147"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9ADED080-1686-4CC8-BC59-26ACA1DC0D5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0" name="Straight Arrow Connector 149">
                            <a:extLst>
                              <a:ext uri="{FF2B5EF4-FFF2-40B4-BE49-F238E27FC236}">
                                <a16:creationId xmlns:a16="http://schemas.microsoft.com/office/drawing/2014/main" id="{C50E65A9-C60E-4F2D-8C75-CF13A4260732}"/>
                              </a:ext>
                            </a:extLst>
                          </p:cNvPr>
                          <p:cNvCxnSpPr>
                            <a:cxnSpLocks/>
                            <a:stCxn id="149"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5" name="Group 134">
                        <a:extLst>
                          <a:ext uri="{FF2B5EF4-FFF2-40B4-BE49-F238E27FC236}">
                            <a16:creationId xmlns:a16="http://schemas.microsoft.com/office/drawing/2014/main" id="{3FE4B549-9626-4BBD-AD6A-67FA86F214F4}"/>
                          </a:ext>
                        </a:extLst>
                      </p:cNvPr>
                      <p:cNvGrpSpPr/>
                      <p:nvPr/>
                    </p:nvGrpSpPr>
                    <p:grpSpPr>
                      <a:xfrm>
                        <a:off x="6625989" y="2323157"/>
                        <a:ext cx="842004" cy="94230"/>
                        <a:chOff x="5021561" y="863141"/>
                        <a:chExt cx="650233" cy="94229"/>
                      </a:xfrm>
                    </p:grpSpPr>
                    <p:cxnSp>
                      <p:nvCxnSpPr>
                        <p:cNvPr id="141" name="Straight Connector 140">
                          <a:extLst>
                            <a:ext uri="{FF2B5EF4-FFF2-40B4-BE49-F238E27FC236}">
                              <a16:creationId xmlns:a16="http://schemas.microsoft.com/office/drawing/2014/main" id="{7EC99C85-D3D5-4CB9-86E9-2458BA82B55C}"/>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521D212-9005-41E2-A148-EE6E99B50AE2}"/>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A737767-5456-4105-A9AF-2F388E88CD4B}"/>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3C70D92-0997-493B-AE76-2F6937568697}"/>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ABC2F358-E040-408C-A8F7-AE0A32DD83C5}"/>
                          </a:ext>
                        </a:extLst>
                      </p:cNvPr>
                      <p:cNvGrpSpPr/>
                      <p:nvPr/>
                    </p:nvGrpSpPr>
                    <p:grpSpPr>
                      <a:xfrm>
                        <a:off x="6619769" y="2537017"/>
                        <a:ext cx="850769" cy="129365"/>
                        <a:chOff x="5014819" y="1133654"/>
                        <a:chExt cx="657001" cy="129365"/>
                      </a:xfrm>
                    </p:grpSpPr>
                    <p:cxnSp>
                      <p:nvCxnSpPr>
                        <p:cNvPr id="137" name="Straight Connector 136">
                          <a:extLst>
                            <a:ext uri="{FF2B5EF4-FFF2-40B4-BE49-F238E27FC236}">
                              <a16:creationId xmlns:a16="http://schemas.microsoft.com/office/drawing/2014/main" id="{1E2362EA-684B-4058-804B-415220F63065}"/>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723093-0FF1-44E5-BD16-35239ED004C4}"/>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3EBF725-957D-433C-B401-558EBC477FA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2221455-728C-4E60-81B9-DB823B73B648}"/>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3" name="Oval 132">
                      <a:extLst>
                        <a:ext uri="{FF2B5EF4-FFF2-40B4-BE49-F238E27FC236}">
                          <a16:creationId xmlns:a16="http://schemas.microsoft.com/office/drawing/2014/main" id="{F59A5583-2231-49BB-814A-29E797D8560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6" name="Oval 125">
                    <a:extLst>
                      <a:ext uri="{FF2B5EF4-FFF2-40B4-BE49-F238E27FC236}">
                        <a16:creationId xmlns:a16="http://schemas.microsoft.com/office/drawing/2014/main" id="{4C16967B-B7BD-4182-9C6F-28BDBB2C2D09}"/>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7" name="Straight Arrow Connector 126">
                    <a:extLst>
                      <a:ext uri="{FF2B5EF4-FFF2-40B4-BE49-F238E27FC236}">
                        <a16:creationId xmlns:a16="http://schemas.microsoft.com/office/drawing/2014/main" id="{67EB7AEF-25A1-4B8F-90DF-22F2A729C335}"/>
                      </a:ext>
                    </a:extLst>
                  </p:cNvPr>
                  <p:cNvCxnSpPr>
                    <a:cxnSpLocks/>
                    <a:stCxn id="126"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790C60C-1D99-4DFE-9375-A2751502E878}"/>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EDC3016-1867-4CBF-95E7-BF640C9AA2D7}"/>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5015DD0-CC8A-40F2-8886-48CC9C3B2C9A}"/>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77C654A-DBD4-444D-AAD5-5E9B755432B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4747CE35-9E1A-4343-9324-15A192BEE506}"/>
                  </a:ext>
                </a:extLst>
              </p:cNvPr>
              <p:cNvGrpSpPr/>
              <p:nvPr/>
            </p:nvGrpSpPr>
            <p:grpSpPr>
              <a:xfrm>
                <a:off x="8069127" y="2128686"/>
                <a:ext cx="729370" cy="1550472"/>
                <a:chOff x="7929050" y="2188297"/>
                <a:chExt cx="875244" cy="1860566"/>
              </a:xfrm>
            </p:grpSpPr>
            <p:grpSp>
              <p:nvGrpSpPr>
                <p:cNvPr id="98" name="Group 97">
                  <a:extLst>
                    <a:ext uri="{FF2B5EF4-FFF2-40B4-BE49-F238E27FC236}">
                      <a16:creationId xmlns:a16="http://schemas.microsoft.com/office/drawing/2014/main" id="{71136644-C530-4CB5-907B-C55150D2C3E3}"/>
                    </a:ext>
                  </a:extLst>
                </p:cNvPr>
                <p:cNvGrpSpPr/>
                <p:nvPr/>
              </p:nvGrpSpPr>
              <p:grpSpPr>
                <a:xfrm>
                  <a:off x="7929051" y="2188297"/>
                  <a:ext cx="875243" cy="621581"/>
                  <a:chOff x="7929051" y="2188297"/>
                  <a:chExt cx="875243" cy="621581"/>
                </a:xfrm>
              </p:grpSpPr>
              <p:grpSp>
                <p:nvGrpSpPr>
                  <p:cNvPr id="111" name="Group 110">
                    <a:extLst>
                      <a:ext uri="{FF2B5EF4-FFF2-40B4-BE49-F238E27FC236}">
                        <a16:creationId xmlns:a16="http://schemas.microsoft.com/office/drawing/2014/main" id="{042BDAD3-0824-4524-A2B8-BA3AC7C3700C}"/>
                      </a:ext>
                    </a:extLst>
                  </p:cNvPr>
                  <p:cNvGrpSpPr/>
                  <p:nvPr/>
                </p:nvGrpSpPr>
                <p:grpSpPr>
                  <a:xfrm>
                    <a:off x="7929051" y="2188297"/>
                    <a:ext cx="875243" cy="621581"/>
                    <a:chOff x="3293032" y="2754480"/>
                    <a:chExt cx="1021177" cy="728754"/>
                  </a:xfrm>
                </p:grpSpPr>
                <p:grpSp>
                  <p:nvGrpSpPr>
                    <p:cNvPr id="114" name="Group 113">
                      <a:extLst>
                        <a:ext uri="{FF2B5EF4-FFF2-40B4-BE49-F238E27FC236}">
                          <a16:creationId xmlns:a16="http://schemas.microsoft.com/office/drawing/2014/main" id="{4008DBE0-EF81-4955-8DA6-D6AF3DC51D6C}"/>
                        </a:ext>
                      </a:extLst>
                    </p:cNvPr>
                    <p:cNvGrpSpPr/>
                    <p:nvPr/>
                  </p:nvGrpSpPr>
                  <p:grpSpPr>
                    <a:xfrm>
                      <a:off x="3293032" y="2754480"/>
                      <a:ext cx="1021177" cy="728754"/>
                      <a:chOff x="5039360" y="5470564"/>
                      <a:chExt cx="1342342" cy="877798"/>
                    </a:xfrm>
                  </p:grpSpPr>
                  <p:sp>
                    <p:nvSpPr>
                      <p:cNvPr id="116" name="Rectangle 115">
                        <a:extLst>
                          <a:ext uri="{FF2B5EF4-FFF2-40B4-BE49-F238E27FC236}">
                            <a16:creationId xmlns:a16="http://schemas.microsoft.com/office/drawing/2014/main" id="{43535FF4-F642-4DF2-AF72-0CAE57BA310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17" name="Group 116">
                        <a:extLst>
                          <a:ext uri="{FF2B5EF4-FFF2-40B4-BE49-F238E27FC236}">
                            <a16:creationId xmlns:a16="http://schemas.microsoft.com/office/drawing/2014/main" id="{A111824D-0542-42E3-8257-E73CECDD1CD5}"/>
                          </a:ext>
                        </a:extLst>
                      </p:cNvPr>
                      <p:cNvGrpSpPr/>
                      <p:nvPr/>
                    </p:nvGrpSpPr>
                    <p:grpSpPr>
                      <a:xfrm>
                        <a:off x="6026716" y="5639140"/>
                        <a:ext cx="182880" cy="295043"/>
                        <a:chOff x="3735824" y="4986161"/>
                        <a:chExt cx="182880" cy="295043"/>
                      </a:xfrm>
                    </p:grpSpPr>
                    <p:sp>
                      <p:nvSpPr>
                        <p:cNvPr id="118" name="Oval 117">
                          <a:extLst>
                            <a:ext uri="{FF2B5EF4-FFF2-40B4-BE49-F238E27FC236}">
                              <a16:creationId xmlns:a16="http://schemas.microsoft.com/office/drawing/2014/main" id="{7C65EC80-1E46-4C98-A680-A6F4005D19F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19" name="Straight Arrow Connector 118">
                          <a:extLst>
                            <a:ext uri="{FF2B5EF4-FFF2-40B4-BE49-F238E27FC236}">
                              <a16:creationId xmlns:a16="http://schemas.microsoft.com/office/drawing/2014/main" id="{80B42FB2-2685-412F-8B15-F8E155DDEE31}"/>
                            </a:ext>
                          </a:extLst>
                        </p:cNvPr>
                        <p:cNvCxnSpPr>
                          <a:cxnSpLocks/>
                          <a:stCxn id="11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FAC708F2-1340-4007-A626-9A929C1A969C}"/>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21" name="Straight Arrow Connector 120">
                          <a:extLst>
                            <a:ext uri="{FF2B5EF4-FFF2-40B4-BE49-F238E27FC236}">
                              <a16:creationId xmlns:a16="http://schemas.microsoft.com/office/drawing/2014/main" id="{91E77C72-E295-46E4-B307-D27B38D59125}"/>
                            </a:ext>
                          </a:extLst>
                        </p:cNvPr>
                        <p:cNvCxnSpPr>
                          <a:cxnSpLocks/>
                          <a:stCxn id="12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5" name="Oval 114">
                      <a:extLst>
                        <a:ext uri="{FF2B5EF4-FFF2-40B4-BE49-F238E27FC236}">
                          <a16:creationId xmlns:a16="http://schemas.microsoft.com/office/drawing/2014/main" id="{AC2E903C-C922-487E-AD4A-EB898535443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12" name="Oval 111">
                    <a:extLst>
                      <a:ext uri="{FF2B5EF4-FFF2-40B4-BE49-F238E27FC236}">
                        <a16:creationId xmlns:a16="http://schemas.microsoft.com/office/drawing/2014/main" id="{50507C1B-71B9-45A7-8D5E-AFD4DB2E2CF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13" name="Straight Arrow Connector 112">
                    <a:extLst>
                      <a:ext uri="{FF2B5EF4-FFF2-40B4-BE49-F238E27FC236}">
                        <a16:creationId xmlns:a16="http://schemas.microsoft.com/office/drawing/2014/main" id="{7A453381-C4BB-48B3-989F-F40C8D0C4FCC}"/>
                      </a:ext>
                    </a:extLst>
                  </p:cNvPr>
                  <p:cNvCxnSpPr>
                    <a:cxnSpLocks/>
                    <a:stCxn id="112"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48131F1-803F-4FB2-BE90-BD4DA27FA3D4}"/>
                    </a:ext>
                  </a:extLst>
                </p:cNvPr>
                <p:cNvGrpSpPr/>
                <p:nvPr/>
              </p:nvGrpSpPr>
              <p:grpSpPr>
                <a:xfrm>
                  <a:off x="7929051" y="2805701"/>
                  <a:ext cx="875243" cy="621581"/>
                  <a:chOff x="3293032" y="2748099"/>
                  <a:chExt cx="1021177" cy="728754"/>
                </a:xfrm>
              </p:grpSpPr>
              <p:sp>
                <p:nvSpPr>
                  <p:cNvPr id="109" name="Rectangle 108">
                    <a:extLst>
                      <a:ext uri="{FF2B5EF4-FFF2-40B4-BE49-F238E27FC236}">
                        <a16:creationId xmlns:a16="http://schemas.microsoft.com/office/drawing/2014/main" id="{E367C775-338F-4990-8056-D08B491C5625}"/>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10" name="Oval 109">
                    <a:extLst>
                      <a:ext uri="{FF2B5EF4-FFF2-40B4-BE49-F238E27FC236}">
                        <a16:creationId xmlns:a16="http://schemas.microsoft.com/office/drawing/2014/main" id="{C3478977-B51E-4C81-A966-7565DDAAD5E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00" name="Group 99">
                  <a:extLst>
                    <a:ext uri="{FF2B5EF4-FFF2-40B4-BE49-F238E27FC236}">
                      <a16:creationId xmlns:a16="http://schemas.microsoft.com/office/drawing/2014/main" id="{431FF8A5-9649-47BB-98C3-8AF9899969C8}"/>
                    </a:ext>
                  </a:extLst>
                </p:cNvPr>
                <p:cNvGrpSpPr/>
                <p:nvPr/>
              </p:nvGrpSpPr>
              <p:grpSpPr>
                <a:xfrm>
                  <a:off x="7929050" y="3427282"/>
                  <a:ext cx="875243" cy="621581"/>
                  <a:chOff x="3293032" y="2748098"/>
                  <a:chExt cx="1021177" cy="728754"/>
                </a:xfrm>
              </p:grpSpPr>
              <p:grpSp>
                <p:nvGrpSpPr>
                  <p:cNvPr id="101" name="Group 100">
                    <a:extLst>
                      <a:ext uri="{FF2B5EF4-FFF2-40B4-BE49-F238E27FC236}">
                        <a16:creationId xmlns:a16="http://schemas.microsoft.com/office/drawing/2014/main" id="{B0A33CC9-21C8-43D7-B8E7-8DBE36361287}"/>
                      </a:ext>
                    </a:extLst>
                  </p:cNvPr>
                  <p:cNvGrpSpPr/>
                  <p:nvPr/>
                </p:nvGrpSpPr>
                <p:grpSpPr>
                  <a:xfrm>
                    <a:off x="3293032" y="2748098"/>
                    <a:ext cx="1021177" cy="728754"/>
                    <a:chOff x="5039360" y="5462877"/>
                    <a:chExt cx="1342342" cy="877798"/>
                  </a:xfrm>
                </p:grpSpPr>
                <p:sp>
                  <p:nvSpPr>
                    <p:cNvPr id="103" name="Rectangle 102">
                      <a:extLst>
                        <a:ext uri="{FF2B5EF4-FFF2-40B4-BE49-F238E27FC236}">
                          <a16:creationId xmlns:a16="http://schemas.microsoft.com/office/drawing/2014/main" id="{A1C0B19B-D75E-4931-B378-7D4A0A99C6EF}"/>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04" name="Group 103">
                      <a:extLst>
                        <a:ext uri="{FF2B5EF4-FFF2-40B4-BE49-F238E27FC236}">
                          <a16:creationId xmlns:a16="http://schemas.microsoft.com/office/drawing/2014/main" id="{1FD355D8-18F3-4D54-B18C-336B28FAEDC9}"/>
                        </a:ext>
                      </a:extLst>
                    </p:cNvPr>
                    <p:cNvGrpSpPr/>
                    <p:nvPr/>
                  </p:nvGrpSpPr>
                  <p:grpSpPr>
                    <a:xfrm>
                      <a:off x="6026716" y="5639140"/>
                      <a:ext cx="182880" cy="295043"/>
                      <a:chOff x="3735824" y="4986161"/>
                      <a:chExt cx="182880" cy="295043"/>
                    </a:xfrm>
                  </p:grpSpPr>
                  <p:sp>
                    <p:nvSpPr>
                      <p:cNvPr id="105" name="Oval 104">
                        <a:extLst>
                          <a:ext uri="{FF2B5EF4-FFF2-40B4-BE49-F238E27FC236}">
                            <a16:creationId xmlns:a16="http://schemas.microsoft.com/office/drawing/2014/main" id="{1153C6B3-0A3D-4EE4-A2E7-B73F3517E87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06" name="Straight Arrow Connector 105">
                        <a:extLst>
                          <a:ext uri="{FF2B5EF4-FFF2-40B4-BE49-F238E27FC236}">
                            <a16:creationId xmlns:a16="http://schemas.microsoft.com/office/drawing/2014/main" id="{4223A05F-F5E7-474D-9A90-719F5823DD0F}"/>
                          </a:ext>
                        </a:extLst>
                      </p:cNvPr>
                      <p:cNvCxnSpPr>
                        <a:cxnSpLocks/>
                        <a:stCxn id="105"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835E0251-4BAD-4E9A-A21F-E826AF41D41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08" name="Straight Arrow Connector 107">
                        <a:extLst>
                          <a:ext uri="{FF2B5EF4-FFF2-40B4-BE49-F238E27FC236}">
                            <a16:creationId xmlns:a16="http://schemas.microsoft.com/office/drawing/2014/main" id="{24E2960F-8905-48F4-AD83-DD9D49B856A8}"/>
                          </a:ext>
                        </a:extLst>
                      </p:cNvPr>
                      <p:cNvCxnSpPr>
                        <a:cxnSpLocks/>
                        <a:stCxn id="107"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2" name="Oval 101">
                    <a:extLst>
                      <a:ext uri="{FF2B5EF4-FFF2-40B4-BE49-F238E27FC236}">
                        <a16:creationId xmlns:a16="http://schemas.microsoft.com/office/drawing/2014/main" id="{E2AEBE4B-0F8C-438C-9297-3B3D31211E5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61" name="Freeform: Shape 60">
                <a:extLst>
                  <a:ext uri="{FF2B5EF4-FFF2-40B4-BE49-F238E27FC236}">
                    <a16:creationId xmlns:a16="http://schemas.microsoft.com/office/drawing/2014/main" id="{4EA69405-EBA5-4339-8FD7-B8DB8E16F3C2}"/>
                  </a:ext>
                </a:extLst>
              </p:cNvPr>
              <p:cNvSpPr/>
              <p:nvPr/>
            </p:nvSpPr>
            <p:spPr>
              <a:xfrm>
                <a:off x="2623274" y="1629171"/>
                <a:ext cx="826210" cy="143973"/>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62" name="Rectangle 61">
                <a:extLst>
                  <a:ext uri="{FF2B5EF4-FFF2-40B4-BE49-F238E27FC236}">
                    <a16:creationId xmlns:a16="http://schemas.microsoft.com/office/drawing/2014/main" id="{CDB97497-9290-4FB6-815B-6C1FC0508082}"/>
                  </a:ext>
                </a:extLst>
              </p:cNvPr>
              <p:cNvSpPr/>
              <p:nvPr/>
            </p:nvSpPr>
            <p:spPr>
              <a:xfrm>
                <a:off x="3013075" y="4813185"/>
                <a:ext cx="1965505" cy="53348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63" name="Rectangle 62">
                <a:extLst>
                  <a:ext uri="{FF2B5EF4-FFF2-40B4-BE49-F238E27FC236}">
                    <a16:creationId xmlns:a16="http://schemas.microsoft.com/office/drawing/2014/main" id="{937E1A3A-A6BD-4E2F-9BB0-8F9F02D9D191}"/>
                  </a:ext>
                </a:extLst>
              </p:cNvPr>
              <p:cNvSpPr/>
              <p:nvPr/>
            </p:nvSpPr>
            <p:spPr>
              <a:xfrm>
                <a:off x="3584757" y="5661281"/>
                <a:ext cx="1060548" cy="328295"/>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64" name="Rectangle 63">
                <a:extLst>
                  <a:ext uri="{FF2B5EF4-FFF2-40B4-BE49-F238E27FC236}">
                    <a16:creationId xmlns:a16="http://schemas.microsoft.com/office/drawing/2014/main" id="{D4147FD7-0E57-4D18-94E5-4DFA1E331144}"/>
                  </a:ext>
                </a:extLst>
              </p:cNvPr>
              <p:cNvSpPr/>
              <p:nvPr/>
            </p:nvSpPr>
            <p:spPr>
              <a:xfrm>
                <a:off x="5947773" y="1488154"/>
                <a:ext cx="2432873"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65" name="Rectangle 64">
                <a:extLst>
                  <a:ext uri="{FF2B5EF4-FFF2-40B4-BE49-F238E27FC236}">
                    <a16:creationId xmlns:a16="http://schemas.microsoft.com/office/drawing/2014/main" id="{3DC27C4F-4E9F-4703-8987-AFBABF6D0932}"/>
                  </a:ext>
                </a:extLst>
              </p:cNvPr>
              <p:cNvSpPr/>
              <p:nvPr/>
            </p:nvSpPr>
            <p:spPr>
              <a:xfrm>
                <a:off x="8033388" y="213532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6" name="Rectangle 65">
                <a:extLst>
                  <a:ext uri="{FF2B5EF4-FFF2-40B4-BE49-F238E27FC236}">
                    <a16:creationId xmlns:a16="http://schemas.microsoft.com/office/drawing/2014/main" id="{1BA3A3BC-C3E7-4006-831A-795ADE0329C0}"/>
                  </a:ext>
                </a:extLst>
              </p:cNvPr>
              <p:cNvSpPr/>
              <p:nvPr/>
            </p:nvSpPr>
            <p:spPr>
              <a:xfrm>
                <a:off x="8037940" y="2279734"/>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7" name="Rectangle 66">
                <a:extLst>
                  <a:ext uri="{FF2B5EF4-FFF2-40B4-BE49-F238E27FC236}">
                    <a16:creationId xmlns:a16="http://schemas.microsoft.com/office/drawing/2014/main" id="{B3F55C97-443E-492F-828A-904CDAFB1DAF}"/>
                  </a:ext>
                </a:extLst>
              </p:cNvPr>
              <p:cNvSpPr/>
              <p:nvPr/>
            </p:nvSpPr>
            <p:spPr>
              <a:xfrm>
                <a:off x="8040088" y="241849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8" name="Rectangle 67">
                <a:extLst>
                  <a:ext uri="{FF2B5EF4-FFF2-40B4-BE49-F238E27FC236}">
                    <a16:creationId xmlns:a16="http://schemas.microsoft.com/office/drawing/2014/main" id="{AE83BB5B-767C-4919-872A-5ADDA329DEBC}"/>
                  </a:ext>
                </a:extLst>
              </p:cNvPr>
              <p:cNvSpPr/>
              <p:nvPr/>
            </p:nvSpPr>
            <p:spPr>
              <a:xfrm>
                <a:off x="8040400" y="316814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9" name="Rectangle 68">
                <a:extLst>
                  <a:ext uri="{FF2B5EF4-FFF2-40B4-BE49-F238E27FC236}">
                    <a16:creationId xmlns:a16="http://schemas.microsoft.com/office/drawing/2014/main" id="{879336C9-4B5B-4A44-B033-95BA9E767D3B}"/>
                  </a:ext>
                </a:extLst>
              </p:cNvPr>
              <p:cNvSpPr/>
              <p:nvPr/>
            </p:nvSpPr>
            <p:spPr>
              <a:xfrm>
                <a:off x="8040512" y="332388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70" name="Rectangle 69">
                <a:extLst>
                  <a:ext uri="{FF2B5EF4-FFF2-40B4-BE49-F238E27FC236}">
                    <a16:creationId xmlns:a16="http://schemas.microsoft.com/office/drawing/2014/main" id="{9A44204F-2AD1-44AB-B5BA-8091EB928B16}"/>
                  </a:ext>
                </a:extLst>
              </p:cNvPr>
              <p:cNvSpPr/>
              <p:nvPr/>
            </p:nvSpPr>
            <p:spPr>
              <a:xfrm>
                <a:off x="7786296" y="3651174"/>
                <a:ext cx="1312753" cy="53348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71" name="Rectangle 70">
                <a:extLst>
                  <a:ext uri="{FF2B5EF4-FFF2-40B4-BE49-F238E27FC236}">
                    <a16:creationId xmlns:a16="http://schemas.microsoft.com/office/drawing/2014/main" id="{56B193F0-B027-4050-9479-33069B5052EB}"/>
                  </a:ext>
                </a:extLst>
              </p:cNvPr>
              <p:cNvSpPr/>
              <p:nvPr/>
            </p:nvSpPr>
            <p:spPr>
              <a:xfrm>
                <a:off x="4676720" y="3709331"/>
                <a:ext cx="1449543" cy="53348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72" name="TextBox 71">
                <a:extLst>
                  <a:ext uri="{FF2B5EF4-FFF2-40B4-BE49-F238E27FC236}">
                    <a16:creationId xmlns:a16="http://schemas.microsoft.com/office/drawing/2014/main" id="{CECF4139-2892-49B4-BB8A-803E2A92CBF9}"/>
                  </a:ext>
                </a:extLst>
              </p:cNvPr>
              <p:cNvSpPr txBox="1"/>
              <p:nvPr/>
            </p:nvSpPr>
            <p:spPr>
              <a:xfrm>
                <a:off x="1022638" y="1592667"/>
                <a:ext cx="1622835" cy="53348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73" name="Connector: Curved 72">
                <a:extLst>
                  <a:ext uri="{FF2B5EF4-FFF2-40B4-BE49-F238E27FC236}">
                    <a16:creationId xmlns:a16="http://schemas.microsoft.com/office/drawing/2014/main" id="{EEA6BE3B-C944-47CE-8F60-1B34DED63CFA}"/>
                  </a:ext>
                </a:extLst>
              </p:cNvPr>
              <p:cNvCxnSpPr>
                <a:cxnSpLocks/>
              </p:cNvCxnSpPr>
              <p:nvPr/>
            </p:nvCxnSpPr>
            <p:spPr>
              <a:xfrm rot="10800000" flipH="1" flipV="1">
                <a:off x="2974839" y="1886960"/>
                <a:ext cx="122878" cy="2175563"/>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13B48025-CC8B-4540-9149-ABC855D4AD0F}"/>
                  </a:ext>
                </a:extLst>
              </p:cNvPr>
              <p:cNvSpPr/>
              <p:nvPr/>
            </p:nvSpPr>
            <p:spPr>
              <a:xfrm>
                <a:off x="972626" y="4642195"/>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75" name="Rectangle 74">
                <a:extLst>
                  <a:ext uri="{FF2B5EF4-FFF2-40B4-BE49-F238E27FC236}">
                    <a16:creationId xmlns:a16="http://schemas.microsoft.com/office/drawing/2014/main" id="{D986E661-6CAD-4650-BF87-9957FAE898FC}"/>
                  </a:ext>
                </a:extLst>
              </p:cNvPr>
              <p:cNvSpPr/>
              <p:nvPr/>
            </p:nvSpPr>
            <p:spPr>
              <a:xfrm>
                <a:off x="954905" y="4336293"/>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76" name="Straight Arrow Connector 457">
                <a:extLst>
                  <a:ext uri="{FF2B5EF4-FFF2-40B4-BE49-F238E27FC236}">
                    <a16:creationId xmlns:a16="http://schemas.microsoft.com/office/drawing/2014/main" id="{05C2EB9A-84BA-43AC-A77E-FB22A0752D61}"/>
                  </a:ext>
                </a:extLst>
              </p:cNvPr>
              <p:cNvCxnSpPr>
                <a:cxnSpLocks/>
                <a:stCxn id="197" idx="3"/>
                <a:endCxn id="205" idx="1"/>
              </p:cNvCxnSpPr>
              <p:nvPr/>
            </p:nvCxnSpPr>
            <p:spPr>
              <a:xfrm>
                <a:off x="5788282" y="2408323"/>
                <a:ext cx="694193" cy="41459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458">
                <a:extLst>
                  <a:ext uri="{FF2B5EF4-FFF2-40B4-BE49-F238E27FC236}">
                    <a16:creationId xmlns:a16="http://schemas.microsoft.com/office/drawing/2014/main" id="{947BE7DB-1306-484B-9024-03EF75E97817}"/>
                  </a:ext>
                </a:extLst>
              </p:cNvPr>
              <p:cNvCxnSpPr>
                <a:cxnSpLocks/>
                <a:stCxn id="171" idx="3"/>
                <a:endCxn id="204" idx="1"/>
              </p:cNvCxnSpPr>
              <p:nvPr/>
            </p:nvCxnSpPr>
            <p:spPr>
              <a:xfrm flipV="1">
                <a:off x="5788278" y="2927357"/>
                <a:ext cx="623378"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52011F2-967A-466D-AD6A-442E4D8E400D}"/>
                  </a:ext>
                </a:extLst>
              </p:cNvPr>
              <p:cNvSpPr/>
              <p:nvPr/>
            </p:nvSpPr>
            <p:spPr>
              <a:xfrm flipH="1">
                <a:off x="2750346" y="5531779"/>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79" name="Straight Arrow Connector 78">
                <a:extLst>
                  <a:ext uri="{FF2B5EF4-FFF2-40B4-BE49-F238E27FC236}">
                    <a16:creationId xmlns:a16="http://schemas.microsoft.com/office/drawing/2014/main" id="{60B818DC-176F-48EE-8C18-C9E81BBC5743}"/>
                  </a:ext>
                </a:extLst>
              </p:cNvPr>
              <p:cNvCxnSpPr>
                <a:cxnSpLocks/>
                <a:stCxn id="78" idx="6"/>
              </p:cNvCxnSpPr>
              <p:nvPr/>
            </p:nvCxnSpPr>
            <p:spPr>
              <a:xfrm flipH="1" flipV="1">
                <a:off x="2676167" y="5546070"/>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3D5835B2-EAE3-41B5-8D06-E4E3A714FAD8}"/>
                  </a:ext>
                </a:extLst>
              </p:cNvPr>
              <p:cNvSpPr/>
              <p:nvPr/>
            </p:nvSpPr>
            <p:spPr>
              <a:xfrm flipH="1">
                <a:off x="2756118" y="5699116"/>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81" name="Straight Arrow Connector 80">
                <a:extLst>
                  <a:ext uri="{FF2B5EF4-FFF2-40B4-BE49-F238E27FC236}">
                    <a16:creationId xmlns:a16="http://schemas.microsoft.com/office/drawing/2014/main" id="{26A04C35-F5DC-4F3E-8528-BC43CA9BF5C9}"/>
                  </a:ext>
                </a:extLst>
              </p:cNvPr>
              <p:cNvCxnSpPr>
                <a:cxnSpLocks/>
                <a:stCxn id="80" idx="6"/>
              </p:cNvCxnSpPr>
              <p:nvPr/>
            </p:nvCxnSpPr>
            <p:spPr>
              <a:xfrm flipH="1" flipV="1">
                <a:off x="2681940" y="5713407"/>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44B17BAA-5A9E-44DA-9AE5-39729FF5DBBC}"/>
                  </a:ext>
                </a:extLst>
              </p:cNvPr>
              <p:cNvGrpSpPr/>
              <p:nvPr/>
            </p:nvGrpSpPr>
            <p:grpSpPr>
              <a:xfrm>
                <a:off x="2831022" y="5478171"/>
                <a:ext cx="455383" cy="78067"/>
                <a:chOff x="5021561" y="825774"/>
                <a:chExt cx="650259" cy="124871"/>
              </a:xfrm>
            </p:grpSpPr>
            <p:cxnSp>
              <p:nvCxnSpPr>
                <p:cNvPr id="94" name="Straight Connector 93">
                  <a:extLst>
                    <a:ext uri="{FF2B5EF4-FFF2-40B4-BE49-F238E27FC236}">
                      <a16:creationId xmlns:a16="http://schemas.microsoft.com/office/drawing/2014/main" id="{D01629D7-D994-45B8-9A6A-A66757BB9B1C}"/>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43374A-3D52-4AFA-8C5E-30C08C9737E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58DAEB6-EEF1-4BBD-94AF-F0CD1A855374}"/>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0D9FC7B-2B88-4B7B-845E-25490D44310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A9FC031A-9CA7-4868-B636-F59611BB4750}"/>
                  </a:ext>
                </a:extLst>
              </p:cNvPr>
              <p:cNvGrpSpPr/>
              <p:nvPr/>
            </p:nvGrpSpPr>
            <p:grpSpPr>
              <a:xfrm>
                <a:off x="2832375" y="5670301"/>
                <a:ext cx="455383" cy="106392"/>
                <a:chOff x="5021561" y="1060480"/>
                <a:chExt cx="650259" cy="170180"/>
              </a:xfrm>
            </p:grpSpPr>
            <p:cxnSp>
              <p:nvCxnSpPr>
                <p:cNvPr id="90" name="Straight Connector 89">
                  <a:extLst>
                    <a:ext uri="{FF2B5EF4-FFF2-40B4-BE49-F238E27FC236}">
                      <a16:creationId xmlns:a16="http://schemas.microsoft.com/office/drawing/2014/main" id="{6AF5B6F8-AA1F-47C7-BEBF-D420C64D2962}"/>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5065313-E28D-4296-91C1-AF05CF029E03}"/>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53EAA64-D12F-47E7-81D6-781CECCC65F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13A799C-355F-4F82-90F7-392B10F2335A}"/>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20C27C65-E02C-47E2-823B-AF3CCBEF5F56}"/>
                  </a:ext>
                </a:extLst>
              </p:cNvPr>
              <p:cNvSpPr/>
              <p:nvPr/>
            </p:nvSpPr>
            <p:spPr>
              <a:xfrm>
                <a:off x="4871629" y="1891591"/>
                <a:ext cx="642280" cy="328295"/>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85" name="Rectangle 84">
                <a:extLst>
                  <a:ext uri="{FF2B5EF4-FFF2-40B4-BE49-F238E27FC236}">
                    <a16:creationId xmlns:a16="http://schemas.microsoft.com/office/drawing/2014/main" id="{07E66E67-0D39-40FA-A306-3B94E6418A62}"/>
                  </a:ext>
                </a:extLst>
              </p:cNvPr>
              <p:cNvSpPr/>
              <p:nvPr/>
            </p:nvSpPr>
            <p:spPr>
              <a:xfrm>
                <a:off x="7914612" y="1877520"/>
                <a:ext cx="466035" cy="328295"/>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86" name="Rectangle 85">
                <a:extLst>
                  <a:ext uri="{FF2B5EF4-FFF2-40B4-BE49-F238E27FC236}">
                    <a16:creationId xmlns:a16="http://schemas.microsoft.com/office/drawing/2014/main" id="{CC39A6A9-644F-42DF-89A5-C15AB2A64823}"/>
                  </a:ext>
                </a:extLst>
              </p:cNvPr>
              <p:cNvSpPr/>
              <p:nvPr/>
            </p:nvSpPr>
            <p:spPr>
              <a:xfrm>
                <a:off x="2829572" y="3150026"/>
                <a:ext cx="1601448"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87" name="Rectangle 86">
                <a:extLst>
                  <a:ext uri="{FF2B5EF4-FFF2-40B4-BE49-F238E27FC236}">
                    <a16:creationId xmlns:a16="http://schemas.microsoft.com/office/drawing/2014/main" id="{C7D76D87-3D6A-48FB-A61F-BEF0A7047813}"/>
                  </a:ext>
                </a:extLst>
              </p:cNvPr>
              <p:cNvSpPr/>
              <p:nvPr/>
            </p:nvSpPr>
            <p:spPr>
              <a:xfrm rot="1398463">
                <a:off x="4923716" y="1497539"/>
                <a:ext cx="1222712" cy="53348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88" name="Connector: Elbow 87">
                <a:extLst>
                  <a:ext uri="{FF2B5EF4-FFF2-40B4-BE49-F238E27FC236}">
                    <a16:creationId xmlns:a16="http://schemas.microsoft.com/office/drawing/2014/main" id="{E58983A9-19DC-4DB4-80B5-660625D03D26}"/>
                  </a:ext>
                </a:extLst>
              </p:cNvPr>
              <p:cNvCxnSpPr>
                <a:cxnSpLocks/>
                <a:stCxn id="53" idx="2"/>
                <a:endCxn id="234" idx="10"/>
              </p:cNvCxnSpPr>
              <p:nvPr/>
            </p:nvCxnSpPr>
            <p:spPr>
              <a:xfrm rot="10800000" flipV="1">
                <a:off x="2026207" y="5713504"/>
                <a:ext cx="662467" cy="4646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89" name="Connector: Elbow 125">
                <a:extLst>
                  <a:ext uri="{FF2B5EF4-FFF2-40B4-BE49-F238E27FC236}">
                    <a16:creationId xmlns:a16="http://schemas.microsoft.com/office/drawing/2014/main" id="{307F03BA-7E1D-4906-8C79-5DC93DCBB85A}"/>
                  </a:ext>
                </a:extLst>
              </p:cNvPr>
              <p:cNvCxnSpPr>
                <a:cxnSpLocks/>
                <a:stCxn id="54" idx="2"/>
                <a:endCxn id="208" idx="15"/>
              </p:cNvCxnSpPr>
              <p:nvPr/>
            </p:nvCxnSpPr>
            <p:spPr>
              <a:xfrm rot="10800000">
                <a:off x="2026336" y="5414578"/>
                <a:ext cx="646086" cy="12747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AA20BC02-7C7E-4757-812C-2B7C998775B1}"/>
                </a:ext>
              </a:extLst>
            </p:cNvPr>
            <p:cNvSpPr/>
            <p:nvPr/>
          </p:nvSpPr>
          <p:spPr>
            <a:xfrm>
              <a:off x="195943" y="1187699"/>
              <a:ext cx="10607040" cy="54874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矩形 24">
            <a:extLst>
              <a:ext uri="{FF2B5EF4-FFF2-40B4-BE49-F238E27FC236}">
                <a16:creationId xmlns:a16="http://schemas.microsoft.com/office/drawing/2014/main" id="{8C96595D-6E49-4E81-83EF-29D3AEEDE55D}"/>
              </a:ext>
            </a:extLst>
          </p:cNvPr>
          <p:cNvSpPr/>
          <p:nvPr/>
        </p:nvSpPr>
        <p:spPr>
          <a:xfrm>
            <a:off x="268696" y="1333358"/>
            <a:ext cx="3131092" cy="738664"/>
          </a:xfrm>
          <a:prstGeom prst="rect">
            <a:avLst/>
          </a:prstGeom>
        </p:spPr>
        <p:txBody>
          <a:bodyPr wrap="square">
            <a:spAutoFit/>
          </a:bodyPr>
          <a:lstStyle/>
          <a:p>
            <a:r>
              <a:rPr lang="en-US" altLang="zh-CN" sz="2100" b="1" dirty="0">
                <a:solidFill>
                  <a:schemeClr val="tx2"/>
                </a:solidFill>
                <a:latin typeface="+mj-lt"/>
              </a:rPr>
              <a:t>Lower-Bound Distance Calculation in SIMD </a:t>
            </a:r>
            <a:endParaRPr lang="zh-CN" altLang="en-US" sz="2100" b="1" dirty="0">
              <a:solidFill>
                <a:schemeClr val="tx2"/>
              </a:solidFill>
              <a:latin typeface="+mj-lt"/>
              <a:ea typeface="微软雅黑"/>
            </a:endParaRPr>
          </a:p>
        </p:txBody>
      </p:sp>
      <p:sp>
        <p:nvSpPr>
          <p:cNvPr id="5" name="Slide Number Placeholder 4">
            <a:extLst>
              <a:ext uri="{FF2B5EF4-FFF2-40B4-BE49-F238E27FC236}">
                <a16:creationId xmlns:a16="http://schemas.microsoft.com/office/drawing/2014/main" id="{D4C4BE95-E149-4D2C-A7F5-433F5C398C37}"/>
              </a:ext>
            </a:extLst>
          </p:cNvPr>
          <p:cNvSpPr>
            <a:spLocks noGrp="1"/>
          </p:cNvSpPr>
          <p:nvPr>
            <p:ph type="sldNum" sz="quarter" idx="12"/>
          </p:nvPr>
        </p:nvSpPr>
        <p:spPr/>
        <p:txBody>
          <a:bodyPr/>
          <a:lstStyle/>
          <a:p>
            <a:fld id="{D8D6A206-5653-4338-98D8-6B5D137662F8}" type="slidenum">
              <a:rPr lang="en-US" smtClean="0"/>
              <a:pPr/>
              <a:t>155</a:t>
            </a:fld>
            <a:endParaRPr lang="en-US" dirty="0"/>
          </a:p>
        </p:txBody>
      </p:sp>
      <p:sp>
        <p:nvSpPr>
          <p:cNvPr id="6" name="Footer Placeholder 5">
            <a:extLst>
              <a:ext uri="{FF2B5EF4-FFF2-40B4-BE49-F238E27FC236}">
                <a16:creationId xmlns:a16="http://schemas.microsoft.com/office/drawing/2014/main" id="{6416FC7A-ED65-43B3-85CE-09A00AC6CC2E}"/>
              </a:ext>
            </a:extLst>
          </p:cNvPr>
          <p:cNvSpPr>
            <a:spLocks noGrp="1"/>
          </p:cNvSpPr>
          <p:nvPr>
            <p:ph type="ftr" sz="quarter" idx="11"/>
          </p:nvPr>
        </p:nvSpPr>
        <p:spPr/>
        <p:txBody>
          <a:bodyPr/>
          <a:lstStyle/>
          <a:p>
            <a:r>
              <a:rPr lang="en-US" altLang="zh-CN"/>
              <a:t>Echihabi, Palpanas - MDM 2022</a:t>
            </a:r>
            <a:endParaRPr lang="zh-CN" altLang="en-US" dirty="0"/>
          </a:p>
        </p:txBody>
      </p:sp>
      <p:graphicFrame>
        <p:nvGraphicFramePr>
          <p:cNvPr id="7" name="Chart 6">
            <a:extLst>
              <a:ext uri="{FF2B5EF4-FFF2-40B4-BE49-F238E27FC236}">
                <a16:creationId xmlns:a16="http://schemas.microsoft.com/office/drawing/2014/main" id="{E77783E4-F950-484B-BAEC-6F323A276BFA}"/>
              </a:ext>
            </a:extLst>
          </p:cNvPr>
          <p:cNvGraphicFramePr/>
          <p:nvPr>
            <p:extLst>
              <p:ext uri="{D42A27DB-BD31-4B8C-83A1-F6EECF244321}">
                <p14:modId xmlns:p14="http://schemas.microsoft.com/office/powerpoint/2010/main" val="1084980875"/>
              </p:ext>
            </p:extLst>
          </p:nvPr>
        </p:nvGraphicFramePr>
        <p:xfrm>
          <a:off x="1711942" y="2433761"/>
          <a:ext cx="5379914" cy="2940529"/>
        </p:xfrm>
        <a:graphic>
          <a:graphicData uri="http://schemas.openxmlformats.org/drawingml/2006/chart">
            <c:chart xmlns:c="http://schemas.openxmlformats.org/drawingml/2006/chart" xmlns:r="http://schemas.openxmlformats.org/officeDocument/2006/relationships" r:id="rId3"/>
          </a:graphicData>
        </a:graphic>
      </p:graphicFrame>
      <p:sp>
        <p:nvSpPr>
          <p:cNvPr id="212" name="Rectangle 211">
            <a:extLst>
              <a:ext uri="{FF2B5EF4-FFF2-40B4-BE49-F238E27FC236}">
                <a16:creationId xmlns:a16="http://schemas.microsoft.com/office/drawing/2014/main" id="{5C3031DA-E0F8-421D-9F56-C845C3F686B6}"/>
              </a:ext>
            </a:extLst>
          </p:cNvPr>
          <p:cNvSpPr/>
          <p:nvPr/>
        </p:nvSpPr>
        <p:spPr>
          <a:xfrm>
            <a:off x="2348047" y="5816347"/>
            <a:ext cx="3990451" cy="369332"/>
          </a:xfrm>
          <a:prstGeom prst="rect">
            <a:avLst/>
          </a:prstGeom>
        </p:spPr>
        <p:txBody>
          <a:bodyPr wrap="none">
            <a:spAutoFit/>
          </a:bodyPr>
          <a:lstStyle/>
          <a:p>
            <a:r>
              <a:rPr lang="en-US" altLang="zh-CN" b="1" dirty="0">
                <a:latin typeface="Open Sans" panose="020B0604020202020204"/>
              </a:rPr>
              <a:t>SIMD lower bounds are </a:t>
            </a:r>
            <a:r>
              <a:rPr lang="en-US" altLang="zh-CN" b="1" dirty="0">
                <a:solidFill>
                  <a:srgbClr val="FF0000"/>
                </a:solidFill>
                <a:latin typeface="Open Sans" panose="020B0604020202020204"/>
              </a:rPr>
              <a:t>3.4x</a:t>
            </a:r>
            <a:r>
              <a:rPr lang="zh-CN" altLang="en-US" b="1" dirty="0">
                <a:solidFill>
                  <a:srgbClr val="FF0000"/>
                </a:solidFill>
                <a:latin typeface="Open Sans" panose="020B0604020202020204"/>
              </a:rPr>
              <a:t> </a:t>
            </a:r>
            <a:r>
              <a:rPr lang="en-US" altLang="zh-CN" b="1" dirty="0">
                <a:solidFill>
                  <a:srgbClr val="FF0000"/>
                </a:solidFill>
                <a:latin typeface="Open Sans" panose="020B0604020202020204"/>
              </a:rPr>
              <a:t>faster</a:t>
            </a:r>
            <a:r>
              <a:rPr lang="zh-CN" altLang="en-US" b="1" dirty="0">
                <a:solidFill>
                  <a:srgbClr val="FF0000"/>
                </a:solidFill>
                <a:latin typeface="Open Sans" panose="020B0604020202020204"/>
              </a:rPr>
              <a:t> </a:t>
            </a:r>
            <a:endParaRPr lang="en-US" b="1" dirty="0">
              <a:solidFill>
                <a:srgbClr val="FF0000"/>
              </a:solidFill>
              <a:latin typeface="Open Sans" panose="020B0604020202020204"/>
            </a:endParaRPr>
          </a:p>
        </p:txBody>
      </p:sp>
      <p:grpSp>
        <p:nvGrpSpPr>
          <p:cNvPr id="213" name="Group 212">
            <a:extLst>
              <a:ext uri="{FF2B5EF4-FFF2-40B4-BE49-F238E27FC236}">
                <a16:creationId xmlns:a16="http://schemas.microsoft.com/office/drawing/2014/main" id="{D3844DD4-BCAA-48E1-B015-F86C379C782C}"/>
              </a:ext>
            </a:extLst>
          </p:cNvPr>
          <p:cNvGrpSpPr/>
          <p:nvPr/>
        </p:nvGrpSpPr>
        <p:grpSpPr>
          <a:xfrm>
            <a:off x="3855506" y="3100009"/>
            <a:ext cx="1956005" cy="880885"/>
            <a:chOff x="3611880" y="2723072"/>
            <a:chExt cx="6812280" cy="891860"/>
          </a:xfrm>
        </p:grpSpPr>
        <p:cxnSp>
          <p:nvCxnSpPr>
            <p:cNvPr id="214" name="Straight Connector 213">
              <a:extLst>
                <a:ext uri="{FF2B5EF4-FFF2-40B4-BE49-F238E27FC236}">
                  <a16:creationId xmlns:a16="http://schemas.microsoft.com/office/drawing/2014/main" id="{1A357AEA-FA3C-48B4-8514-0BB0DD0F9F6E}"/>
                </a:ext>
              </a:extLst>
            </p:cNvPr>
            <p:cNvCxnSpPr/>
            <p:nvPr/>
          </p:nvCxnSpPr>
          <p:spPr>
            <a:xfrm>
              <a:off x="3611880" y="2733278"/>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C06B8F4-1B42-43A7-96D0-DE2D3E7ACAF0}"/>
                </a:ext>
              </a:extLst>
            </p:cNvPr>
            <p:cNvCxnSpPr>
              <a:cxnSpLocks/>
            </p:cNvCxnSpPr>
            <p:nvPr/>
          </p:nvCxnSpPr>
          <p:spPr>
            <a:xfrm>
              <a:off x="8149164" y="3610035"/>
              <a:ext cx="22042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899F74A-6881-43E0-A5D4-37ED97DD448F}"/>
                </a:ext>
              </a:extLst>
            </p:cNvPr>
            <p:cNvCxnSpPr>
              <a:cxnSpLocks/>
            </p:cNvCxnSpPr>
            <p:nvPr/>
          </p:nvCxnSpPr>
          <p:spPr>
            <a:xfrm>
              <a:off x="9273044" y="2723072"/>
              <a:ext cx="0" cy="8918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451014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3900620" cy="415498"/>
          </a:xfrm>
          <a:prstGeom prst="rect">
            <a:avLst/>
          </a:prstGeom>
        </p:spPr>
        <p:txBody>
          <a:bodyPr wrap="none">
            <a:spAutoFit/>
          </a:bodyPr>
          <a:lstStyle/>
          <a:p>
            <a:r>
              <a:rPr lang="en-US" altLang="zh-CN" sz="2100" b="1" dirty="0" err="1">
                <a:solidFill>
                  <a:schemeClr val="tx2"/>
                </a:solidFill>
                <a:latin typeface="+mj-lt"/>
              </a:rPr>
              <a:t>ParIS</a:t>
            </a:r>
            <a:r>
              <a:rPr lang="en-US" altLang="zh-CN" sz="2100" b="1" dirty="0">
                <a:solidFill>
                  <a:schemeClr val="tx2"/>
                </a:solidFill>
                <a:latin typeface="+mj-lt"/>
              </a:rPr>
              <a:t>+ exact query answering</a:t>
            </a:r>
          </a:p>
        </p:txBody>
      </p:sp>
      <p:sp>
        <p:nvSpPr>
          <p:cNvPr id="23" name="Rectangle: Rounded Corners 226">
            <a:extLst>
              <a:ext uri="{FF2B5EF4-FFF2-40B4-BE49-F238E27FC236}">
                <a16:creationId xmlns:a16="http://schemas.microsoft.com/office/drawing/2014/main" id="{9A9A2BB9-D7A7-4539-A0A0-50EF165C7C7E}"/>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24" name="Connector: Elbow 295">
            <a:extLst>
              <a:ext uri="{FF2B5EF4-FFF2-40B4-BE49-F238E27FC236}">
                <a16:creationId xmlns:a16="http://schemas.microsoft.com/office/drawing/2014/main" id="{824A0604-1FF1-4E84-A309-89D19E09521A}"/>
              </a:ext>
            </a:extLst>
          </p:cNvPr>
          <p:cNvCxnSpPr>
            <a:cxnSpLocks/>
            <a:stCxn id="66" idx="3"/>
            <a:endCxn id="165" idx="2"/>
          </p:cNvCxnSpPr>
          <p:nvPr/>
        </p:nvCxnSpPr>
        <p:spPr>
          <a:xfrm>
            <a:off x="5628127" y="3052768"/>
            <a:ext cx="435329" cy="17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A5AAD8A-8991-44CE-B1D4-29434CBD3AAF}"/>
              </a:ext>
            </a:extLst>
          </p:cNvPr>
          <p:cNvCxnSpPr>
            <a:cxnSpLocks/>
            <a:stCxn id="65" idx="3"/>
            <a:endCxn id="158" idx="1"/>
          </p:cNvCxnSpPr>
          <p:nvPr/>
        </p:nvCxnSpPr>
        <p:spPr>
          <a:xfrm>
            <a:off x="5578742" y="3131100"/>
            <a:ext cx="473107" cy="2912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61">
            <a:extLst>
              <a:ext uri="{FF2B5EF4-FFF2-40B4-BE49-F238E27FC236}">
                <a16:creationId xmlns:a16="http://schemas.microsoft.com/office/drawing/2014/main" id="{8D2E90C8-368E-499F-B0DC-AD7D6813DDE1}"/>
              </a:ext>
            </a:extLst>
          </p:cNvPr>
          <p:cNvCxnSpPr>
            <a:cxnSpLocks/>
            <a:stCxn id="94" idx="3"/>
            <a:endCxn id="65" idx="1"/>
          </p:cNvCxnSpPr>
          <p:nvPr/>
        </p:nvCxnSpPr>
        <p:spPr>
          <a:xfrm flipV="1">
            <a:off x="4341211" y="3131101"/>
            <a:ext cx="418148" cy="31015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049D415-AFA9-41D6-AA4D-5C4594713079}"/>
              </a:ext>
            </a:extLst>
          </p:cNvPr>
          <p:cNvCxnSpPr>
            <a:cxnSpLocks/>
          </p:cNvCxnSpPr>
          <p:nvPr/>
        </p:nvCxnSpPr>
        <p:spPr>
          <a:xfrm rot="5400000">
            <a:off x="6903034" y="4659815"/>
            <a:ext cx="1372521" cy="351008"/>
          </a:xfrm>
          <a:prstGeom prst="bentConnector3">
            <a:avLst>
              <a:gd name="adj1" fmla="val 99619"/>
            </a:avLst>
          </a:prstGeom>
          <a:ln w="12700"/>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3BF5BAC-AE5F-4772-8936-6233BF422252}"/>
              </a:ext>
            </a:extLst>
          </p:cNvPr>
          <p:cNvCxnSpPr>
            <a:cxnSpLocks/>
          </p:cNvCxnSpPr>
          <p:nvPr/>
        </p:nvCxnSpPr>
        <p:spPr>
          <a:xfrm rot="5400000">
            <a:off x="6961929" y="4701068"/>
            <a:ext cx="1406008" cy="301990"/>
          </a:xfrm>
          <a:prstGeom prst="bentConnector3">
            <a:avLst>
              <a:gd name="adj1" fmla="val 100131"/>
            </a:avLst>
          </a:prstGeom>
          <a:ln w="12700"/>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BFC6D56-29CC-408F-A345-5DF23F0240E9}"/>
              </a:ext>
            </a:extLst>
          </p:cNvPr>
          <p:cNvCxnSpPr>
            <a:cxnSpLocks/>
            <a:stCxn id="204" idx="4"/>
          </p:cNvCxnSpPr>
          <p:nvPr/>
        </p:nvCxnSpPr>
        <p:spPr>
          <a:xfrm rot="5400000">
            <a:off x="6814312" y="4567702"/>
            <a:ext cx="1317753" cy="480469"/>
          </a:xfrm>
          <a:prstGeom prst="bentConnector3">
            <a:avLst>
              <a:gd name="adj1" fmla="val 100598"/>
            </a:avLst>
          </a:prstGeom>
          <a:ln w="12700"/>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66E44816-740F-464A-A1BE-C16789973914}"/>
              </a:ext>
            </a:extLst>
          </p:cNvPr>
          <p:cNvCxnSpPr/>
          <p:nvPr/>
        </p:nvCxnSpPr>
        <p:spPr>
          <a:xfrm rot="5400000">
            <a:off x="6688771" y="4454998"/>
            <a:ext cx="1271670" cy="675674"/>
          </a:xfrm>
          <a:prstGeom prst="bentConnector3">
            <a:avLst>
              <a:gd name="adj1" fmla="val 100371"/>
            </a:avLst>
          </a:prstGeom>
          <a:ln w="127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E2F6D72-A2B1-4C28-BCA8-3B0801DBAEF1}"/>
              </a:ext>
            </a:extLst>
          </p:cNvPr>
          <p:cNvSpPr/>
          <p:nvPr/>
        </p:nvSpPr>
        <p:spPr>
          <a:xfrm>
            <a:off x="1870294" y="2230103"/>
            <a:ext cx="716822" cy="30174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830381"/>
            <a:ext cx="743765" cy="33465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487657"/>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487660"/>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531850"/>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340466"/>
            <a:ext cx="584102"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049161"/>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049161"/>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08668"/>
            <a:ext cx="663320"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07054"/>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537207"/>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537206"/>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2936997"/>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719937"/>
            <a:ext cx="541936"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719937"/>
            <a:ext cx="585916" cy="400110"/>
          </a:xfrm>
          <a:prstGeom prst="rect">
            <a:avLst/>
          </a:prstGeom>
          <a:noFill/>
        </p:spPr>
        <p:txBody>
          <a:bodyPr wrap="square" rtlCol="0">
            <a:spAutoFit/>
          </a:bodyPr>
          <a:lstStyle/>
          <a:p>
            <a:r>
              <a:rPr lang="en-US" sz="2000" dirty="0"/>
              <a:t>. . .</a:t>
            </a:r>
          </a:p>
        </p:txBody>
      </p:sp>
      <p:grpSp>
        <p:nvGrpSpPr>
          <p:cNvPr id="50" name="Group 49">
            <a:extLst>
              <a:ext uri="{FF2B5EF4-FFF2-40B4-BE49-F238E27FC236}">
                <a16:creationId xmlns:a16="http://schemas.microsoft.com/office/drawing/2014/main" id="{EEEABAB0-00BE-4721-9532-C065B27CBDF4}"/>
              </a:ext>
            </a:extLst>
          </p:cNvPr>
          <p:cNvGrpSpPr/>
          <p:nvPr/>
        </p:nvGrpSpPr>
        <p:grpSpPr>
          <a:xfrm>
            <a:off x="802662" y="4559777"/>
            <a:ext cx="938615" cy="1186494"/>
            <a:chOff x="401629" y="4515066"/>
            <a:chExt cx="1501784" cy="1898390"/>
          </a:xfrm>
          <a:solidFill>
            <a:schemeClr val="bg1"/>
          </a:solidFill>
        </p:grpSpPr>
        <p:sp>
          <p:nvSpPr>
            <p:cNvPr id="51" name="Flowchart: Document 50">
              <a:extLst>
                <a:ext uri="{FF2B5EF4-FFF2-40B4-BE49-F238E27FC236}">
                  <a16:creationId xmlns:a16="http://schemas.microsoft.com/office/drawing/2014/main" id="{5F5E2EF4-B10D-4E19-A331-1D1097037323}"/>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52" name="Group 51">
              <a:extLst>
                <a:ext uri="{FF2B5EF4-FFF2-40B4-BE49-F238E27FC236}">
                  <a16:creationId xmlns:a16="http://schemas.microsoft.com/office/drawing/2014/main" id="{FB822E82-3D2B-4956-AFC5-EEA978BB9B7B}"/>
                </a:ext>
              </a:extLst>
            </p:cNvPr>
            <p:cNvGrpSpPr/>
            <p:nvPr/>
          </p:nvGrpSpPr>
          <p:grpSpPr>
            <a:xfrm>
              <a:off x="557522" y="5009021"/>
              <a:ext cx="991452" cy="1036601"/>
              <a:chOff x="1706880" y="3701274"/>
              <a:chExt cx="1244600" cy="1360572"/>
            </a:xfrm>
            <a:grpFill/>
          </p:grpSpPr>
          <p:sp>
            <p:nvSpPr>
              <p:cNvPr id="53" name="Freeform: Shape 52">
                <a:extLst>
                  <a:ext uri="{FF2B5EF4-FFF2-40B4-BE49-F238E27FC236}">
                    <a16:creationId xmlns:a16="http://schemas.microsoft.com/office/drawing/2014/main" id="{8C56C4AD-0B18-4F95-A317-5C79A1DAFEE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54" name="Freeform: Shape 53">
                <a:extLst>
                  <a:ext uri="{FF2B5EF4-FFF2-40B4-BE49-F238E27FC236}">
                    <a16:creationId xmlns:a16="http://schemas.microsoft.com/office/drawing/2014/main" id="{2B6035AB-EA3A-4823-AADF-4E462D390B5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6" name="Freeform: Shape 55">
                <a:extLst>
                  <a:ext uri="{FF2B5EF4-FFF2-40B4-BE49-F238E27FC236}">
                    <a16:creationId xmlns:a16="http://schemas.microsoft.com/office/drawing/2014/main" id="{5238F601-5477-4697-A679-DB0DC52B8C5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7" name="Freeform: Shape 56">
                <a:extLst>
                  <a:ext uri="{FF2B5EF4-FFF2-40B4-BE49-F238E27FC236}">
                    <a16:creationId xmlns:a16="http://schemas.microsoft.com/office/drawing/2014/main" id="{9FCDF7C8-96A1-454C-B70E-D9D4A9BF709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8" name="Freeform: Shape 57">
                <a:extLst>
                  <a:ext uri="{FF2B5EF4-FFF2-40B4-BE49-F238E27FC236}">
                    <a16:creationId xmlns:a16="http://schemas.microsoft.com/office/drawing/2014/main" id="{DC057B82-728E-417D-B1E8-8CE89CD5D816}"/>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9" name="Freeform: Shape 58">
                <a:extLst>
                  <a:ext uri="{FF2B5EF4-FFF2-40B4-BE49-F238E27FC236}">
                    <a16:creationId xmlns:a16="http://schemas.microsoft.com/office/drawing/2014/main" id="{23B4103B-C682-43C0-A04F-622DC8205C69}"/>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60" name="Flowchart: Document 59">
            <a:extLst>
              <a:ext uri="{FF2B5EF4-FFF2-40B4-BE49-F238E27FC236}">
                <a16:creationId xmlns:a16="http://schemas.microsoft.com/office/drawing/2014/main" id="{453564CE-2086-4C90-B384-3B3E829E0728}"/>
              </a:ext>
            </a:extLst>
          </p:cNvPr>
          <p:cNvSpPr/>
          <p:nvPr/>
        </p:nvSpPr>
        <p:spPr>
          <a:xfrm>
            <a:off x="1977255" y="4874592"/>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127416"/>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4998824"/>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082938"/>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ECEF55F0-FC81-411F-8D5C-02C060C5FC05}"/>
              </a:ext>
            </a:extLst>
          </p:cNvPr>
          <p:cNvGrpSpPr/>
          <p:nvPr/>
        </p:nvGrpSpPr>
        <p:grpSpPr>
          <a:xfrm>
            <a:off x="4759359" y="2709676"/>
            <a:ext cx="921880" cy="686191"/>
            <a:chOff x="6760003" y="1412288"/>
            <a:chExt cx="1347346" cy="1097905"/>
          </a:xfrm>
        </p:grpSpPr>
        <p:sp>
          <p:nvSpPr>
            <p:cNvPr id="65" name="Rectangle 64">
              <a:extLst>
                <a:ext uri="{FF2B5EF4-FFF2-40B4-BE49-F238E27FC236}">
                  <a16:creationId xmlns:a16="http://schemas.microsoft.com/office/drawing/2014/main" id="{B6581CCF-414E-4451-BD3C-A3B8C1BC1DC5}"/>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6" name="Rectangle 65">
              <a:extLst>
                <a:ext uri="{FF2B5EF4-FFF2-40B4-BE49-F238E27FC236}">
                  <a16:creationId xmlns:a16="http://schemas.microsoft.com/office/drawing/2014/main" id="{394CA5E2-A03C-4E53-A4C0-51FF7A9CCE27}"/>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7" name="Rectangle 66">
              <a:extLst>
                <a:ext uri="{FF2B5EF4-FFF2-40B4-BE49-F238E27FC236}">
                  <a16:creationId xmlns:a16="http://schemas.microsoft.com/office/drawing/2014/main" id="{9133186C-20B1-4AA5-BE00-052AF317A061}"/>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68" name="Connector: Elbow 67">
            <a:extLst>
              <a:ext uri="{FF2B5EF4-FFF2-40B4-BE49-F238E27FC236}">
                <a16:creationId xmlns:a16="http://schemas.microsoft.com/office/drawing/2014/main" id="{C8C6CC64-8AC9-4500-8958-BBE5C64DD438}"/>
              </a:ext>
            </a:extLst>
          </p:cNvPr>
          <p:cNvCxnSpPr>
            <a:cxnSpLocks/>
            <a:stCxn id="60" idx="3"/>
            <a:endCxn id="65" idx="2"/>
          </p:cNvCxnSpPr>
          <p:nvPr/>
        </p:nvCxnSpPr>
        <p:spPr>
          <a:xfrm flipV="1">
            <a:off x="2524282" y="3395863"/>
            <a:ext cx="2644769" cy="169635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32178399-6F4C-4184-AD25-AA7F415A8B3D}"/>
              </a:ext>
            </a:extLst>
          </p:cNvPr>
          <p:cNvCxnSpPr>
            <a:cxnSpLocks/>
            <a:stCxn id="67" idx="3"/>
            <a:endCxn id="171" idx="1"/>
          </p:cNvCxnSpPr>
          <p:nvPr/>
        </p:nvCxnSpPr>
        <p:spPr>
          <a:xfrm flipV="1">
            <a:off x="5681238" y="2648009"/>
            <a:ext cx="370611" cy="32642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DA0A76A4-61D6-4981-B8E8-D05653581E94}"/>
              </a:ext>
            </a:extLst>
          </p:cNvPr>
          <p:cNvGrpSpPr/>
          <p:nvPr/>
        </p:nvGrpSpPr>
        <p:grpSpPr>
          <a:xfrm>
            <a:off x="3794181" y="2469248"/>
            <a:ext cx="547028" cy="1166256"/>
            <a:chOff x="7929050" y="2188297"/>
            <a:chExt cx="875244" cy="1866009"/>
          </a:xfrm>
        </p:grpSpPr>
        <p:grpSp>
          <p:nvGrpSpPr>
            <p:cNvPr id="71" name="Group 70">
              <a:extLst>
                <a:ext uri="{FF2B5EF4-FFF2-40B4-BE49-F238E27FC236}">
                  <a16:creationId xmlns:a16="http://schemas.microsoft.com/office/drawing/2014/main" id="{D192BAF1-54E8-4283-905A-4861044857E1}"/>
                </a:ext>
              </a:extLst>
            </p:cNvPr>
            <p:cNvGrpSpPr/>
            <p:nvPr/>
          </p:nvGrpSpPr>
          <p:grpSpPr>
            <a:xfrm>
              <a:off x="7929051" y="2188297"/>
              <a:ext cx="875243" cy="621581"/>
              <a:chOff x="7929051" y="2188297"/>
              <a:chExt cx="875243" cy="621581"/>
            </a:xfrm>
          </p:grpSpPr>
          <p:grpSp>
            <p:nvGrpSpPr>
              <p:cNvPr id="126" name="Group 125">
                <a:extLst>
                  <a:ext uri="{FF2B5EF4-FFF2-40B4-BE49-F238E27FC236}">
                    <a16:creationId xmlns:a16="http://schemas.microsoft.com/office/drawing/2014/main" id="{A2A2D141-41A9-4FA0-AF30-C2EAD7354329}"/>
                  </a:ext>
                </a:extLst>
              </p:cNvPr>
              <p:cNvGrpSpPr/>
              <p:nvPr/>
            </p:nvGrpSpPr>
            <p:grpSpPr>
              <a:xfrm>
                <a:off x="7929051" y="2188297"/>
                <a:ext cx="875243" cy="621581"/>
                <a:chOff x="3293032" y="2754480"/>
                <a:chExt cx="1021177" cy="728754"/>
              </a:xfrm>
            </p:grpSpPr>
            <p:grpSp>
              <p:nvGrpSpPr>
                <p:cNvPr id="133" name="Group 132">
                  <a:extLst>
                    <a:ext uri="{FF2B5EF4-FFF2-40B4-BE49-F238E27FC236}">
                      <a16:creationId xmlns:a16="http://schemas.microsoft.com/office/drawing/2014/main" id="{7CAECBE9-8408-4DEF-B5C3-E51E2C6FA733}"/>
                    </a:ext>
                  </a:extLst>
                </p:cNvPr>
                <p:cNvGrpSpPr/>
                <p:nvPr/>
              </p:nvGrpSpPr>
              <p:grpSpPr>
                <a:xfrm>
                  <a:off x="3293032" y="2754480"/>
                  <a:ext cx="1021177" cy="728754"/>
                  <a:chOff x="6526423" y="2156792"/>
                  <a:chExt cx="1342343" cy="877801"/>
                </a:xfrm>
              </p:grpSpPr>
              <p:grpSp>
                <p:nvGrpSpPr>
                  <p:cNvPr id="135" name="Group 134">
                    <a:extLst>
                      <a:ext uri="{FF2B5EF4-FFF2-40B4-BE49-F238E27FC236}">
                        <a16:creationId xmlns:a16="http://schemas.microsoft.com/office/drawing/2014/main" id="{9338FFB3-4C74-4A72-9EEB-51F2E286D6B3}"/>
                      </a:ext>
                    </a:extLst>
                  </p:cNvPr>
                  <p:cNvGrpSpPr/>
                  <p:nvPr/>
                </p:nvGrpSpPr>
                <p:grpSpPr>
                  <a:xfrm>
                    <a:off x="6526423" y="2156792"/>
                    <a:ext cx="1342343" cy="877801"/>
                    <a:chOff x="5039360" y="5470564"/>
                    <a:chExt cx="1342342" cy="877798"/>
                  </a:xfrm>
                </p:grpSpPr>
                <p:sp>
                  <p:nvSpPr>
                    <p:cNvPr id="146" name="Rectangle 145">
                      <a:extLst>
                        <a:ext uri="{FF2B5EF4-FFF2-40B4-BE49-F238E27FC236}">
                          <a16:creationId xmlns:a16="http://schemas.microsoft.com/office/drawing/2014/main" id="{B86F9794-95A4-4062-951F-1F1D55811FF2}"/>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7" name="Group 146">
                      <a:extLst>
                        <a:ext uri="{FF2B5EF4-FFF2-40B4-BE49-F238E27FC236}">
                          <a16:creationId xmlns:a16="http://schemas.microsoft.com/office/drawing/2014/main" id="{9B902C40-C5CA-40BD-BA1F-D8CE7A88CB0B}"/>
                        </a:ext>
                      </a:extLst>
                    </p:cNvPr>
                    <p:cNvGrpSpPr/>
                    <p:nvPr/>
                  </p:nvGrpSpPr>
                  <p:grpSpPr>
                    <a:xfrm>
                      <a:off x="6026716" y="5639140"/>
                      <a:ext cx="182880" cy="295043"/>
                      <a:chOff x="3735824" y="4986161"/>
                      <a:chExt cx="182880" cy="295043"/>
                    </a:xfrm>
                  </p:grpSpPr>
                  <p:sp>
                    <p:nvSpPr>
                      <p:cNvPr id="148" name="Oval 147">
                        <a:extLst>
                          <a:ext uri="{FF2B5EF4-FFF2-40B4-BE49-F238E27FC236}">
                            <a16:creationId xmlns:a16="http://schemas.microsoft.com/office/drawing/2014/main" id="{177CC13A-581D-451F-BEE4-20F4AFE8607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9" name="Straight Arrow Connector 148">
                        <a:extLst>
                          <a:ext uri="{FF2B5EF4-FFF2-40B4-BE49-F238E27FC236}">
                            <a16:creationId xmlns:a16="http://schemas.microsoft.com/office/drawing/2014/main" id="{46574A42-2E3F-4021-A8DA-479B42741B1E}"/>
                          </a:ext>
                        </a:extLst>
                      </p:cNvPr>
                      <p:cNvCxnSpPr>
                        <a:cxnSpLocks/>
                        <a:stCxn id="14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2DD0CA9-1B01-48E8-86A6-78858426374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1" name="Straight Arrow Connector 150">
                        <a:extLst>
                          <a:ext uri="{FF2B5EF4-FFF2-40B4-BE49-F238E27FC236}">
                            <a16:creationId xmlns:a16="http://schemas.microsoft.com/office/drawing/2014/main" id="{05236166-29ED-4522-B966-A9715E190504}"/>
                          </a:ext>
                        </a:extLst>
                      </p:cNvPr>
                      <p:cNvCxnSpPr>
                        <a:cxnSpLocks/>
                        <a:stCxn id="15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E5C72CA6-AB4E-4F8E-B860-BA0E2B96355C}"/>
                      </a:ext>
                    </a:extLst>
                  </p:cNvPr>
                  <p:cNvGrpSpPr/>
                  <p:nvPr/>
                </p:nvGrpSpPr>
                <p:grpSpPr>
                  <a:xfrm>
                    <a:off x="6625992" y="2293146"/>
                    <a:ext cx="842038" cy="124239"/>
                    <a:chOff x="5021561" y="833132"/>
                    <a:chExt cx="650259" cy="124238"/>
                  </a:xfrm>
                </p:grpSpPr>
                <p:cxnSp>
                  <p:nvCxnSpPr>
                    <p:cNvPr id="142" name="Straight Connector 141">
                      <a:extLst>
                        <a:ext uri="{FF2B5EF4-FFF2-40B4-BE49-F238E27FC236}">
                          <a16:creationId xmlns:a16="http://schemas.microsoft.com/office/drawing/2014/main" id="{97CF2E7A-0210-4897-A435-7429696F29E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5AF1664-D275-480E-8490-22A477830082}"/>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F714033-9920-4308-9B9C-80194B2FF46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BFCB6B0-3CF3-457D-9234-955AFFE300C3}"/>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B5A90C5-3CFE-4B6A-BC76-00B05D5C5E63}"/>
                      </a:ext>
                    </a:extLst>
                  </p:cNvPr>
                  <p:cNvGrpSpPr/>
                  <p:nvPr/>
                </p:nvGrpSpPr>
                <p:grpSpPr>
                  <a:xfrm>
                    <a:off x="6619769" y="2493572"/>
                    <a:ext cx="850769" cy="172810"/>
                    <a:chOff x="5014819" y="1090209"/>
                    <a:chExt cx="657001" cy="172810"/>
                  </a:xfrm>
                </p:grpSpPr>
                <p:cxnSp>
                  <p:nvCxnSpPr>
                    <p:cNvPr id="138" name="Straight Connector 137">
                      <a:extLst>
                        <a:ext uri="{FF2B5EF4-FFF2-40B4-BE49-F238E27FC236}">
                          <a16:creationId xmlns:a16="http://schemas.microsoft.com/office/drawing/2014/main" id="{CE001CB7-CF0D-4548-A8D7-239C20F91491}"/>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F48D04-4285-414A-BB09-20575D1432D3}"/>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BAEF428-541F-4FC2-9091-94D82E57B697}"/>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8A5A4A-9FC4-4DD6-8C30-28A5B432D8FB}"/>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4" name="Oval 133">
                  <a:extLst>
                    <a:ext uri="{FF2B5EF4-FFF2-40B4-BE49-F238E27FC236}">
                      <a16:creationId xmlns:a16="http://schemas.microsoft.com/office/drawing/2014/main" id="{CD093196-BA68-4A79-8BD3-39027226383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7" name="Oval 126">
                <a:extLst>
                  <a:ext uri="{FF2B5EF4-FFF2-40B4-BE49-F238E27FC236}">
                    <a16:creationId xmlns:a16="http://schemas.microsoft.com/office/drawing/2014/main" id="{DCE94BB6-00FF-43B4-A9C0-B8AE288149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8" name="Straight Arrow Connector 127">
                <a:extLst>
                  <a:ext uri="{FF2B5EF4-FFF2-40B4-BE49-F238E27FC236}">
                    <a16:creationId xmlns:a16="http://schemas.microsoft.com/office/drawing/2014/main" id="{AAD7DD96-5B3F-4774-9A97-8B25BB800517}"/>
                  </a:ext>
                </a:extLst>
              </p:cNvPr>
              <p:cNvCxnSpPr>
                <a:cxnSpLocks/>
                <a:stCxn id="12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BE64106-88D0-4A83-9683-DCC598101D0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E51606F-4736-4B27-8163-789FB6FD69D7}"/>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37D618A-4DF6-4C6E-ACE4-A5788412017B}"/>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8099D4-D42E-424B-8697-F3A445D33BA8}"/>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1CF515C-103E-4467-90A2-F3B027229223}"/>
                </a:ext>
              </a:extLst>
            </p:cNvPr>
            <p:cNvGrpSpPr/>
            <p:nvPr/>
          </p:nvGrpSpPr>
          <p:grpSpPr>
            <a:xfrm>
              <a:off x="7929051" y="2811144"/>
              <a:ext cx="875243" cy="621581"/>
              <a:chOff x="7929051" y="2188297"/>
              <a:chExt cx="875243" cy="621581"/>
            </a:xfrm>
          </p:grpSpPr>
          <p:grpSp>
            <p:nvGrpSpPr>
              <p:cNvPr id="100" name="Group 99">
                <a:extLst>
                  <a:ext uri="{FF2B5EF4-FFF2-40B4-BE49-F238E27FC236}">
                    <a16:creationId xmlns:a16="http://schemas.microsoft.com/office/drawing/2014/main" id="{29040C6D-C589-4BF1-B120-6047EB1BEF3C}"/>
                  </a:ext>
                </a:extLst>
              </p:cNvPr>
              <p:cNvGrpSpPr/>
              <p:nvPr/>
            </p:nvGrpSpPr>
            <p:grpSpPr>
              <a:xfrm>
                <a:off x="7929051" y="2188297"/>
                <a:ext cx="875243" cy="621581"/>
                <a:chOff x="3293032" y="2754480"/>
                <a:chExt cx="1021177" cy="728754"/>
              </a:xfrm>
            </p:grpSpPr>
            <p:grpSp>
              <p:nvGrpSpPr>
                <p:cNvPr id="107" name="Group 106">
                  <a:extLst>
                    <a:ext uri="{FF2B5EF4-FFF2-40B4-BE49-F238E27FC236}">
                      <a16:creationId xmlns:a16="http://schemas.microsoft.com/office/drawing/2014/main" id="{DCEA40D9-434A-450B-953B-0B8390C48C06}"/>
                    </a:ext>
                  </a:extLst>
                </p:cNvPr>
                <p:cNvGrpSpPr/>
                <p:nvPr/>
              </p:nvGrpSpPr>
              <p:grpSpPr>
                <a:xfrm>
                  <a:off x="3293032" y="2754480"/>
                  <a:ext cx="1021177" cy="728754"/>
                  <a:chOff x="6526423" y="2156792"/>
                  <a:chExt cx="1342343" cy="877801"/>
                </a:xfrm>
              </p:grpSpPr>
              <p:grpSp>
                <p:nvGrpSpPr>
                  <p:cNvPr id="109" name="Group 108">
                    <a:extLst>
                      <a:ext uri="{FF2B5EF4-FFF2-40B4-BE49-F238E27FC236}">
                        <a16:creationId xmlns:a16="http://schemas.microsoft.com/office/drawing/2014/main" id="{7DB31679-BD02-4388-8EAD-88265FF8DAB2}"/>
                      </a:ext>
                    </a:extLst>
                  </p:cNvPr>
                  <p:cNvGrpSpPr/>
                  <p:nvPr/>
                </p:nvGrpSpPr>
                <p:grpSpPr>
                  <a:xfrm>
                    <a:off x="6526423" y="2156792"/>
                    <a:ext cx="1342343" cy="877801"/>
                    <a:chOff x="5039360" y="5470564"/>
                    <a:chExt cx="1342342" cy="877798"/>
                  </a:xfrm>
                </p:grpSpPr>
                <p:sp>
                  <p:nvSpPr>
                    <p:cNvPr id="120" name="Rectangle 119">
                      <a:extLst>
                        <a:ext uri="{FF2B5EF4-FFF2-40B4-BE49-F238E27FC236}">
                          <a16:creationId xmlns:a16="http://schemas.microsoft.com/office/drawing/2014/main" id="{18AD6E8A-4019-42B2-8087-90ADD2C5596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21" name="Group 120">
                      <a:extLst>
                        <a:ext uri="{FF2B5EF4-FFF2-40B4-BE49-F238E27FC236}">
                          <a16:creationId xmlns:a16="http://schemas.microsoft.com/office/drawing/2014/main" id="{AED67782-AE6F-47C8-8BDE-9B375046D19E}"/>
                        </a:ext>
                      </a:extLst>
                    </p:cNvPr>
                    <p:cNvGrpSpPr/>
                    <p:nvPr/>
                  </p:nvGrpSpPr>
                  <p:grpSpPr>
                    <a:xfrm>
                      <a:off x="6026716" y="5639140"/>
                      <a:ext cx="182880" cy="295043"/>
                      <a:chOff x="3735824" y="4986161"/>
                      <a:chExt cx="182880" cy="295043"/>
                    </a:xfrm>
                  </p:grpSpPr>
                  <p:sp>
                    <p:nvSpPr>
                      <p:cNvPr id="122" name="Oval 121">
                        <a:extLst>
                          <a:ext uri="{FF2B5EF4-FFF2-40B4-BE49-F238E27FC236}">
                            <a16:creationId xmlns:a16="http://schemas.microsoft.com/office/drawing/2014/main" id="{8F7B25D8-6EF9-457F-BB3B-0990C33B912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3" name="Straight Arrow Connector 122">
                        <a:extLst>
                          <a:ext uri="{FF2B5EF4-FFF2-40B4-BE49-F238E27FC236}">
                            <a16:creationId xmlns:a16="http://schemas.microsoft.com/office/drawing/2014/main" id="{B626E134-73AD-44F1-B861-1B940CBAF1DF}"/>
                          </a:ext>
                        </a:extLst>
                      </p:cNvPr>
                      <p:cNvCxnSpPr>
                        <a:cxnSpLocks/>
                        <a:stCxn id="12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B3BEC53-7C56-43A0-9C61-0701C754EF67}"/>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5" name="Straight Arrow Connector 124">
                        <a:extLst>
                          <a:ext uri="{FF2B5EF4-FFF2-40B4-BE49-F238E27FC236}">
                            <a16:creationId xmlns:a16="http://schemas.microsoft.com/office/drawing/2014/main" id="{A6580986-448E-4D4F-BCF6-B407550CA6DD}"/>
                          </a:ext>
                        </a:extLst>
                      </p:cNvPr>
                      <p:cNvCxnSpPr>
                        <a:cxnSpLocks/>
                        <a:stCxn id="12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D0703DA8-2CE0-40B4-9F9A-EB69C65F2B45}"/>
                      </a:ext>
                    </a:extLst>
                  </p:cNvPr>
                  <p:cNvGrpSpPr/>
                  <p:nvPr/>
                </p:nvGrpSpPr>
                <p:grpSpPr>
                  <a:xfrm>
                    <a:off x="6625992" y="2285792"/>
                    <a:ext cx="842038" cy="131595"/>
                    <a:chOff x="5021561" y="825776"/>
                    <a:chExt cx="650259" cy="131594"/>
                  </a:xfrm>
                </p:grpSpPr>
                <p:cxnSp>
                  <p:nvCxnSpPr>
                    <p:cNvPr id="116" name="Straight Connector 115">
                      <a:extLst>
                        <a:ext uri="{FF2B5EF4-FFF2-40B4-BE49-F238E27FC236}">
                          <a16:creationId xmlns:a16="http://schemas.microsoft.com/office/drawing/2014/main" id="{870114F6-C637-47AF-A0D3-F26A6BB0EB9E}"/>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8A35E4-7E21-46F0-8937-6464DEE2D9CA}"/>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D4B4317-061F-4FD9-9231-AB3CDB1164BE}"/>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CA3986-C7B4-40A2-8DE9-6B63F87BD2D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1D204F35-E9FF-4BBA-A870-1F15B0A8ABA6}"/>
                      </a:ext>
                    </a:extLst>
                  </p:cNvPr>
                  <p:cNvGrpSpPr/>
                  <p:nvPr/>
                </p:nvGrpSpPr>
                <p:grpSpPr>
                  <a:xfrm>
                    <a:off x="6617249" y="2537287"/>
                    <a:ext cx="850746" cy="165139"/>
                    <a:chOff x="5012871" y="1133924"/>
                    <a:chExt cx="656983" cy="165139"/>
                  </a:xfrm>
                </p:grpSpPr>
                <p:cxnSp>
                  <p:nvCxnSpPr>
                    <p:cNvPr id="112" name="Straight Connector 111">
                      <a:extLst>
                        <a:ext uri="{FF2B5EF4-FFF2-40B4-BE49-F238E27FC236}">
                          <a16:creationId xmlns:a16="http://schemas.microsoft.com/office/drawing/2014/main" id="{31ABC313-EFF5-40FB-95A8-DF72FE5CFD37}"/>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F476897-8725-4D94-8CFD-B235C7A34CC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63C98A8-F72B-469B-AB91-219F5599E827}"/>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75C6C0-981E-4192-B5BF-8120601C9D1F}"/>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8" name="Oval 107">
                  <a:extLst>
                    <a:ext uri="{FF2B5EF4-FFF2-40B4-BE49-F238E27FC236}">
                      <a16:creationId xmlns:a16="http://schemas.microsoft.com/office/drawing/2014/main" id="{B279C0AA-3322-4468-AB78-659C8A5EEC4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1" name="Oval 100">
                <a:extLst>
                  <a:ext uri="{FF2B5EF4-FFF2-40B4-BE49-F238E27FC236}">
                    <a16:creationId xmlns:a16="http://schemas.microsoft.com/office/drawing/2014/main" id="{8D5FC261-DE14-424B-B12E-71DC824B04A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02" name="Straight Arrow Connector 101">
                <a:extLst>
                  <a:ext uri="{FF2B5EF4-FFF2-40B4-BE49-F238E27FC236}">
                    <a16:creationId xmlns:a16="http://schemas.microsoft.com/office/drawing/2014/main" id="{91EB1CDA-CF80-4612-899F-EF96B64913FD}"/>
                  </a:ext>
                </a:extLst>
              </p:cNvPr>
              <p:cNvCxnSpPr>
                <a:cxnSpLocks/>
                <a:stCxn id="101"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C734E06-4E1C-4B9B-ACF6-AE33A3C6C6E1}"/>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B6B621-1B5D-44F9-94A8-4FB994718B72}"/>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540953-F359-43E1-AC80-313DE885393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F244448-D692-49CC-B8E6-3A7DD6171A10}"/>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71831819-C0E3-44E6-BFD7-A9C5CFDC3289}"/>
                </a:ext>
              </a:extLst>
            </p:cNvPr>
            <p:cNvGrpSpPr/>
            <p:nvPr/>
          </p:nvGrpSpPr>
          <p:grpSpPr>
            <a:xfrm>
              <a:off x="7929050" y="3432725"/>
              <a:ext cx="875243" cy="621581"/>
              <a:chOff x="7929051" y="2188297"/>
              <a:chExt cx="875243" cy="621581"/>
            </a:xfrm>
          </p:grpSpPr>
          <p:grpSp>
            <p:nvGrpSpPr>
              <p:cNvPr id="74" name="Group 73">
                <a:extLst>
                  <a:ext uri="{FF2B5EF4-FFF2-40B4-BE49-F238E27FC236}">
                    <a16:creationId xmlns:a16="http://schemas.microsoft.com/office/drawing/2014/main" id="{E6E42E76-2055-4A9A-A0CB-FADD6DBB2F97}"/>
                  </a:ext>
                </a:extLst>
              </p:cNvPr>
              <p:cNvGrpSpPr/>
              <p:nvPr/>
            </p:nvGrpSpPr>
            <p:grpSpPr>
              <a:xfrm>
                <a:off x="7929051" y="2188297"/>
                <a:ext cx="875243" cy="621581"/>
                <a:chOff x="3293032" y="2754480"/>
                <a:chExt cx="1021177" cy="728754"/>
              </a:xfrm>
            </p:grpSpPr>
            <p:grpSp>
              <p:nvGrpSpPr>
                <p:cNvPr id="81" name="Group 80">
                  <a:extLst>
                    <a:ext uri="{FF2B5EF4-FFF2-40B4-BE49-F238E27FC236}">
                      <a16:creationId xmlns:a16="http://schemas.microsoft.com/office/drawing/2014/main" id="{2C952EDF-6F63-4FBC-86C1-EE7A5AA8E85D}"/>
                    </a:ext>
                  </a:extLst>
                </p:cNvPr>
                <p:cNvGrpSpPr/>
                <p:nvPr/>
              </p:nvGrpSpPr>
              <p:grpSpPr>
                <a:xfrm>
                  <a:off x="3293032" y="2754480"/>
                  <a:ext cx="1021177" cy="728754"/>
                  <a:chOff x="6526423" y="2156792"/>
                  <a:chExt cx="1342343" cy="877801"/>
                </a:xfrm>
              </p:grpSpPr>
              <p:grpSp>
                <p:nvGrpSpPr>
                  <p:cNvPr id="83" name="Group 82">
                    <a:extLst>
                      <a:ext uri="{FF2B5EF4-FFF2-40B4-BE49-F238E27FC236}">
                        <a16:creationId xmlns:a16="http://schemas.microsoft.com/office/drawing/2014/main" id="{F638FBCB-E31A-4480-81D1-EAE640E599CF}"/>
                      </a:ext>
                    </a:extLst>
                  </p:cNvPr>
                  <p:cNvGrpSpPr/>
                  <p:nvPr/>
                </p:nvGrpSpPr>
                <p:grpSpPr>
                  <a:xfrm>
                    <a:off x="6526423" y="2156792"/>
                    <a:ext cx="1342343" cy="877801"/>
                    <a:chOff x="5039360" y="5470564"/>
                    <a:chExt cx="1342342" cy="877798"/>
                  </a:xfrm>
                </p:grpSpPr>
                <p:sp>
                  <p:nvSpPr>
                    <p:cNvPr id="94" name="Rectangle 93">
                      <a:extLst>
                        <a:ext uri="{FF2B5EF4-FFF2-40B4-BE49-F238E27FC236}">
                          <a16:creationId xmlns:a16="http://schemas.microsoft.com/office/drawing/2014/main" id="{7C7B9C1E-2270-473A-AD6E-B39AAD87B101}"/>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95" name="Group 94">
                      <a:extLst>
                        <a:ext uri="{FF2B5EF4-FFF2-40B4-BE49-F238E27FC236}">
                          <a16:creationId xmlns:a16="http://schemas.microsoft.com/office/drawing/2014/main" id="{1FAF015E-AC3A-4D5A-933F-353B2E9595D9}"/>
                        </a:ext>
                      </a:extLst>
                    </p:cNvPr>
                    <p:cNvGrpSpPr/>
                    <p:nvPr/>
                  </p:nvGrpSpPr>
                  <p:grpSpPr>
                    <a:xfrm>
                      <a:off x="6026716" y="5639140"/>
                      <a:ext cx="182880" cy="295043"/>
                      <a:chOff x="3735824" y="4986161"/>
                      <a:chExt cx="182880" cy="295043"/>
                    </a:xfrm>
                  </p:grpSpPr>
                  <p:sp>
                    <p:nvSpPr>
                      <p:cNvPr id="96" name="Oval 95">
                        <a:extLst>
                          <a:ext uri="{FF2B5EF4-FFF2-40B4-BE49-F238E27FC236}">
                            <a16:creationId xmlns:a16="http://schemas.microsoft.com/office/drawing/2014/main" id="{7D5BD269-8BDD-4F4E-8581-C2D0600712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7" name="Straight Arrow Connector 96">
                        <a:extLst>
                          <a:ext uri="{FF2B5EF4-FFF2-40B4-BE49-F238E27FC236}">
                            <a16:creationId xmlns:a16="http://schemas.microsoft.com/office/drawing/2014/main" id="{C2ECCD3E-39CA-4C93-BAEB-B15AA88F74CA}"/>
                          </a:ext>
                        </a:extLst>
                      </p:cNvPr>
                      <p:cNvCxnSpPr>
                        <a:cxnSpLocks/>
                        <a:stCxn id="9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3C11AE3-A15D-4C1A-8297-C2468AF812E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9" name="Straight Arrow Connector 98">
                        <a:extLst>
                          <a:ext uri="{FF2B5EF4-FFF2-40B4-BE49-F238E27FC236}">
                            <a16:creationId xmlns:a16="http://schemas.microsoft.com/office/drawing/2014/main" id="{5E7BB1DA-8EAE-4597-8553-72C99512A95F}"/>
                          </a:ext>
                        </a:extLst>
                      </p:cNvPr>
                      <p:cNvCxnSpPr>
                        <a:cxnSpLocks/>
                        <a:stCxn id="9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6295CE26-508C-419A-BEBF-934190027998}"/>
                      </a:ext>
                    </a:extLst>
                  </p:cNvPr>
                  <p:cNvGrpSpPr/>
                  <p:nvPr/>
                </p:nvGrpSpPr>
                <p:grpSpPr>
                  <a:xfrm>
                    <a:off x="6625989" y="2323157"/>
                    <a:ext cx="842004" cy="94230"/>
                    <a:chOff x="5021561" y="863141"/>
                    <a:chExt cx="650233" cy="94229"/>
                  </a:xfrm>
                </p:grpSpPr>
                <p:cxnSp>
                  <p:nvCxnSpPr>
                    <p:cNvPr id="90" name="Straight Connector 89">
                      <a:extLst>
                        <a:ext uri="{FF2B5EF4-FFF2-40B4-BE49-F238E27FC236}">
                          <a16:creationId xmlns:a16="http://schemas.microsoft.com/office/drawing/2014/main" id="{F7907DB1-9F8A-4455-964F-AEE7D42CE2AE}"/>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535E514-5C44-43FA-A28D-8B8F2E0B49E9}"/>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CED2E33-1FDC-4D66-A2BE-EACE94FC7EB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676D879-FBFF-47D3-850D-3E5EB0E9FC2E}"/>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B0C7546-2188-49BA-B4E0-60F2BC1777E8}"/>
                      </a:ext>
                    </a:extLst>
                  </p:cNvPr>
                  <p:cNvGrpSpPr/>
                  <p:nvPr/>
                </p:nvGrpSpPr>
                <p:grpSpPr>
                  <a:xfrm>
                    <a:off x="6619769" y="2537017"/>
                    <a:ext cx="850769" cy="129365"/>
                    <a:chOff x="5014819" y="1133654"/>
                    <a:chExt cx="657001" cy="129365"/>
                  </a:xfrm>
                </p:grpSpPr>
                <p:cxnSp>
                  <p:nvCxnSpPr>
                    <p:cNvPr id="86" name="Straight Connector 85">
                      <a:extLst>
                        <a:ext uri="{FF2B5EF4-FFF2-40B4-BE49-F238E27FC236}">
                          <a16:creationId xmlns:a16="http://schemas.microsoft.com/office/drawing/2014/main" id="{AA2C6938-D675-4F39-A50D-88164C0FE88C}"/>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9FB747-D2B4-4F6C-9A6B-834EA122C743}"/>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CB35EE-68B9-4508-B7A5-DAB8D0EBFAB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BFD6BA-171B-4693-81AC-D2F5A71EE2C4}"/>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82" name="Oval 81">
                  <a:extLst>
                    <a:ext uri="{FF2B5EF4-FFF2-40B4-BE49-F238E27FC236}">
                      <a16:creationId xmlns:a16="http://schemas.microsoft.com/office/drawing/2014/main" id="{FA1FE1F3-18A3-4189-82C6-2C65B681FE0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75" name="Oval 74">
                <a:extLst>
                  <a:ext uri="{FF2B5EF4-FFF2-40B4-BE49-F238E27FC236}">
                    <a16:creationId xmlns:a16="http://schemas.microsoft.com/office/drawing/2014/main" id="{A9225058-9265-4585-96F5-F12317D7F0E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76" name="Straight Arrow Connector 75">
                <a:extLst>
                  <a:ext uri="{FF2B5EF4-FFF2-40B4-BE49-F238E27FC236}">
                    <a16:creationId xmlns:a16="http://schemas.microsoft.com/office/drawing/2014/main" id="{C7384C39-4E01-4A21-9A80-58FBEF3720F8}"/>
                  </a:ext>
                </a:extLst>
              </p:cNvPr>
              <p:cNvCxnSpPr>
                <a:cxnSpLocks/>
                <a:stCxn id="75"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F5AED8-5449-4A58-8691-D072D7EB673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565A6F-7117-4077-8E82-E38A67805D45}"/>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0F1E4F-B906-4A50-89E4-FCBA29A5C00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6269394-25A9-4241-B9DF-35BD0C03C5E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192AA121-5117-4DCD-ADED-9FC74838F179}"/>
              </a:ext>
            </a:extLst>
          </p:cNvPr>
          <p:cNvGrpSpPr/>
          <p:nvPr/>
        </p:nvGrpSpPr>
        <p:grpSpPr>
          <a:xfrm>
            <a:off x="6051845" y="2453765"/>
            <a:ext cx="547028" cy="1162854"/>
            <a:chOff x="7929050" y="2188297"/>
            <a:chExt cx="875244" cy="1860566"/>
          </a:xfrm>
        </p:grpSpPr>
        <p:grpSp>
          <p:nvGrpSpPr>
            <p:cNvPr id="153" name="Group 152">
              <a:extLst>
                <a:ext uri="{FF2B5EF4-FFF2-40B4-BE49-F238E27FC236}">
                  <a16:creationId xmlns:a16="http://schemas.microsoft.com/office/drawing/2014/main" id="{BB9434B9-5A7D-4B34-AB32-7001A94DFC29}"/>
                </a:ext>
              </a:extLst>
            </p:cNvPr>
            <p:cNvGrpSpPr/>
            <p:nvPr/>
          </p:nvGrpSpPr>
          <p:grpSpPr>
            <a:xfrm>
              <a:off x="7929051" y="2188297"/>
              <a:ext cx="875243" cy="621581"/>
              <a:chOff x="7929051" y="2188297"/>
              <a:chExt cx="875243" cy="621581"/>
            </a:xfrm>
          </p:grpSpPr>
          <p:grpSp>
            <p:nvGrpSpPr>
              <p:cNvPr id="166" name="Group 165">
                <a:extLst>
                  <a:ext uri="{FF2B5EF4-FFF2-40B4-BE49-F238E27FC236}">
                    <a16:creationId xmlns:a16="http://schemas.microsoft.com/office/drawing/2014/main" id="{A2709E12-75A5-4C35-AFA2-1A7C8A1154FE}"/>
                  </a:ext>
                </a:extLst>
              </p:cNvPr>
              <p:cNvGrpSpPr/>
              <p:nvPr/>
            </p:nvGrpSpPr>
            <p:grpSpPr>
              <a:xfrm>
                <a:off x="7929051" y="2188297"/>
                <a:ext cx="875243" cy="621581"/>
                <a:chOff x="3293032" y="2754480"/>
                <a:chExt cx="1021177" cy="728754"/>
              </a:xfrm>
            </p:grpSpPr>
            <p:grpSp>
              <p:nvGrpSpPr>
                <p:cNvPr id="169" name="Group 168">
                  <a:extLst>
                    <a:ext uri="{FF2B5EF4-FFF2-40B4-BE49-F238E27FC236}">
                      <a16:creationId xmlns:a16="http://schemas.microsoft.com/office/drawing/2014/main" id="{502228C2-6880-4B74-82BA-2135E0EC14BF}"/>
                    </a:ext>
                  </a:extLst>
                </p:cNvPr>
                <p:cNvGrpSpPr/>
                <p:nvPr/>
              </p:nvGrpSpPr>
              <p:grpSpPr>
                <a:xfrm>
                  <a:off x="3293032" y="2754480"/>
                  <a:ext cx="1021177" cy="728754"/>
                  <a:chOff x="5039360" y="5470564"/>
                  <a:chExt cx="1342342" cy="877798"/>
                </a:xfrm>
              </p:grpSpPr>
              <p:sp>
                <p:nvSpPr>
                  <p:cNvPr id="171" name="Rectangle 170">
                    <a:extLst>
                      <a:ext uri="{FF2B5EF4-FFF2-40B4-BE49-F238E27FC236}">
                        <a16:creationId xmlns:a16="http://schemas.microsoft.com/office/drawing/2014/main" id="{46CA7320-7050-446D-BE4D-95D3FABA056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72" name="Group 171">
                    <a:extLst>
                      <a:ext uri="{FF2B5EF4-FFF2-40B4-BE49-F238E27FC236}">
                        <a16:creationId xmlns:a16="http://schemas.microsoft.com/office/drawing/2014/main" id="{5D26A290-60DA-43DF-8E11-D3C15E91C0EE}"/>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2C5D50D6-055C-430F-A448-ABD51443A50B}"/>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4" name="Straight Arrow Connector 173">
                      <a:extLst>
                        <a:ext uri="{FF2B5EF4-FFF2-40B4-BE49-F238E27FC236}">
                          <a16:creationId xmlns:a16="http://schemas.microsoft.com/office/drawing/2014/main" id="{7B360EDF-CC35-4A4D-A620-56039BAC23BD}"/>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02F7626D-F930-4C66-A320-C21759B0298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6" name="Straight Arrow Connector 175">
                      <a:extLst>
                        <a:ext uri="{FF2B5EF4-FFF2-40B4-BE49-F238E27FC236}">
                          <a16:creationId xmlns:a16="http://schemas.microsoft.com/office/drawing/2014/main" id="{4627B1FC-AA58-43F6-90E9-BBF70BA15AF2}"/>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Oval 169">
                  <a:extLst>
                    <a:ext uri="{FF2B5EF4-FFF2-40B4-BE49-F238E27FC236}">
                      <a16:creationId xmlns:a16="http://schemas.microsoft.com/office/drawing/2014/main" id="{E368D5A5-6692-4D8A-9E4F-EC5B09846D5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67" name="Oval 166">
                <a:extLst>
                  <a:ext uri="{FF2B5EF4-FFF2-40B4-BE49-F238E27FC236}">
                    <a16:creationId xmlns:a16="http://schemas.microsoft.com/office/drawing/2014/main" id="{1BD12715-3A37-4573-8D5F-3058D70F8ECF}"/>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8" name="Straight Arrow Connector 167">
                <a:extLst>
                  <a:ext uri="{FF2B5EF4-FFF2-40B4-BE49-F238E27FC236}">
                    <a16:creationId xmlns:a16="http://schemas.microsoft.com/office/drawing/2014/main" id="{081208E5-ADEE-468E-8E1D-F3E85D4AD3A8}"/>
                  </a:ext>
                </a:extLst>
              </p:cNvPr>
              <p:cNvCxnSpPr>
                <a:cxnSpLocks/>
                <a:stCxn id="16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B8876053-D702-49A4-A151-73392B933BF4}"/>
                </a:ext>
              </a:extLst>
            </p:cNvPr>
            <p:cNvGrpSpPr/>
            <p:nvPr/>
          </p:nvGrpSpPr>
          <p:grpSpPr>
            <a:xfrm>
              <a:off x="7929051" y="2805701"/>
              <a:ext cx="875243" cy="621581"/>
              <a:chOff x="3293032" y="2748099"/>
              <a:chExt cx="1021177" cy="728754"/>
            </a:xfrm>
          </p:grpSpPr>
          <p:sp>
            <p:nvSpPr>
              <p:cNvPr id="164" name="Rectangle 163">
                <a:extLst>
                  <a:ext uri="{FF2B5EF4-FFF2-40B4-BE49-F238E27FC236}">
                    <a16:creationId xmlns:a16="http://schemas.microsoft.com/office/drawing/2014/main" id="{DB269DFC-572F-4AAB-9E52-E9986181F669}"/>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65" name="Oval 164">
                <a:extLst>
                  <a:ext uri="{FF2B5EF4-FFF2-40B4-BE49-F238E27FC236}">
                    <a16:creationId xmlns:a16="http://schemas.microsoft.com/office/drawing/2014/main" id="{F21EFE90-03AE-4C0B-920E-888F093DE32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55" name="Group 154">
              <a:extLst>
                <a:ext uri="{FF2B5EF4-FFF2-40B4-BE49-F238E27FC236}">
                  <a16:creationId xmlns:a16="http://schemas.microsoft.com/office/drawing/2014/main" id="{DA130D90-2E20-4C9C-BF5B-090451C9D4CC}"/>
                </a:ext>
              </a:extLst>
            </p:cNvPr>
            <p:cNvGrpSpPr/>
            <p:nvPr/>
          </p:nvGrpSpPr>
          <p:grpSpPr>
            <a:xfrm>
              <a:off x="7929050" y="3427282"/>
              <a:ext cx="875243" cy="621581"/>
              <a:chOff x="3293032" y="2748098"/>
              <a:chExt cx="1021177" cy="728754"/>
            </a:xfrm>
          </p:grpSpPr>
          <p:grpSp>
            <p:nvGrpSpPr>
              <p:cNvPr id="156" name="Group 155">
                <a:extLst>
                  <a:ext uri="{FF2B5EF4-FFF2-40B4-BE49-F238E27FC236}">
                    <a16:creationId xmlns:a16="http://schemas.microsoft.com/office/drawing/2014/main" id="{43787B37-51B3-4375-9B37-451330B78444}"/>
                  </a:ext>
                </a:extLst>
              </p:cNvPr>
              <p:cNvGrpSpPr/>
              <p:nvPr/>
            </p:nvGrpSpPr>
            <p:grpSpPr>
              <a:xfrm>
                <a:off x="3293032" y="2748098"/>
                <a:ext cx="1021177" cy="728754"/>
                <a:chOff x="5039360" y="5462877"/>
                <a:chExt cx="1342342" cy="877798"/>
              </a:xfrm>
            </p:grpSpPr>
            <p:sp>
              <p:nvSpPr>
                <p:cNvPr id="158" name="Rectangle 157">
                  <a:extLst>
                    <a:ext uri="{FF2B5EF4-FFF2-40B4-BE49-F238E27FC236}">
                      <a16:creationId xmlns:a16="http://schemas.microsoft.com/office/drawing/2014/main" id="{9623494E-6D64-46DB-82FA-9CEFDC3905B2}"/>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59" name="Group 158">
                  <a:extLst>
                    <a:ext uri="{FF2B5EF4-FFF2-40B4-BE49-F238E27FC236}">
                      <a16:creationId xmlns:a16="http://schemas.microsoft.com/office/drawing/2014/main" id="{9FD42A89-FDF5-4D53-9F8A-7B558B6B4892}"/>
                    </a:ext>
                  </a:extLst>
                </p:cNvPr>
                <p:cNvGrpSpPr/>
                <p:nvPr/>
              </p:nvGrpSpPr>
              <p:grpSpPr>
                <a:xfrm>
                  <a:off x="6026716" y="5639140"/>
                  <a:ext cx="182880" cy="295043"/>
                  <a:chOff x="3735824" y="4986161"/>
                  <a:chExt cx="182880" cy="295043"/>
                </a:xfrm>
              </p:grpSpPr>
              <p:sp>
                <p:nvSpPr>
                  <p:cNvPr id="160" name="Oval 159">
                    <a:extLst>
                      <a:ext uri="{FF2B5EF4-FFF2-40B4-BE49-F238E27FC236}">
                        <a16:creationId xmlns:a16="http://schemas.microsoft.com/office/drawing/2014/main" id="{0698B474-A97C-4746-AF52-C39E11EC7FE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1" name="Straight Arrow Connector 160">
                    <a:extLst>
                      <a:ext uri="{FF2B5EF4-FFF2-40B4-BE49-F238E27FC236}">
                        <a16:creationId xmlns:a16="http://schemas.microsoft.com/office/drawing/2014/main" id="{3FC85884-657A-409A-88E6-F29A9F9CBA80}"/>
                      </a:ext>
                    </a:extLst>
                  </p:cNvPr>
                  <p:cNvCxnSpPr>
                    <a:cxnSpLocks/>
                    <a:stCxn id="16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D6EB0941-D52D-4ED3-B1E4-7E6F37196EE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3" name="Straight Arrow Connector 162">
                    <a:extLst>
                      <a:ext uri="{FF2B5EF4-FFF2-40B4-BE49-F238E27FC236}">
                        <a16:creationId xmlns:a16="http://schemas.microsoft.com/office/drawing/2014/main" id="{43DD9274-E72C-4C2F-BE6F-5A6FCF7978D4}"/>
                      </a:ext>
                    </a:extLst>
                  </p:cNvPr>
                  <p:cNvCxnSpPr>
                    <a:cxnSpLocks/>
                    <a:stCxn id="16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7" name="Oval 156">
                <a:extLst>
                  <a:ext uri="{FF2B5EF4-FFF2-40B4-BE49-F238E27FC236}">
                    <a16:creationId xmlns:a16="http://schemas.microsoft.com/office/drawing/2014/main" id="{303BE42F-42B7-4EFC-B26C-7A47A896D8D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grpSp>
        <p:nvGrpSpPr>
          <p:cNvPr id="177" name="Group 176">
            <a:extLst>
              <a:ext uri="{FF2B5EF4-FFF2-40B4-BE49-F238E27FC236}">
                <a16:creationId xmlns:a16="http://schemas.microsoft.com/office/drawing/2014/main" id="{90934389-AEE3-4EBC-AA50-586E5BBAB6D3}"/>
              </a:ext>
            </a:extLst>
          </p:cNvPr>
          <p:cNvGrpSpPr/>
          <p:nvPr/>
        </p:nvGrpSpPr>
        <p:grpSpPr>
          <a:xfrm flipH="1" flipV="1">
            <a:off x="7068733" y="2685808"/>
            <a:ext cx="1125569" cy="683585"/>
            <a:chOff x="5765726" y="3924671"/>
            <a:chExt cx="1774785" cy="1207125"/>
          </a:xfrm>
        </p:grpSpPr>
        <p:sp>
          <p:nvSpPr>
            <p:cNvPr id="178" name="Rectangle 177">
              <a:extLst>
                <a:ext uri="{FF2B5EF4-FFF2-40B4-BE49-F238E27FC236}">
                  <a16:creationId xmlns:a16="http://schemas.microsoft.com/office/drawing/2014/main" id="{747A9A7D-2D05-4C3A-832B-015EBE235F1E}"/>
                </a:ext>
              </a:extLst>
            </p:cNvPr>
            <p:cNvSpPr/>
            <p:nvPr/>
          </p:nvSpPr>
          <p:spPr>
            <a:xfrm>
              <a:off x="6054175" y="392467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79" name="Rectangle 178">
              <a:extLst>
                <a:ext uri="{FF2B5EF4-FFF2-40B4-BE49-F238E27FC236}">
                  <a16:creationId xmlns:a16="http://schemas.microsoft.com/office/drawing/2014/main" id="{92D8BB0C-4A2F-49B8-B3FA-DAD4624CD176}"/>
                </a:ext>
              </a:extLst>
            </p:cNvPr>
            <p:cNvSpPr/>
            <p:nvPr/>
          </p:nvSpPr>
          <p:spPr>
            <a:xfrm>
              <a:off x="5981626" y="401193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0" name="Rectangle 179">
              <a:extLst>
                <a:ext uri="{FF2B5EF4-FFF2-40B4-BE49-F238E27FC236}">
                  <a16:creationId xmlns:a16="http://schemas.microsoft.com/office/drawing/2014/main" id="{A8624F36-534D-4402-905F-0FAB2E382DF6}"/>
                </a:ext>
              </a:extLst>
            </p:cNvPr>
            <p:cNvSpPr/>
            <p:nvPr/>
          </p:nvSpPr>
          <p:spPr>
            <a:xfrm>
              <a:off x="5909077" y="409919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1" name="Rectangle 180">
              <a:extLst>
                <a:ext uri="{FF2B5EF4-FFF2-40B4-BE49-F238E27FC236}">
                  <a16:creationId xmlns:a16="http://schemas.microsoft.com/office/drawing/2014/main" id="{92DD80CD-F665-406C-B6F6-4E9BDD74BA7B}"/>
                </a:ext>
              </a:extLst>
            </p:cNvPr>
            <p:cNvSpPr/>
            <p:nvPr/>
          </p:nvSpPr>
          <p:spPr>
            <a:xfrm>
              <a:off x="5838275" y="4196994"/>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2" name="Rectangle 181">
              <a:extLst>
                <a:ext uri="{FF2B5EF4-FFF2-40B4-BE49-F238E27FC236}">
                  <a16:creationId xmlns:a16="http://schemas.microsoft.com/office/drawing/2014/main" id="{6EFD143A-CED8-4D1D-AF51-9623D0D6CF03}"/>
                </a:ext>
              </a:extLst>
            </p:cNvPr>
            <p:cNvSpPr/>
            <p:nvPr/>
          </p:nvSpPr>
          <p:spPr>
            <a:xfrm>
              <a:off x="5765726" y="4284254"/>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grpSp>
      <p:cxnSp>
        <p:nvCxnSpPr>
          <p:cNvPr id="183" name="Connector: Elbow 182">
            <a:extLst>
              <a:ext uri="{FF2B5EF4-FFF2-40B4-BE49-F238E27FC236}">
                <a16:creationId xmlns:a16="http://schemas.microsoft.com/office/drawing/2014/main" id="{B2D58D08-B1CF-4B01-BBEB-253E3FB9680C}"/>
              </a:ext>
            </a:extLst>
          </p:cNvPr>
          <p:cNvCxnSpPr>
            <a:cxnSpLocks/>
            <a:endCxn id="182" idx="3"/>
          </p:cNvCxnSpPr>
          <p:nvPr/>
        </p:nvCxnSpPr>
        <p:spPr>
          <a:xfrm>
            <a:off x="6598876" y="2538491"/>
            <a:ext cx="652791" cy="387297"/>
          </a:xfrm>
          <a:prstGeom prst="bentConnector3">
            <a:avLst>
              <a:gd name="adj1" fmla="val 5340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4" name="Connector: Elbow 183">
            <a:extLst>
              <a:ext uri="{FF2B5EF4-FFF2-40B4-BE49-F238E27FC236}">
                <a16:creationId xmlns:a16="http://schemas.microsoft.com/office/drawing/2014/main" id="{99CECD65-13F2-456C-B4AB-E7A581E6F060}"/>
              </a:ext>
            </a:extLst>
          </p:cNvPr>
          <p:cNvCxnSpPr>
            <a:cxnSpLocks/>
            <a:stCxn id="171" idx="3"/>
            <a:endCxn id="181" idx="3"/>
          </p:cNvCxnSpPr>
          <p:nvPr/>
        </p:nvCxnSpPr>
        <p:spPr>
          <a:xfrm>
            <a:off x="6598873" y="2648011"/>
            <a:ext cx="606780" cy="327191"/>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A19E253B-1350-455D-BDF6-43C5B2AF2B6C}"/>
              </a:ext>
            </a:extLst>
          </p:cNvPr>
          <p:cNvCxnSpPr>
            <a:cxnSpLocks/>
            <a:endCxn id="180" idx="3"/>
          </p:cNvCxnSpPr>
          <p:nvPr/>
        </p:nvCxnSpPr>
        <p:spPr>
          <a:xfrm>
            <a:off x="6598873" y="2758324"/>
            <a:ext cx="561878" cy="272264"/>
          </a:xfrm>
          <a:prstGeom prst="bentConnector3">
            <a:avLst>
              <a:gd name="adj1" fmla="val 4604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C8BFF5EC-ABB7-47A7-B0CD-A31377A82859}"/>
              </a:ext>
            </a:extLst>
          </p:cNvPr>
          <p:cNvCxnSpPr>
            <a:cxnSpLocks/>
            <a:endCxn id="179" idx="3"/>
          </p:cNvCxnSpPr>
          <p:nvPr/>
        </p:nvCxnSpPr>
        <p:spPr>
          <a:xfrm flipV="1">
            <a:off x="6598873" y="3080000"/>
            <a:ext cx="515867" cy="23529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CA3D25D0-B248-48ED-853A-C165C3A5FA9A}"/>
              </a:ext>
            </a:extLst>
          </p:cNvPr>
          <p:cNvCxnSpPr>
            <a:cxnSpLocks/>
            <a:stCxn id="158" idx="3"/>
            <a:endCxn id="178" idx="3"/>
          </p:cNvCxnSpPr>
          <p:nvPr/>
        </p:nvCxnSpPr>
        <p:spPr>
          <a:xfrm flipV="1">
            <a:off x="6598875" y="3129417"/>
            <a:ext cx="469857" cy="292961"/>
          </a:xfrm>
          <a:prstGeom prst="bentConnector3">
            <a:avLst>
              <a:gd name="adj1" fmla="val 64866"/>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39C1A99D-25B7-4682-9F43-3DF1BE663F43}"/>
              </a:ext>
            </a:extLst>
          </p:cNvPr>
          <p:cNvCxnSpPr>
            <a:cxnSpLocks/>
          </p:cNvCxnSpPr>
          <p:nvPr/>
        </p:nvCxnSpPr>
        <p:spPr>
          <a:xfrm>
            <a:off x="7817980" y="3165766"/>
            <a:ext cx="2716" cy="795848"/>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06373695-560F-496C-A93C-E7E743AE106F}"/>
              </a:ext>
            </a:extLst>
          </p:cNvPr>
          <p:cNvCxnSpPr>
            <a:cxnSpLocks/>
          </p:cNvCxnSpPr>
          <p:nvPr/>
        </p:nvCxnSpPr>
        <p:spPr>
          <a:xfrm>
            <a:off x="7766133" y="3215178"/>
            <a:ext cx="865" cy="746434"/>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C073C9-FE88-43F8-8C66-6B6D3C46D62C}"/>
              </a:ext>
            </a:extLst>
          </p:cNvPr>
          <p:cNvCxnSpPr>
            <a:cxnSpLocks/>
            <a:endCxn id="197" idx="0"/>
          </p:cNvCxnSpPr>
          <p:nvPr/>
        </p:nvCxnSpPr>
        <p:spPr>
          <a:xfrm>
            <a:off x="7712467" y="3270563"/>
            <a:ext cx="2541" cy="69105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47A4DCAA-4AC4-421F-93CC-CA39330013DF}"/>
              </a:ext>
            </a:extLst>
          </p:cNvPr>
          <p:cNvCxnSpPr>
            <a:cxnSpLocks/>
          </p:cNvCxnSpPr>
          <p:nvPr/>
        </p:nvCxnSpPr>
        <p:spPr>
          <a:xfrm flipH="1">
            <a:off x="7662443" y="3319978"/>
            <a:ext cx="867" cy="641635"/>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80473C5A-E978-49C2-8B2C-BECDBD96050D}"/>
              </a:ext>
            </a:extLst>
          </p:cNvPr>
          <p:cNvCxnSpPr>
            <a:cxnSpLocks/>
          </p:cNvCxnSpPr>
          <p:nvPr/>
        </p:nvCxnSpPr>
        <p:spPr>
          <a:xfrm flipH="1">
            <a:off x="7606999" y="3369395"/>
            <a:ext cx="4466" cy="59222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5A04AEC3-3B7E-4596-953D-C2ED7C72968B}"/>
              </a:ext>
            </a:extLst>
          </p:cNvPr>
          <p:cNvCxnSpPr>
            <a:cxnSpLocks/>
          </p:cNvCxnSpPr>
          <p:nvPr/>
        </p:nvCxnSpPr>
        <p:spPr>
          <a:xfrm rot="10800000" flipV="1">
            <a:off x="1547196" y="4149062"/>
            <a:ext cx="6064268" cy="1221190"/>
          </a:xfrm>
          <a:prstGeom prst="bentConnector3">
            <a:avLst>
              <a:gd name="adj1" fmla="val -126"/>
            </a:avLst>
          </a:prstGeom>
          <a:ln w="12700">
            <a:tailEnd type="triangle" w="med" len="lg"/>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4BF11A2E-8DA9-4C1A-BBBF-88A335F02502}"/>
              </a:ext>
            </a:extLst>
          </p:cNvPr>
          <p:cNvGrpSpPr/>
          <p:nvPr/>
        </p:nvGrpSpPr>
        <p:grpSpPr>
          <a:xfrm>
            <a:off x="7488828" y="3960062"/>
            <a:ext cx="449183" cy="195347"/>
            <a:chOff x="10945667" y="3532797"/>
            <a:chExt cx="718692" cy="312555"/>
          </a:xfrm>
        </p:grpSpPr>
        <p:sp>
          <p:nvSpPr>
            <p:cNvPr id="195" name="Oval 194">
              <a:extLst>
                <a:ext uri="{FF2B5EF4-FFF2-40B4-BE49-F238E27FC236}">
                  <a16:creationId xmlns:a16="http://schemas.microsoft.com/office/drawing/2014/main" id="{D0D5C93B-9B4F-4947-80E4-107D2058F726}"/>
                </a:ext>
              </a:extLst>
            </p:cNvPr>
            <p:cNvSpPr/>
            <p:nvPr/>
          </p:nvSpPr>
          <p:spPr>
            <a:xfrm flipH="1">
              <a:off x="11168436" y="3532797"/>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6" name="Oval 195">
              <a:extLst>
                <a:ext uri="{FF2B5EF4-FFF2-40B4-BE49-F238E27FC236}">
                  <a16:creationId xmlns:a16="http://schemas.microsoft.com/office/drawing/2014/main" id="{10AAF49E-EE44-4E6D-AAE6-42AEB2CF0AEE}"/>
                </a:ext>
              </a:extLst>
            </p:cNvPr>
            <p:cNvSpPr/>
            <p:nvPr/>
          </p:nvSpPr>
          <p:spPr>
            <a:xfrm flipH="1">
              <a:off x="11225988"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7" name="Oval 196">
              <a:extLst>
                <a:ext uri="{FF2B5EF4-FFF2-40B4-BE49-F238E27FC236}">
                  <a16:creationId xmlns:a16="http://schemas.microsoft.com/office/drawing/2014/main" id="{A4392898-2864-42D2-A347-5131A4226272}"/>
                </a:ext>
              </a:extLst>
            </p:cNvPr>
            <p:cNvSpPr/>
            <p:nvPr/>
          </p:nvSpPr>
          <p:spPr>
            <a:xfrm flipH="1">
              <a:off x="11284696"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8" name="Oval 197">
              <a:extLst>
                <a:ext uri="{FF2B5EF4-FFF2-40B4-BE49-F238E27FC236}">
                  <a16:creationId xmlns:a16="http://schemas.microsoft.com/office/drawing/2014/main" id="{DCA95B86-5462-4CD7-AAB3-AFEA4210E0EE}"/>
                </a:ext>
              </a:extLst>
            </p:cNvPr>
            <p:cNvSpPr/>
            <p:nvPr/>
          </p:nvSpPr>
          <p:spPr>
            <a:xfrm flipH="1">
              <a:off x="11342479" y="3535281"/>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9" name="Oval 198">
              <a:extLst>
                <a:ext uri="{FF2B5EF4-FFF2-40B4-BE49-F238E27FC236}">
                  <a16:creationId xmlns:a16="http://schemas.microsoft.com/office/drawing/2014/main" id="{5E443D6D-CB4D-4A40-B08D-927CF8055C85}"/>
                </a:ext>
              </a:extLst>
            </p:cNvPr>
            <p:cNvSpPr/>
            <p:nvPr/>
          </p:nvSpPr>
          <p:spPr>
            <a:xfrm flipH="1">
              <a:off x="11402992" y="3535281"/>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0" name="Oval 199">
              <a:extLst>
                <a:ext uri="{FF2B5EF4-FFF2-40B4-BE49-F238E27FC236}">
                  <a16:creationId xmlns:a16="http://schemas.microsoft.com/office/drawing/2014/main" id="{D08A2A9C-A21C-46BD-9D71-A1CBBF897D08}"/>
                </a:ext>
              </a:extLst>
            </p:cNvPr>
            <p:cNvSpPr/>
            <p:nvPr/>
          </p:nvSpPr>
          <p:spPr>
            <a:xfrm flipH="1">
              <a:off x="11162678"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1" name="Rectangle: Rounded Corners 200">
              <a:extLst>
                <a:ext uri="{FF2B5EF4-FFF2-40B4-BE49-F238E27FC236}">
                  <a16:creationId xmlns:a16="http://schemas.microsoft.com/office/drawing/2014/main" id="{CCB3F5A1-CDEA-4D21-AE3D-665C322502A7}"/>
                </a:ext>
              </a:extLst>
            </p:cNvPr>
            <p:cNvSpPr/>
            <p:nvPr/>
          </p:nvSpPr>
          <p:spPr>
            <a:xfrm>
              <a:off x="10945667" y="3537297"/>
              <a:ext cx="718692" cy="308055"/>
            </a:xfrm>
            <a:prstGeom prst="roundRect">
              <a:avLst>
                <a:gd name="adj" fmla="val 50000"/>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Open Sans" panose="020B0604020202020204" charset="0"/>
                  <a:ea typeface="Open Sans" panose="020B0604020202020204" charset="0"/>
                  <a:cs typeface="Open Sans" panose="020B0604020202020204" charset="0"/>
                </a:rPr>
                <a:t>BSF</a:t>
              </a:r>
            </a:p>
          </p:txBody>
        </p:sp>
        <p:sp>
          <p:nvSpPr>
            <p:cNvPr id="202" name="Oval 201">
              <a:extLst>
                <a:ext uri="{FF2B5EF4-FFF2-40B4-BE49-F238E27FC236}">
                  <a16:creationId xmlns:a16="http://schemas.microsoft.com/office/drawing/2014/main" id="{4EB23896-311B-4833-BE2F-683F5D4A5FA5}"/>
                </a:ext>
              </a:extLst>
            </p:cNvPr>
            <p:cNvSpPr/>
            <p:nvPr/>
          </p:nvSpPr>
          <p:spPr>
            <a:xfrm flipH="1">
              <a:off x="11169822" y="3789480"/>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3" name="Oval 202">
              <a:extLst>
                <a:ext uri="{FF2B5EF4-FFF2-40B4-BE49-F238E27FC236}">
                  <a16:creationId xmlns:a16="http://schemas.microsoft.com/office/drawing/2014/main" id="{C6F0316D-4594-4F61-8D30-403CB48FC470}"/>
                </a:ext>
              </a:extLst>
            </p:cNvPr>
            <p:cNvSpPr/>
            <p:nvPr/>
          </p:nvSpPr>
          <p:spPr>
            <a:xfrm flipH="1">
              <a:off x="11225988" y="3789479"/>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4" name="Oval 203">
              <a:extLst>
                <a:ext uri="{FF2B5EF4-FFF2-40B4-BE49-F238E27FC236}">
                  <a16:creationId xmlns:a16="http://schemas.microsoft.com/office/drawing/2014/main" id="{B8C7464D-F799-4B8A-B82A-4F0F3CF1D2D7}"/>
                </a:ext>
              </a:extLst>
            </p:cNvPr>
            <p:cNvSpPr/>
            <p:nvPr/>
          </p:nvSpPr>
          <p:spPr>
            <a:xfrm flipH="1">
              <a:off x="11282154" y="3789479"/>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5" name="Oval 204">
              <a:extLst>
                <a:ext uri="{FF2B5EF4-FFF2-40B4-BE49-F238E27FC236}">
                  <a16:creationId xmlns:a16="http://schemas.microsoft.com/office/drawing/2014/main" id="{C82DF4B8-BE2B-4BC1-8A68-55DA6D00C9F7}"/>
                </a:ext>
              </a:extLst>
            </p:cNvPr>
            <p:cNvSpPr/>
            <p:nvPr/>
          </p:nvSpPr>
          <p:spPr>
            <a:xfrm flipH="1">
              <a:off x="11345305" y="3789478"/>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6" name="Oval 205">
              <a:extLst>
                <a:ext uri="{FF2B5EF4-FFF2-40B4-BE49-F238E27FC236}">
                  <a16:creationId xmlns:a16="http://schemas.microsoft.com/office/drawing/2014/main" id="{7C1E329A-D970-4A40-A162-D2728A727DC6}"/>
                </a:ext>
              </a:extLst>
            </p:cNvPr>
            <p:cNvSpPr/>
            <p:nvPr/>
          </p:nvSpPr>
          <p:spPr>
            <a:xfrm flipH="1">
              <a:off x="11395363" y="3789478"/>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grpSp>
      <p:sp>
        <p:nvSpPr>
          <p:cNvPr id="207" name="TextBox 206">
            <a:extLst>
              <a:ext uri="{FF2B5EF4-FFF2-40B4-BE49-F238E27FC236}">
                <a16:creationId xmlns:a16="http://schemas.microsoft.com/office/drawing/2014/main" id="{DEF16D9A-14E3-4726-8C45-1BF24EA268FB}"/>
              </a:ext>
            </a:extLst>
          </p:cNvPr>
          <p:cNvSpPr txBox="1"/>
          <p:nvPr/>
        </p:nvSpPr>
        <p:spPr>
          <a:xfrm>
            <a:off x="6815194" y="5335155"/>
            <a:ext cx="212561" cy="323165"/>
          </a:xfrm>
          <a:prstGeom prst="rect">
            <a:avLst/>
          </a:prstGeom>
          <a:noFill/>
        </p:spPr>
        <p:txBody>
          <a:bodyPr wrap="square" rtlCol="0">
            <a:spAutoFit/>
          </a:bodyPr>
          <a:lstStyle/>
          <a:p>
            <a:r>
              <a:rPr lang="en-US" sz="1500" dirty="0"/>
              <a:t>…</a:t>
            </a:r>
          </a:p>
        </p:txBody>
      </p:sp>
      <p:sp>
        <p:nvSpPr>
          <p:cNvPr id="208" name="TextBox 207">
            <a:extLst>
              <a:ext uri="{FF2B5EF4-FFF2-40B4-BE49-F238E27FC236}">
                <a16:creationId xmlns:a16="http://schemas.microsoft.com/office/drawing/2014/main" id="{0E42B856-DCAE-4361-ABE3-0198AC2651AF}"/>
              </a:ext>
            </a:extLst>
          </p:cNvPr>
          <p:cNvSpPr txBox="1"/>
          <p:nvPr/>
        </p:nvSpPr>
        <p:spPr>
          <a:xfrm>
            <a:off x="7253519" y="2746489"/>
            <a:ext cx="984252" cy="265457"/>
          </a:xfrm>
          <a:prstGeom prst="rect">
            <a:avLst/>
          </a:prstGeom>
          <a:noFill/>
        </p:spPr>
        <p:txBody>
          <a:bodyPr wrap="square" rtlCol="0">
            <a:spAutoFit/>
          </a:bodyPr>
          <a:lstStyle/>
          <a:p>
            <a:r>
              <a:rPr lang="en-US" sz="1125" dirty="0">
                <a:latin typeface="Open Sans" panose="020B0604020202020204"/>
              </a:rPr>
              <a:t>RDC </a:t>
            </a:r>
            <a:r>
              <a:rPr lang="en-US" altLang="zh-CN" sz="1125" dirty="0">
                <a:latin typeface="Open Sans" panose="020B0604020202020204"/>
              </a:rPr>
              <a:t>Worker</a:t>
            </a:r>
            <a:endParaRPr lang="en-US" sz="1125" dirty="0">
              <a:latin typeface="Open Sans" panose="020B0604020202020204"/>
            </a:endParaRPr>
          </a:p>
        </p:txBody>
      </p:sp>
      <p:sp>
        <p:nvSpPr>
          <p:cNvPr id="209" name="Freeform: Shape 208">
            <a:extLst>
              <a:ext uri="{FF2B5EF4-FFF2-40B4-BE49-F238E27FC236}">
                <a16:creationId xmlns:a16="http://schemas.microsoft.com/office/drawing/2014/main" id="{A92B987F-9033-48BD-BB62-9149E90451BF}"/>
              </a:ext>
            </a:extLst>
          </p:cNvPr>
          <p:cNvSpPr/>
          <p:nvPr/>
        </p:nvSpPr>
        <p:spPr>
          <a:xfrm>
            <a:off x="1967455" y="2079129"/>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Rectangle 209">
            <a:extLst>
              <a:ext uri="{FF2B5EF4-FFF2-40B4-BE49-F238E27FC236}">
                <a16:creationId xmlns:a16="http://schemas.microsoft.com/office/drawing/2014/main" id="{0AA110AB-D58E-47F2-826A-034CDA8C245D}"/>
              </a:ext>
            </a:extLst>
          </p:cNvPr>
          <p:cNvSpPr/>
          <p:nvPr/>
        </p:nvSpPr>
        <p:spPr>
          <a:xfrm>
            <a:off x="2259807" y="4467139"/>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211" name="Rectangle 210">
            <a:extLst>
              <a:ext uri="{FF2B5EF4-FFF2-40B4-BE49-F238E27FC236}">
                <a16:creationId xmlns:a16="http://schemas.microsoft.com/office/drawing/2014/main" id="{A9F19836-8ACA-45D3-8747-1A9DA1A038CE}"/>
              </a:ext>
            </a:extLst>
          </p:cNvPr>
          <p:cNvSpPr/>
          <p:nvPr/>
        </p:nvSpPr>
        <p:spPr>
          <a:xfrm>
            <a:off x="2688568" y="5103211"/>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213" name="Rectangle 212">
            <a:extLst>
              <a:ext uri="{FF2B5EF4-FFF2-40B4-BE49-F238E27FC236}">
                <a16:creationId xmlns:a16="http://schemas.microsoft.com/office/drawing/2014/main" id="{6066E7A6-39AE-41FE-A6ED-BB34E493E381}"/>
              </a:ext>
            </a:extLst>
          </p:cNvPr>
          <p:cNvSpPr/>
          <p:nvPr/>
        </p:nvSpPr>
        <p:spPr>
          <a:xfrm>
            <a:off x="7170100" y="2117243"/>
            <a:ext cx="1366682"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6. Read raw data </a:t>
            </a:r>
          </a:p>
          <a:p>
            <a:r>
              <a:rPr lang="en-US" sz="1000" b="1" dirty="0">
                <a:latin typeface="Open Sans" panose="020B0604020202020204" charset="0"/>
                <a:ea typeface="Open Sans" panose="020B0604020202020204" charset="0"/>
                <a:cs typeface="Open Sans" panose="020B0604020202020204" charset="0"/>
              </a:rPr>
              <a:t>    using candidate </a:t>
            </a:r>
          </a:p>
          <a:p>
            <a:r>
              <a:rPr lang="en-US" sz="1000" b="1" dirty="0">
                <a:latin typeface="Open Sans" panose="020B0604020202020204" charset="0"/>
                <a:ea typeface="Open Sans" panose="020B0604020202020204" charset="0"/>
                <a:cs typeface="Open Sans" panose="020B0604020202020204" charset="0"/>
              </a:rPr>
              <a:t>    list order</a:t>
            </a:r>
          </a:p>
        </p:txBody>
      </p:sp>
      <p:sp>
        <p:nvSpPr>
          <p:cNvPr id="214" name="Rectangle 213">
            <a:extLst>
              <a:ext uri="{FF2B5EF4-FFF2-40B4-BE49-F238E27FC236}">
                <a16:creationId xmlns:a16="http://schemas.microsoft.com/office/drawing/2014/main" id="{76FE9E09-1D82-42CA-ABE7-D9B6EB72F94B}"/>
              </a:ext>
            </a:extLst>
          </p:cNvPr>
          <p:cNvSpPr/>
          <p:nvPr/>
        </p:nvSpPr>
        <p:spPr>
          <a:xfrm>
            <a:off x="6553010" y="4005913"/>
            <a:ext cx="1061509"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7. Update BSF </a:t>
            </a:r>
          </a:p>
        </p:txBody>
      </p:sp>
      <p:sp>
        <p:nvSpPr>
          <p:cNvPr id="215" name="Rectangle 214">
            <a:extLst>
              <a:ext uri="{FF2B5EF4-FFF2-40B4-BE49-F238E27FC236}">
                <a16:creationId xmlns:a16="http://schemas.microsoft.com/office/drawing/2014/main" id="{8E334F3E-2BAE-4BA5-8EF5-2B1399C481CC}"/>
              </a:ext>
            </a:extLst>
          </p:cNvPr>
          <p:cNvSpPr/>
          <p:nvPr/>
        </p:nvSpPr>
        <p:spPr>
          <a:xfrm>
            <a:off x="6025041" y="245874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6" name="Rectangle 215">
            <a:extLst>
              <a:ext uri="{FF2B5EF4-FFF2-40B4-BE49-F238E27FC236}">
                <a16:creationId xmlns:a16="http://schemas.microsoft.com/office/drawing/2014/main" id="{A575F825-8A29-48D2-9A27-4B29127EFAD8}"/>
              </a:ext>
            </a:extLst>
          </p:cNvPr>
          <p:cNvSpPr/>
          <p:nvPr/>
        </p:nvSpPr>
        <p:spPr>
          <a:xfrm>
            <a:off x="6028456" y="2567050"/>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7" name="Rectangle 216">
            <a:extLst>
              <a:ext uri="{FF2B5EF4-FFF2-40B4-BE49-F238E27FC236}">
                <a16:creationId xmlns:a16="http://schemas.microsoft.com/office/drawing/2014/main" id="{87BFD906-C8F6-41DD-AF31-C87737DD7C37}"/>
              </a:ext>
            </a:extLst>
          </p:cNvPr>
          <p:cNvSpPr/>
          <p:nvPr/>
        </p:nvSpPr>
        <p:spPr>
          <a:xfrm>
            <a:off x="6030067" y="2671123"/>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8" name="Rectangle 217">
            <a:extLst>
              <a:ext uri="{FF2B5EF4-FFF2-40B4-BE49-F238E27FC236}">
                <a16:creationId xmlns:a16="http://schemas.microsoft.com/office/drawing/2014/main" id="{253200EF-372F-40C9-9D65-0A7867BBE4E2}"/>
              </a:ext>
            </a:extLst>
          </p:cNvPr>
          <p:cNvSpPr/>
          <p:nvPr/>
        </p:nvSpPr>
        <p:spPr>
          <a:xfrm>
            <a:off x="6030300" y="3233361"/>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9" name="Rectangle 218">
            <a:extLst>
              <a:ext uri="{FF2B5EF4-FFF2-40B4-BE49-F238E27FC236}">
                <a16:creationId xmlns:a16="http://schemas.microsoft.com/office/drawing/2014/main" id="{19B420DA-0022-42A1-83E4-41BD733E913D}"/>
              </a:ext>
            </a:extLst>
          </p:cNvPr>
          <p:cNvSpPr/>
          <p:nvPr/>
        </p:nvSpPr>
        <p:spPr>
          <a:xfrm>
            <a:off x="6030384" y="335016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220" name="Rectangle 219">
            <a:extLst>
              <a:ext uri="{FF2B5EF4-FFF2-40B4-BE49-F238E27FC236}">
                <a16:creationId xmlns:a16="http://schemas.microsoft.com/office/drawing/2014/main" id="{8A3FBF00-958C-499D-A326-441F596C9EAF}"/>
              </a:ext>
            </a:extLst>
          </p:cNvPr>
          <p:cNvSpPr/>
          <p:nvPr/>
        </p:nvSpPr>
        <p:spPr>
          <a:xfrm>
            <a:off x="5839723" y="3595630"/>
            <a:ext cx="984565" cy="40011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221" name="Rectangle 220">
            <a:extLst>
              <a:ext uri="{FF2B5EF4-FFF2-40B4-BE49-F238E27FC236}">
                <a16:creationId xmlns:a16="http://schemas.microsoft.com/office/drawing/2014/main" id="{F7AF4729-067A-4DC3-A13A-4E3BB2F3A066}"/>
              </a:ext>
            </a:extLst>
          </p:cNvPr>
          <p:cNvSpPr/>
          <p:nvPr/>
        </p:nvSpPr>
        <p:spPr>
          <a:xfrm>
            <a:off x="3507540" y="3639248"/>
            <a:ext cx="1087157" cy="40011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051751"/>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223" name="Connector: Curved 222">
            <a:extLst>
              <a:ext uri="{FF2B5EF4-FFF2-40B4-BE49-F238E27FC236}">
                <a16:creationId xmlns:a16="http://schemas.microsoft.com/office/drawing/2014/main" id="{9155D152-1070-4A6E-91C6-5522DEC6CB6F}"/>
              </a:ext>
            </a:extLst>
          </p:cNvPr>
          <p:cNvCxnSpPr>
            <a:cxnSpLocks/>
          </p:cNvCxnSpPr>
          <p:nvPr/>
        </p:nvCxnSpPr>
        <p:spPr>
          <a:xfrm rot="10800000" flipH="1" flipV="1">
            <a:off x="2231129" y="2272471"/>
            <a:ext cx="92159" cy="1631672"/>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0CFCF506-2AD1-441E-A692-E4E9F66AC3BA}"/>
              </a:ext>
            </a:extLst>
          </p:cNvPr>
          <p:cNvSpPr/>
          <p:nvPr/>
        </p:nvSpPr>
        <p:spPr>
          <a:xfrm>
            <a:off x="729469" y="4338897"/>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225" name="Rectangle 224">
            <a:extLst>
              <a:ext uri="{FF2B5EF4-FFF2-40B4-BE49-F238E27FC236}">
                <a16:creationId xmlns:a16="http://schemas.microsoft.com/office/drawing/2014/main" id="{8C614983-5607-4FF8-8FF5-0DD41FDC4ACA}"/>
              </a:ext>
            </a:extLst>
          </p:cNvPr>
          <p:cNvSpPr/>
          <p:nvPr/>
        </p:nvSpPr>
        <p:spPr>
          <a:xfrm>
            <a:off x="716179" y="4109470"/>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226" name="Straight Connector 225">
            <a:extLst>
              <a:ext uri="{FF2B5EF4-FFF2-40B4-BE49-F238E27FC236}">
                <a16:creationId xmlns:a16="http://schemas.microsoft.com/office/drawing/2014/main" id="{562383F7-99B6-4AEE-88B3-CE9F7AC93916}"/>
              </a:ext>
            </a:extLst>
          </p:cNvPr>
          <p:cNvCxnSpPr>
            <a:cxnSpLocks/>
          </p:cNvCxnSpPr>
          <p:nvPr/>
        </p:nvCxnSpPr>
        <p:spPr>
          <a:xfrm>
            <a:off x="714798" y="4333389"/>
            <a:ext cx="7369138" cy="550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Arrow Connector 457">
            <a:extLst>
              <a:ext uri="{FF2B5EF4-FFF2-40B4-BE49-F238E27FC236}">
                <a16:creationId xmlns:a16="http://schemas.microsoft.com/office/drawing/2014/main" id="{9470366D-A2EC-4210-AEB0-BE66ECB218A5}"/>
              </a:ext>
            </a:extLst>
          </p:cNvPr>
          <p:cNvCxnSpPr>
            <a:cxnSpLocks/>
            <a:stCxn id="146" idx="3"/>
            <a:endCxn id="67" idx="1"/>
          </p:cNvCxnSpPr>
          <p:nvPr/>
        </p:nvCxnSpPr>
        <p:spPr>
          <a:xfrm>
            <a:off x="4341212" y="2663492"/>
            <a:ext cx="520645" cy="3109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458">
            <a:extLst>
              <a:ext uri="{FF2B5EF4-FFF2-40B4-BE49-F238E27FC236}">
                <a16:creationId xmlns:a16="http://schemas.microsoft.com/office/drawing/2014/main" id="{7DC1BE74-8D22-4882-9864-C6A3FF8815AC}"/>
              </a:ext>
            </a:extLst>
          </p:cNvPr>
          <p:cNvCxnSpPr>
            <a:cxnSpLocks/>
            <a:stCxn id="120" idx="3"/>
            <a:endCxn id="66" idx="1"/>
          </p:cNvCxnSpPr>
          <p:nvPr/>
        </p:nvCxnSpPr>
        <p:spPr>
          <a:xfrm flipV="1">
            <a:off x="4341208" y="3052768"/>
            <a:ext cx="467534"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B151D100-49F9-4BE1-A5F9-3F8CAB22A2C7}"/>
              </a:ext>
            </a:extLst>
          </p:cNvPr>
          <p:cNvSpPr/>
          <p:nvPr/>
        </p:nvSpPr>
        <p:spPr>
          <a:xfrm flipH="1">
            <a:off x="2062760" y="5006085"/>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16803"/>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131588"/>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142306"/>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4965879"/>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09976"/>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3" name="Rectangle 242">
            <a:extLst>
              <a:ext uri="{FF2B5EF4-FFF2-40B4-BE49-F238E27FC236}">
                <a16:creationId xmlns:a16="http://schemas.microsoft.com/office/drawing/2014/main" id="{45B6DBDD-3408-45FD-A46B-E168576BC4E0}"/>
              </a:ext>
            </a:extLst>
          </p:cNvPr>
          <p:cNvSpPr/>
          <p:nvPr/>
        </p:nvSpPr>
        <p:spPr>
          <a:xfrm>
            <a:off x="3653722" y="2275944"/>
            <a:ext cx="481710" cy="246221"/>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244" name="Rectangle 243">
            <a:extLst>
              <a:ext uri="{FF2B5EF4-FFF2-40B4-BE49-F238E27FC236}">
                <a16:creationId xmlns:a16="http://schemas.microsoft.com/office/drawing/2014/main" id="{627EB10D-8E46-4DB6-B6DC-5103AB1EBFBD}"/>
              </a:ext>
            </a:extLst>
          </p:cNvPr>
          <p:cNvSpPr/>
          <p:nvPr/>
        </p:nvSpPr>
        <p:spPr>
          <a:xfrm>
            <a:off x="5935959" y="2265390"/>
            <a:ext cx="349526" cy="246221"/>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245" name="Rectangle 244">
            <a:extLst>
              <a:ext uri="{FF2B5EF4-FFF2-40B4-BE49-F238E27FC236}">
                <a16:creationId xmlns:a16="http://schemas.microsoft.com/office/drawing/2014/main" id="{3DEBAE05-FD26-46C0-8CD4-0DD226ACBE5D}"/>
              </a:ext>
            </a:extLst>
          </p:cNvPr>
          <p:cNvSpPr/>
          <p:nvPr/>
        </p:nvSpPr>
        <p:spPr>
          <a:xfrm>
            <a:off x="2122179" y="3219769"/>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46" name="Rectangle 245">
            <a:extLst>
              <a:ext uri="{FF2B5EF4-FFF2-40B4-BE49-F238E27FC236}">
                <a16:creationId xmlns:a16="http://schemas.microsoft.com/office/drawing/2014/main" id="{36CBAE56-6B05-4C95-8583-4BC83CD8E879}"/>
              </a:ext>
            </a:extLst>
          </p:cNvPr>
          <p:cNvSpPr/>
          <p:nvPr/>
        </p:nvSpPr>
        <p:spPr>
          <a:xfrm rot="1138655">
            <a:off x="6030974" y="1882440"/>
            <a:ext cx="917034" cy="400110"/>
          </a:xfrm>
          <a:prstGeom prst="rect">
            <a:avLst/>
          </a:prstGeom>
        </p:spPr>
        <p:txBody>
          <a:bodyPr wrap="square">
            <a:spAutoFit/>
          </a:bodyPr>
          <a:lstStyle/>
          <a:p>
            <a:pPr algn="ctr"/>
            <a:r>
              <a:rPr lang="en-US" sz="1000" dirty="0">
                <a:latin typeface="Open Sans" panose="020B0604020202020204" charset="0"/>
                <a:ea typeface="Open Sans" panose="020B0604020202020204" charset="0"/>
                <a:cs typeface="Open Sans" panose="020B0604020202020204" charset="0"/>
              </a:rPr>
              <a:t>create thread</a:t>
            </a:r>
          </a:p>
        </p:txBody>
      </p:sp>
      <p:sp>
        <p:nvSpPr>
          <p:cNvPr id="247" name="Curved Down Arrow 249">
            <a:extLst>
              <a:ext uri="{FF2B5EF4-FFF2-40B4-BE49-F238E27FC236}">
                <a16:creationId xmlns:a16="http://schemas.microsoft.com/office/drawing/2014/main" id="{B7148173-3FD0-46CB-90D1-844B27B6588F}"/>
              </a:ext>
            </a:extLst>
          </p:cNvPr>
          <p:cNvSpPr/>
          <p:nvPr/>
        </p:nvSpPr>
        <p:spPr>
          <a:xfrm rot="1400277">
            <a:off x="3303468" y="2112936"/>
            <a:ext cx="1833198" cy="268843"/>
          </a:xfrm>
          <a:prstGeom prst="curvedDownArrow">
            <a:avLst>
              <a:gd name="adj1" fmla="val 36895"/>
              <a:gd name="adj2" fmla="val 86198"/>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8" name="Curved Down Arrow 275">
            <a:extLst>
              <a:ext uri="{FF2B5EF4-FFF2-40B4-BE49-F238E27FC236}">
                <a16:creationId xmlns:a16="http://schemas.microsoft.com/office/drawing/2014/main" id="{DF8222D6-5CDC-4E41-B357-7A9253E4EEBD}"/>
              </a:ext>
            </a:extLst>
          </p:cNvPr>
          <p:cNvSpPr/>
          <p:nvPr/>
        </p:nvSpPr>
        <p:spPr>
          <a:xfrm rot="616511">
            <a:off x="3369992" y="1902581"/>
            <a:ext cx="4081675" cy="431793"/>
          </a:xfrm>
          <a:prstGeom prst="curvedDownArrow">
            <a:avLst>
              <a:gd name="adj1" fmla="val 18429"/>
              <a:gd name="adj2" fmla="val 43458"/>
              <a:gd name="adj3" fmla="val 1602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9" name="Rectangle 248">
            <a:extLst>
              <a:ext uri="{FF2B5EF4-FFF2-40B4-BE49-F238E27FC236}">
                <a16:creationId xmlns:a16="http://schemas.microsoft.com/office/drawing/2014/main" id="{F55F64F8-6FC1-4727-8901-97C546B12B7A}"/>
              </a:ext>
            </a:extLst>
          </p:cNvPr>
          <p:cNvSpPr/>
          <p:nvPr/>
        </p:nvSpPr>
        <p:spPr>
          <a:xfrm rot="1398463">
            <a:off x="3692786" y="1980404"/>
            <a:ext cx="917034" cy="40011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250" name="Connector: Elbow 249">
            <a:extLst>
              <a:ext uri="{FF2B5EF4-FFF2-40B4-BE49-F238E27FC236}">
                <a16:creationId xmlns:a16="http://schemas.microsoft.com/office/drawing/2014/main" id="{7877A8C1-119B-43EF-AAB5-574C349346C0}"/>
              </a:ext>
            </a:extLst>
          </p:cNvPr>
          <p:cNvCxnSpPr>
            <a:cxnSpLocks/>
            <a:stCxn id="61" idx="2"/>
            <a:endCxn id="58" idx="10"/>
          </p:cNvCxnSpPr>
          <p:nvPr/>
        </p:nvCxnSpPr>
        <p:spPr>
          <a:xfrm rot="10800000" flipV="1">
            <a:off x="1519656" y="5142378"/>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1" name="Connector: Elbow 125">
            <a:extLst>
              <a:ext uri="{FF2B5EF4-FFF2-40B4-BE49-F238E27FC236}">
                <a16:creationId xmlns:a16="http://schemas.microsoft.com/office/drawing/2014/main" id="{F893E81C-88BF-4144-8415-6B0474DCD32F}"/>
              </a:ext>
            </a:extLst>
          </p:cNvPr>
          <p:cNvCxnSpPr>
            <a:cxnSpLocks/>
            <a:stCxn id="62" idx="2"/>
            <a:endCxn id="53" idx="15"/>
          </p:cNvCxnSpPr>
          <p:nvPr/>
        </p:nvCxnSpPr>
        <p:spPr>
          <a:xfrm rot="10800000">
            <a:off x="1519752" y="4918184"/>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DA39259-323D-4133-8BA9-CDBE131C183E}"/>
              </a:ext>
            </a:extLst>
          </p:cNvPr>
          <p:cNvSpPr>
            <a:spLocks noGrp="1"/>
          </p:cNvSpPr>
          <p:nvPr>
            <p:ph type="sldNum" sz="quarter" idx="12"/>
          </p:nvPr>
        </p:nvSpPr>
        <p:spPr/>
        <p:txBody>
          <a:bodyPr/>
          <a:lstStyle/>
          <a:p>
            <a:fld id="{D8D6A206-5653-4338-98D8-6B5D137662F8}" type="slidenum">
              <a:rPr lang="en-US" smtClean="0"/>
              <a:pPr/>
              <a:t>156</a:t>
            </a:fld>
            <a:endParaRPr lang="en-US" dirty="0"/>
          </a:p>
        </p:txBody>
      </p:sp>
      <p:sp>
        <p:nvSpPr>
          <p:cNvPr id="5" name="Footer Placeholder 4">
            <a:extLst>
              <a:ext uri="{FF2B5EF4-FFF2-40B4-BE49-F238E27FC236}">
                <a16:creationId xmlns:a16="http://schemas.microsoft.com/office/drawing/2014/main" id="{5BAED0FE-3974-4889-9997-5B712524AC90}"/>
              </a:ext>
            </a:extLst>
          </p:cNvPr>
          <p:cNvSpPr>
            <a:spLocks noGrp="1"/>
          </p:cNvSpPr>
          <p:nvPr>
            <p:ph type="ftr" sz="quarter" idx="11"/>
          </p:nvPr>
        </p:nvSpPr>
        <p:spPr/>
        <p:txBody>
          <a:bodyPr/>
          <a:lstStyle/>
          <a:p>
            <a:r>
              <a:rPr lang="en-US" altLang="zh-CN"/>
              <a:t>Echihabi, Palpanas - MDM 2022</a:t>
            </a:r>
            <a:endParaRPr lang="zh-CN" altLang="en-US" dirty="0"/>
          </a:p>
        </p:txBody>
      </p:sp>
      <p:sp>
        <p:nvSpPr>
          <p:cNvPr id="212" name="Rectangle 211">
            <a:extLst>
              <a:ext uri="{FF2B5EF4-FFF2-40B4-BE49-F238E27FC236}">
                <a16:creationId xmlns:a16="http://schemas.microsoft.com/office/drawing/2014/main" id="{21850F80-BDDA-46B3-8FCA-0CC1355CA6B8}"/>
              </a:ext>
            </a:extLst>
          </p:cNvPr>
          <p:cNvSpPr/>
          <p:nvPr/>
        </p:nvSpPr>
        <p:spPr>
          <a:xfrm>
            <a:off x="4460830" y="1973365"/>
            <a:ext cx="1824655"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253" name="Oval 252">
            <a:extLst>
              <a:ext uri="{FF2B5EF4-FFF2-40B4-BE49-F238E27FC236}">
                <a16:creationId xmlns:a16="http://schemas.microsoft.com/office/drawing/2014/main" id="{DC7DF535-543A-408B-A113-4096ECEB70A2}"/>
              </a:ext>
            </a:extLst>
          </p:cNvPr>
          <p:cNvSpPr/>
          <p:nvPr/>
        </p:nvSpPr>
        <p:spPr>
          <a:xfrm>
            <a:off x="754659" y="3339713"/>
            <a:ext cx="649556"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254" name="Oval 253">
            <a:extLst>
              <a:ext uri="{FF2B5EF4-FFF2-40B4-BE49-F238E27FC236}">
                <a16:creationId xmlns:a16="http://schemas.microsoft.com/office/drawing/2014/main" id="{2150114B-3FE6-45FA-86B5-C8580158C8F4}"/>
              </a:ext>
            </a:extLst>
          </p:cNvPr>
          <p:cNvSpPr/>
          <p:nvPr/>
        </p:nvSpPr>
        <p:spPr>
          <a:xfrm>
            <a:off x="1110186" y="3803909"/>
            <a:ext cx="743765"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1052646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MESSI</a:t>
            </a:r>
            <a:br>
              <a:rPr lang="en-US" dirty="0"/>
            </a:br>
            <a:r>
              <a:rPr lang="en-US" altLang="zh-CN" sz="3600" b="1" dirty="0">
                <a:solidFill>
                  <a:schemeClr val="tx2"/>
                </a:solidFill>
                <a:latin typeface="+mj-lt"/>
              </a:rPr>
              <a:t>In-Memory Data Series Index</a:t>
            </a:r>
            <a:endParaRPr lang="en-US" dirty="0"/>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a:t>in-memory solution for SIMD, multi-core, multi-socket architectures</a:t>
            </a:r>
          </a:p>
          <a:p>
            <a:pPr lvl="1"/>
            <a:endParaRPr lang="en-US" dirty="0"/>
          </a:p>
          <a:p>
            <a:pPr lvl="1"/>
            <a:r>
              <a:rPr lang="en-US" dirty="0"/>
              <a:t>index-creation algorithm</a:t>
            </a:r>
          </a:p>
          <a:p>
            <a:pPr lvl="2"/>
            <a:r>
              <a:rPr lang="en-US" dirty="0">
                <a:solidFill>
                  <a:srgbClr val="C00000"/>
                </a:solidFill>
              </a:rPr>
              <a:t>balances workload </a:t>
            </a:r>
            <a:r>
              <a:rPr lang="en-US" dirty="0"/>
              <a:t>of different workers, </a:t>
            </a:r>
            <a:r>
              <a:rPr lang="en-US" dirty="0">
                <a:solidFill>
                  <a:srgbClr val="C00000"/>
                </a:solidFill>
              </a:rPr>
              <a:t>minimizes synchronization</a:t>
            </a:r>
            <a:r>
              <a:rPr lang="en-US" dirty="0"/>
              <a:t> cost</a:t>
            </a:r>
          </a:p>
          <a:p>
            <a:pPr lvl="1"/>
            <a:r>
              <a:rPr lang="en-US" dirty="0"/>
              <a:t>exact query answering algorithm</a:t>
            </a:r>
          </a:p>
          <a:p>
            <a:pPr lvl="2"/>
            <a:r>
              <a:rPr lang="en-US" dirty="0">
                <a:solidFill>
                  <a:srgbClr val="C00000"/>
                </a:solidFill>
              </a:rPr>
              <a:t>optimizes</a:t>
            </a:r>
            <a:r>
              <a:rPr lang="en-US" dirty="0"/>
              <a:t> tree traversal and pruning</a:t>
            </a:r>
          </a:p>
          <a:p>
            <a:pPr lvl="2"/>
            <a:r>
              <a:rPr lang="en-US" dirty="0">
                <a:solidFill>
                  <a:srgbClr val="C00000"/>
                </a:solidFill>
              </a:rPr>
              <a:t>minimizes</a:t>
            </a:r>
            <a:r>
              <a:rPr lang="en-US" dirty="0"/>
              <a:t> number of lower-bound and real distance calculations</a:t>
            </a:r>
          </a:p>
          <a:p>
            <a:pPr lvl="1"/>
            <a:endParaRPr lang="en-US" dirty="0"/>
          </a:p>
          <a:p>
            <a:pPr lvl="1"/>
            <a:r>
              <a:rPr lang="en-US" dirty="0"/>
              <a:t>answers exact queries at </a:t>
            </a:r>
            <a:r>
              <a:rPr lang="en-US" dirty="0">
                <a:solidFill>
                  <a:srgbClr val="C00000"/>
                </a:solidFill>
              </a:rPr>
              <a:t>interactive speeds</a:t>
            </a:r>
            <a:r>
              <a:rPr lang="en-US" dirty="0"/>
              <a:t>: ~50msec on 100GB</a:t>
            </a:r>
          </a:p>
          <a:p>
            <a:pPr lvl="2"/>
            <a:r>
              <a:rPr lang="en-US" dirty="0"/>
              <a:t>up to </a:t>
            </a:r>
            <a:r>
              <a:rPr lang="en-US" dirty="0">
                <a:solidFill>
                  <a:srgbClr val="C00000"/>
                </a:solidFill>
              </a:rPr>
              <a:t>11x faster </a:t>
            </a:r>
            <a:r>
              <a:rPr lang="en-US" dirty="0"/>
              <a:t>than competing approaches</a:t>
            </a:r>
          </a:p>
          <a:p>
            <a:pPr lvl="1"/>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Palpanas - MDM 2022</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157</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4"/>
            <a:ext cx="1409356" cy="93698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106948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9">
            <a:extLst>
              <a:ext uri="{FF2B5EF4-FFF2-40B4-BE49-F238E27FC236}">
                <a16:creationId xmlns:a16="http://schemas.microsoft.com/office/drawing/2014/main" id="{0189A075-34F0-4B6C-A4D9-BFCB5FE36544}"/>
              </a:ext>
            </a:extLst>
          </p:cNvPr>
          <p:cNvSpPr/>
          <p:nvPr/>
        </p:nvSpPr>
        <p:spPr>
          <a:xfrm>
            <a:off x="7772756" y="150566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9863636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4270721" cy="415498"/>
          </a:xfrm>
          <a:prstGeom prst="rect">
            <a:avLst/>
          </a:prstGeom>
        </p:spPr>
        <p:txBody>
          <a:bodyPr wrap="none">
            <a:spAutoFit/>
          </a:bodyPr>
          <a:lstStyle/>
          <a:p>
            <a:r>
              <a:rPr lang="en-US" altLang="zh-CN" sz="2100" b="1" dirty="0">
                <a:solidFill>
                  <a:schemeClr val="tx2"/>
                </a:solidFill>
                <a:latin typeface="+mj-lt"/>
              </a:rPr>
              <a:t>MESSI Query answering – Stage 3</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158</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Palpanas - MDM 2022</a:t>
            </a:r>
            <a:endParaRPr lang="zh-CN" altLang="en-US" dirty="0"/>
          </a:p>
        </p:txBody>
      </p:sp>
      <p:pic>
        <p:nvPicPr>
          <p:cNvPr id="55" name="Picture 54">
            <a:extLst>
              <a:ext uri="{FF2B5EF4-FFF2-40B4-BE49-F238E27FC236}">
                <a16:creationId xmlns:a16="http://schemas.microsoft.com/office/drawing/2014/main" id="{9AF2A665-23D6-45C6-8090-20520C09C5DE}"/>
              </a:ext>
            </a:extLst>
          </p:cNvPr>
          <p:cNvPicPr>
            <a:picLocks noChangeAspect="1"/>
          </p:cNvPicPr>
          <p:nvPr/>
        </p:nvPicPr>
        <p:blipFill>
          <a:blip r:embed="rId3"/>
          <a:stretch>
            <a:fillRect/>
          </a:stretch>
        </p:blipFill>
        <p:spPr>
          <a:xfrm>
            <a:off x="197368" y="2029484"/>
            <a:ext cx="2347890" cy="1662188"/>
          </a:xfrm>
          <a:prstGeom prst="rect">
            <a:avLst/>
          </a:prstGeom>
        </p:spPr>
      </p:pic>
      <p:sp>
        <p:nvSpPr>
          <p:cNvPr id="65" name="Rectangle: Rounded Corners 64">
            <a:extLst>
              <a:ext uri="{FF2B5EF4-FFF2-40B4-BE49-F238E27FC236}">
                <a16:creationId xmlns:a16="http://schemas.microsoft.com/office/drawing/2014/main" id="{0A730DE6-C127-41B5-A44B-2170EBB27AE4}"/>
              </a:ext>
            </a:extLst>
          </p:cNvPr>
          <p:cNvSpPr/>
          <p:nvPr/>
        </p:nvSpPr>
        <p:spPr>
          <a:xfrm>
            <a:off x="1007450" y="2474177"/>
            <a:ext cx="1585208" cy="1223460"/>
          </a:xfrm>
          <a:prstGeom prst="roundRect">
            <a:avLst>
              <a:gd name="adj" fmla="val 11129"/>
            </a:avLst>
          </a:prstGeom>
          <a:solidFill>
            <a:srgbClr val="92D05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8868383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Rounded Corners 226">
            <a:extLst>
              <a:ext uri="{FF2B5EF4-FFF2-40B4-BE49-F238E27FC236}">
                <a16:creationId xmlns:a16="http://schemas.microsoft.com/office/drawing/2014/main" id="{51514A55-12E2-4AF0-B462-AE1A05CBE681}"/>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1" name="矩形 8">
            <a:extLst>
              <a:ext uri="{FF2B5EF4-FFF2-40B4-BE49-F238E27FC236}">
                <a16:creationId xmlns:a16="http://schemas.microsoft.com/office/drawing/2014/main" id="{843DB07D-ECBF-4454-841D-88EF0BC3C0B3}"/>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sp>
        <p:nvSpPr>
          <p:cNvPr id="31" name="Oval 30">
            <a:extLst>
              <a:ext uri="{FF2B5EF4-FFF2-40B4-BE49-F238E27FC236}">
                <a16:creationId xmlns:a16="http://schemas.microsoft.com/office/drawing/2014/main" id="{FE2F6D72-A2B1-4C28-BCA8-3B0801DBAEF1}"/>
              </a:ext>
            </a:extLst>
          </p:cNvPr>
          <p:cNvSpPr/>
          <p:nvPr/>
        </p:nvSpPr>
        <p:spPr>
          <a:xfrm>
            <a:off x="1870294" y="2312397"/>
            <a:ext cx="716822" cy="301744"/>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912675"/>
            <a:ext cx="743765" cy="33465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569951"/>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569954"/>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614143"/>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422760"/>
            <a:ext cx="584102"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131455"/>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131455"/>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90962"/>
            <a:ext cx="663320"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89347"/>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619501"/>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619500"/>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3019291"/>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802231"/>
            <a:ext cx="583492"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802231"/>
            <a:ext cx="585916" cy="400110"/>
          </a:xfrm>
          <a:prstGeom prst="rect">
            <a:avLst/>
          </a:prstGeom>
          <a:noFill/>
        </p:spPr>
        <p:txBody>
          <a:bodyPr wrap="square" rtlCol="0">
            <a:spAutoFit/>
          </a:bodyPr>
          <a:lstStyle/>
          <a:p>
            <a:r>
              <a:rPr lang="en-US" sz="2000" dirty="0"/>
              <a:t>. . .</a:t>
            </a:r>
          </a:p>
        </p:txBody>
      </p:sp>
      <p:sp>
        <p:nvSpPr>
          <p:cNvPr id="60" name="Flowchart: Document 59">
            <a:extLst>
              <a:ext uri="{FF2B5EF4-FFF2-40B4-BE49-F238E27FC236}">
                <a16:creationId xmlns:a16="http://schemas.microsoft.com/office/drawing/2014/main" id="{453564CE-2086-4C90-B384-3B3E829E0728}"/>
              </a:ext>
            </a:extLst>
          </p:cNvPr>
          <p:cNvSpPr/>
          <p:nvPr/>
        </p:nvSpPr>
        <p:spPr>
          <a:xfrm>
            <a:off x="1977255" y="4956885"/>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209709"/>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5081117"/>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165231"/>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Freeform: Shape 208">
            <a:extLst>
              <a:ext uri="{FF2B5EF4-FFF2-40B4-BE49-F238E27FC236}">
                <a16:creationId xmlns:a16="http://schemas.microsoft.com/office/drawing/2014/main" id="{A92B987F-9033-48BD-BB62-9149E90451BF}"/>
              </a:ext>
            </a:extLst>
          </p:cNvPr>
          <p:cNvSpPr/>
          <p:nvPr/>
        </p:nvSpPr>
        <p:spPr>
          <a:xfrm>
            <a:off x="1967455" y="2161422"/>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134044"/>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sp>
        <p:nvSpPr>
          <p:cNvPr id="229" name="Oval 228">
            <a:extLst>
              <a:ext uri="{FF2B5EF4-FFF2-40B4-BE49-F238E27FC236}">
                <a16:creationId xmlns:a16="http://schemas.microsoft.com/office/drawing/2014/main" id="{B151D100-49F9-4BE1-A5F9-3F8CAB22A2C7}"/>
              </a:ext>
            </a:extLst>
          </p:cNvPr>
          <p:cNvSpPr/>
          <p:nvPr/>
        </p:nvSpPr>
        <p:spPr>
          <a:xfrm flipH="1">
            <a:off x="2062760" y="5088379"/>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99097"/>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213881"/>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224599"/>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5048173"/>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92270"/>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5" name="Rectangle 244">
            <a:extLst>
              <a:ext uri="{FF2B5EF4-FFF2-40B4-BE49-F238E27FC236}">
                <a16:creationId xmlns:a16="http://schemas.microsoft.com/office/drawing/2014/main" id="{3DEBAE05-FD26-46C0-8CD4-0DD226ACBE5D}"/>
              </a:ext>
            </a:extLst>
          </p:cNvPr>
          <p:cNvSpPr/>
          <p:nvPr/>
        </p:nvSpPr>
        <p:spPr>
          <a:xfrm>
            <a:off x="2122179" y="3302062"/>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52" name="Rectangle 251">
            <a:extLst>
              <a:ext uri="{FF2B5EF4-FFF2-40B4-BE49-F238E27FC236}">
                <a16:creationId xmlns:a16="http://schemas.microsoft.com/office/drawing/2014/main" id="{A8FC60AC-9CB0-4CDC-A541-98A6A4D24BB1}"/>
              </a:ext>
            </a:extLst>
          </p:cNvPr>
          <p:cNvSpPr/>
          <p:nvPr/>
        </p:nvSpPr>
        <p:spPr>
          <a:xfrm>
            <a:off x="2688568" y="5185505"/>
            <a:ext cx="795411" cy="246221"/>
          </a:xfrm>
          <a:prstGeom prst="rect">
            <a:avLst/>
          </a:prstGeom>
        </p:spPr>
        <p:txBody>
          <a:bodyPr wrap="none">
            <a:spAutoFit/>
          </a:bodyPr>
          <a:lstStyle/>
          <a:p>
            <a:r>
              <a:rPr lang="en-US" sz="1000" b="1" dirty="0">
                <a:solidFill>
                  <a:srgbClr val="C00000"/>
                </a:solidFill>
                <a:latin typeface="Open Sans" panose="020B0604020202020204" charset="0"/>
                <a:ea typeface="Open Sans" panose="020B0604020202020204" charset="0"/>
                <a:cs typeface="Open Sans" panose="020B0604020202020204" charset="0"/>
              </a:rPr>
              <a:t>4.Get BSF </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159</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Palpanas - MDM 2022</a:t>
            </a:r>
            <a:endParaRPr lang="zh-CN" altLang="en-US" dirty="0"/>
          </a:p>
        </p:txBody>
      </p:sp>
      <p:cxnSp>
        <p:nvCxnSpPr>
          <p:cNvPr id="64" name="Connector: Elbow 63">
            <a:extLst>
              <a:ext uri="{FF2B5EF4-FFF2-40B4-BE49-F238E27FC236}">
                <a16:creationId xmlns:a16="http://schemas.microsoft.com/office/drawing/2014/main" id="{386CC1F2-52C3-48A4-9ABC-D014AE7C49F7}"/>
              </a:ext>
            </a:extLst>
          </p:cNvPr>
          <p:cNvCxnSpPr>
            <a:cxnSpLocks/>
          </p:cNvCxnSpPr>
          <p:nvPr/>
        </p:nvCxnSpPr>
        <p:spPr>
          <a:xfrm>
            <a:off x="2524282" y="5092222"/>
            <a:ext cx="1393008" cy="6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414E69E8-7DF7-4E91-A907-997B3DDFC299}"/>
              </a:ext>
            </a:extLst>
          </p:cNvPr>
          <p:cNvSpPr/>
          <p:nvPr/>
        </p:nvSpPr>
        <p:spPr>
          <a:xfrm>
            <a:off x="816717" y="4816796"/>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67" name="Group 66">
            <a:extLst>
              <a:ext uri="{FF2B5EF4-FFF2-40B4-BE49-F238E27FC236}">
                <a16:creationId xmlns:a16="http://schemas.microsoft.com/office/drawing/2014/main" id="{41ED396B-900E-4513-A85F-45D9C98F42AB}"/>
              </a:ext>
            </a:extLst>
          </p:cNvPr>
          <p:cNvGrpSpPr/>
          <p:nvPr/>
        </p:nvGrpSpPr>
        <p:grpSpPr>
          <a:xfrm>
            <a:off x="898933" y="4888002"/>
            <a:ext cx="638807" cy="489478"/>
            <a:chOff x="2062760" y="4549559"/>
            <a:chExt cx="991452" cy="854407"/>
          </a:xfrm>
        </p:grpSpPr>
        <p:sp>
          <p:nvSpPr>
            <p:cNvPr id="68" name="Freeform: Shape 67">
              <a:extLst>
                <a:ext uri="{FF2B5EF4-FFF2-40B4-BE49-F238E27FC236}">
                  <a16:creationId xmlns:a16="http://schemas.microsoft.com/office/drawing/2014/main" id="{40806F1D-D6C7-408A-B2DF-D55D719C50C8}"/>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9" name="Freeform: Shape 68">
              <a:extLst>
                <a:ext uri="{FF2B5EF4-FFF2-40B4-BE49-F238E27FC236}">
                  <a16:creationId xmlns:a16="http://schemas.microsoft.com/office/drawing/2014/main" id="{46D24200-91C4-4840-BB11-FA9755DB21CC}"/>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0" name="Freeform: Shape 69">
              <a:extLst>
                <a:ext uri="{FF2B5EF4-FFF2-40B4-BE49-F238E27FC236}">
                  <a16:creationId xmlns:a16="http://schemas.microsoft.com/office/drawing/2014/main" id="{4EE5391B-2893-4D47-9AD4-B95B3EA2CC68}"/>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1" name="Freeform: Shape 70">
              <a:extLst>
                <a:ext uri="{FF2B5EF4-FFF2-40B4-BE49-F238E27FC236}">
                  <a16:creationId xmlns:a16="http://schemas.microsoft.com/office/drawing/2014/main" id="{A286F358-EBC7-4F46-90E3-CFE4052956D2}"/>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2" name="Freeform: Shape 71">
              <a:extLst>
                <a:ext uri="{FF2B5EF4-FFF2-40B4-BE49-F238E27FC236}">
                  <a16:creationId xmlns:a16="http://schemas.microsoft.com/office/drawing/2014/main" id="{A63A81C6-DF3B-4964-A795-26DF19C5A66F}"/>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3" name="Freeform: Shape 72">
              <a:extLst>
                <a:ext uri="{FF2B5EF4-FFF2-40B4-BE49-F238E27FC236}">
                  <a16:creationId xmlns:a16="http://schemas.microsoft.com/office/drawing/2014/main" id="{808B9183-0941-40C4-A522-B30716209517}"/>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74" name="TextBox 73">
            <a:extLst>
              <a:ext uri="{FF2B5EF4-FFF2-40B4-BE49-F238E27FC236}">
                <a16:creationId xmlns:a16="http://schemas.microsoft.com/office/drawing/2014/main" id="{B6550B94-3CD9-4DCD-BC02-BFE8DA224F1C}"/>
              </a:ext>
            </a:extLst>
          </p:cNvPr>
          <p:cNvSpPr txBox="1"/>
          <p:nvPr/>
        </p:nvSpPr>
        <p:spPr>
          <a:xfrm>
            <a:off x="815947" y="4572970"/>
            <a:ext cx="1041560" cy="276999"/>
          </a:xfrm>
          <a:prstGeom prst="rect">
            <a:avLst/>
          </a:prstGeom>
          <a:noFill/>
        </p:spPr>
        <p:txBody>
          <a:bodyPr wrap="square" rtlCol="0">
            <a:spAutoFit/>
          </a:bodyPr>
          <a:lstStyle/>
          <a:p>
            <a:r>
              <a:rPr lang="en-US" sz="1200" dirty="0"/>
              <a:t>Raw Data</a:t>
            </a:r>
          </a:p>
        </p:txBody>
      </p:sp>
      <p:sp>
        <p:nvSpPr>
          <p:cNvPr id="75" name="TextBox 300">
            <a:extLst>
              <a:ext uri="{FF2B5EF4-FFF2-40B4-BE49-F238E27FC236}">
                <a16:creationId xmlns:a16="http://schemas.microsoft.com/office/drawing/2014/main" id="{56F39472-1E0D-4D31-B3EB-92A21909EC51}"/>
              </a:ext>
            </a:extLst>
          </p:cNvPr>
          <p:cNvSpPr txBox="1"/>
          <p:nvPr/>
        </p:nvSpPr>
        <p:spPr>
          <a:xfrm rot="16200000">
            <a:off x="876967" y="5132760"/>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cxnSp>
        <p:nvCxnSpPr>
          <p:cNvPr id="251" name="Connector: Elbow 125">
            <a:extLst>
              <a:ext uri="{FF2B5EF4-FFF2-40B4-BE49-F238E27FC236}">
                <a16:creationId xmlns:a16="http://schemas.microsoft.com/office/drawing/2014/main" id="{F893E81C-88BF-4144-8415-6B0474DCD32F}"/>
              </a:ext>
            </a:extLst>
          </p:cNvPr>
          <p:cNvCxnSpPr>
            <a:cxnSpLocks/>
            <a:stCxn id="62" idx="2"/>
          </p:cNvCxnSpPr>
          <p:nvPr/>
        </p:nvCxnSpPr>
        <p:spPr>
          <a:xfrm rot="10800000">
            <a:off x="1519752" y="5000478"/>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7877A8C1-119B-43EF-AAB5-574C349346C0}"/>
              </a:ext>
            </a:extLst>
          </p:cNvPr>
          <p:cNvCxnSpPr>
            <a:cxnSpLocks/>
            <a:stCxn id="61" idx="2"/>
          </p:cNvCxnSpPr>
          <p:nvPr/>
        </p:nvCxnSpPr>
        <p:spPr>
          <a:xfrm rot="10800000" flipV="1">
            <a:off x="1519656" y="5224672"/>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DC937734-2F64-450C-9613-A6D3A8004873}"/>
              </a:ext>
            </a:extLst>
          </p:cNvPr>
          <p:cNvCxnSpPr>
            <a:cxnSpLocks/>
          </p:cNvCxnSpPr>
          <p:nvPr/>
        </p:nvCxnSpPr>
        <p:spPr>
          <a:xfrm rot="10800000" flipH="1" flipV="1">
            <a:off x="2231129" y="2354764"/>
            <a:ext cx="92159" cy="1631672"/>
          </a:xfrm>
          <a:prstGeom prst="curvedConnector4">
            <a:avLst>
              <a:gd name="adj1" fmla="val -1079309"/>
              <a:gd name="adj2" fmla="val 69065"/>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3E3F047B-399A-4E90-B33B-E56B1A7ED2A1}"/>
              </a:ext>
            </a:extLst>
          </p:cNvPr>
          <p:cNvSpPr/>
          <p:nvPr/>
        </p:nvSpPr>
        <p:spPr>
          <a:xfrm>
            <a:off x="2259807" y="4549433"/>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76" name="Oval 75">
            <a:extLst>
              <a:ext uri="{FF2B5EF4-FFF2-40B4-BE49-F238E27FC236}">
                <a16:creationId xmlns:a16="http://schemas.microsoft.com/office/drawing/2014/main" id="{B8D0B9C5-B834-43C1-A9A6-2D9AF616B15B}"/>
              </a:ext>
            </a:extLst>
          </p:cNvPr>
          <p:cNvSpPr/>
          <p:nvPr/>
        </p:nvSpPr>
        <p:spPr>
          <a:xfrm>
            <a:off x="727567" y="3422007"/>
            <a:ext cx="649556"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77" name="Oval 76">
            <a:extLst>
              <a:ext uri="{FF2B5EF4-FFF2-40B4-BE49-F238E27FC236}">
                <a16:creationId xmlns:a16="http://schemas.microsoft.com/office/drawing/2014/main" id="{79338D23-08B1-4A6F-AC3F-D195EBDF1BC0}"/>
              </a:ext>
            </a:extLst>
          </p:cNvPr>
          <p:cNvSpPr/>
          <p:nvPr/>
        </p:nvSpPr>
        <p:spPr>
          <a:xfrm>
            <a:off x="1079437" y="3886203"/>
            <a:ext cx="733671"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39648245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1" name="AutoShape 429"/>
          <p:cNvSpPr>
            <a:spLocks noChangeArrowheads="1"/>
          </p:cNvSpPr>
          <p:nvPr/>
        </p:nvSpPr>
        <p:spPr bwMode="auto">
          <a:xfrm flipH="1">
            <a:off x="5272088" y="4103688"/>
            <a:ext cx="2625725"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20" name="AutoShape 428"/>
          <p:cNvSpPr>
            <a:spLocks noChangeArrowheads="1"/>
          </p:cNvSpPr>
          <p:nvPr/>
        </p:nvSpPr>
        <p:spPr bwMode="auto">
          <a:xfrm flipH="1">
            <a:off x="2679700" y="4103688"/>
            <a:ext cx="25971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00" name="AutoShape 408"/>
          <p:cNvSpPr>
            <a:spLocks noChangeArrowheads="1"/>
          </p:cNvSpPr>
          <p:nvPr/>
        </p:nvSpPr>
        <p:spPr bwMode="auto">
          <a:xfrm flipH="1">
            <a:off x="0" y="4103688"/>
            <a:ext cx="25209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8" name="Rectangle 426"/>
          <p:cNvSpPr>
            <a:spLocks noChangeArrowheads="1"/>
          </p:cNvSpPr>
          <p:nvPr/>
        </p:nvSpPr>
        <p:spPr bwMode="auto">
          <a:xfrm>
            <a:off x="5324475" y="0"/>
            <a:ext cx="1304925"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7" name="Rectangle 425"/>
          <p:cNvSpPr>
            <a:spLocks noChangeArrowheads="1"/>
          </p:cNvSpPr>
          <p:nvPr/>
        </p:nvSpPr>
        <p:spPr bwMode="auto">
          <a:xfrm>
            <a:off x="2667000" y="0"/>
            <a:ext cx="130810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93" name="Rectangle 401"/>
          <p:cNvSpPr>
            <a:spLocks noChangeArrowheads="1"/>
          </p:cNvSpPr>
          <p:nvPr/>
        </p:nvSpPr>
        <p:spPr bwMode="auto">
          <a:xfrm>
            <a:off x="0" y="0"/>
            <a:ext cx="125095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463" name="Freeform 5"/>
          <p:cNvSpPr>
            <a:spLocks noChangeAspect="1"/>
          </p:cNvSpPr>
          <p:nvPr/>
        </p:nvSpPr>
        <p:spPr bwMode="auto">
          <a:xfrm>
            <a:off x="125413" y="674688"/>
            <a:ext cx="1081087" cy="338137"/>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4" name="Freeform 6"/>
          <p:cNvSpPr>
            <a:spLocks noChangeAspect="1"/>
          </p:cNvSpPr>
          <p:nvPr/>
        </p:nvSpPr>
        <p:spPr bwMode="auto">
          <a:xfrm>
            <a:off x="122238" y="1270000"/>
            <a:ext cx="1079500" cy="127000"/>
          </a:xfrm>
          <a:custGeom>
            <a:avLst/>
            <a:gdLst>
              <a:gd name="T0" fmla="*/ 2147483647 w 5896"/>
              <a:gd name="T1" fmla="*/ 25413228 h 4186"/>
              <a:gd name="T2" fmla="*/ 2147483647 w 5896"/>
              <a:gd name="T3" fmla="*/ 25413228 h 4186"/>
              <a:gd name="T4" fmla="*/ 2147483647 w 5896"/>
              <a:gd name="T5" fmla="*/ 25413228 h 4186"/>
              <a:gd name="T6" fmla="*/ 2147483647 w 5896"/>
              <a:gd name="T7" fmla="*/ 25413228 h 4186"/>
              <a:gd name="T8" fmla="*/ 2147483647 w 5896"/>
              <a:gd name="T9" fmla="*/ 25413228 h 4186"/>
              <a:gd name="T10" fmla="*/ 2147483647 w 5896"/>
              <a:gd name="T11" fmla="*/ 25413228 h 4186"/>
              <a:gd name="T12" fmla="*/ 2147483647 w 5896"/>
              <a:gd name="T13" fmla="*/ 51691670 h 4186"/>
              <a:gd name="T14" fmla="*/ 2147483647 w 5896"/>
              <a:gd name="T15" fmla="*/ 51691670 h 4186"/>
              <a:gd name="T16" fmla="*/ 2147483647 w 5896"/>
              <a:gd name="T17" fmla="*/ 51691670 h 4186"/>
              <a:gd name="T18" fmla="*/ 2147483647 w 5896"/>
              <a:gd name="T19" fmla="*/ 51691670 h 4186"/>
              <a:gd name="T20" fmla="*/ 2147483647 w 5896"/>
              <a:gd name="T21" fmla="*/ 25413228 h 4186"/>
              <a:gd name="T22" fmla="*/ 2147483647 w 5896"/>
              <a:gd name="T23" fmla="*/ 25413228 h 4186"/>
              <a:gd name="T24" fmla="*/ 2147483647 w 5896"/>
              <a:gd name="T25" fmla="*/ 25413228 h 4186"/>
              <a:gd name="T26" fmla="*/ 2147483647 w 5896"/>
              <a:gd name="T27" fmla="*/ 25413228 h 4186"/>
              <a:gd name="T28" fmla="*/ 2147483647 w 5896"/>
              <a:gd name="T29" fmla="*/ 25413228 h 4186"/>
              <a:gd name="T30" fmla="*/ 2147483647 w 5896"/>
              <a:gd name="T31" fmla="*/ 25413228 h 4186"/>
              <a:gd name="T32" fmla="*/ 2147483647 w 5896"/>
              <a:gd name="T33" fmla="*/ 25413228 h 4186"/>
              <a:gd name="T34" fmla="*/ 2147483647 w 5896"/>
              <a:gd name="T35" fmla="*/ 25413228 h 4186"/>
              <a:gd name="T36" fmla="*/ 2147483647 w 5896"/>
              <a:gd name="T37" fmla="*/ 25413228 h 4186"/>
              <a:gd name="T38" fmla="*/ 2147483647 w 5896"/>
              <a:gd name="T39" fmla="*/ 25413228 h 4186"/>
              <a:gd name="T40" fmla="*/ 2147483647 w 5896"/>
              <a:gd name="T41" fmla="*/ 25413228 h 4186"/>
              <a:gd name="T42" fmla="*/ 2147483647 w 5896"/>
              <a:gd name="T43" fmla="*/ 0 h 4186"/>
              <a:gd name="T44" fmla="*/ 2147483647 w 5896"/>
              <a:gd name="T45" fmla="*/ 0 h 4186"/>
              <a:gd name="T46" fmla="*/ 2147483647 w 5896"/>
              <a:gd name="T47" fmla="*/ 0 h 4186"/>
              <a:gd name="T48" fmla="*/ 2147483647 w 5896"/>
              <a:gd name="T49" fmla="*/ 0 h 4186"/>
              <a:gd name="T50" fmla="*/ 2147483647 w 5896"/>
              <a:gd name="T51" fmla="*/ 0 h 4186"/>
              <a:gd name="T52" fmla="*/ 2147483647 w 5896"/>
              <a:gd name="T53" fmla="*/ 0 h 4186"/>
              <a:gd name="T54" fmla="*/ 2147483647 w 5896"/>
              <a:gd name="T55" fmla="*/ 0 h 4186"/>
              <a:gd name="T56" fmla="*/ 2147483647 w 5896"/>
              <a:gd name="T57" fmla="*/ 0 h 4186"/>
              <a:gd name="T58" fmla="*/ 2147483647 w 5896"/>
              <a:gd name="T59" fmla="*/ 0 h 4186"/>
              <a:gd name="T60" fmla="*/ 2147483647 w 5896"/>
              <a:gd name="T61" fmla="*/ 0 h 4186"/>
              <a:gd name="T62" fmla="*/ 2147483647 w 5896"/>
              <a:gd name="T63" fmla="*/ 0 h 4186"/>
              <a:gd name="T64" fmla="*/ 2147483647 w 5896"/>
              <a:gd name="T65" fmla="*/ 0 h 4186"/>
              <a:gd name="T66" fmla="*/ 2147483647 w 5896"/>
              <a:gd name="T67" fmla="*/ 0 h 4186"/>
              <a:gd name="T68" fmla="*/ 2147483647 w 5896"/>
              <a:gd name="T69" fmla="*/ 0 h 4186"/>
              <a:gd name="T70" fmla="*/ 2147483647 w 5896"/>
              <a:gd name="T71" fmla="*/ 0 h 4186"/>
              <a:gd name="T72" fmla="*/ 2147483647 w 5896"/>
              <a:gd name="T73" fmla="*/ 0 h 4186"/>
              <a:gd name="T74" fmla="*/ 2147483647 w 5896"/>
              <a:gd name="T75" fmla="*/ 0 h 4186"/>
              <a:gd name="T76" fmla="*/ 2147483647 w 5896"/>
              <a:gd name="T77" fmla="*/ 25413228 h 4186"/>
              <a:gd name="T78" fmla="*/ 2147483647 w 5896"/>
              <a:gd name="T79" fmla="*/ 25413228 h 4186"/>
              <a:gd name="T80" fmla="*/ 2147483647 w 5896"/>
              <a:gd name="T81" fmla="*/ 25413228 h 4186"/>
              <a:gd name="T82" fmla="*/ 2147483647 w 5896"/>
              <a:gd name="T83" fmla="*/ 25413228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5" name="Freeform 7"/>
          <p:cNvSpPr>
            <a:spLocks noChangeAspect="1"/>
          </p:cNvSpPr>
          <p:nvPr/>
        </p:nvSpPr>
        <p:spPr bwMode="auto">
          <a:xfrm>
            <a:off x="122238" y="1922463"/>
            <a:ext cx="1079500" cy="139700"/>
          </a:xfrm>
          <a:custGeom>
            <a:avLst/>
            <a:gdLst>
              <a:gd name="T0" fmla="*/ 2147483647 w 5896"/>
              <a:gd name="T1" fmla="*/ 25389489 h 4606"/>
              <a:gd name="T2" fmla="*/ 2147483647 w 5896"/>
              <a:gd name="T3" fmla="*/ 51617027 h 4606"/>
              <a:gd name="T4" fmla="*/ 2147483647 w 5896"/>
              <a:gd name="T5" fmla="*/ 51617027 h 4606"/>
              <a:gd name="T6" fmla="*/ 2147483647 w 5896"/>
              <a:gd name="T7" fmla="*/ 51617027 h 4606"/>
              <a:gd name="T8" fmla="*/ 2147483647 w 5896"/>
              <a:gd name="T9" fmla="*/ 51617027 h 4606"/>
              <a:gd name="T10" fmla="*/ 2147483647 w 5896"/>
              <a:gd name="T11" fmla="*/ 51617027 h 4606"/>
              <a:gd name="T12" fmla="*/ 2147483647 w 5896"/>
              <a:gd name="T13" fmla="*/ 25389489 h 4606"/>
              <a:gd name="T14" fmla="*/ 2147483647 w 5896"/>
              <a:gd name="T15" fmla="*/ 25389489 h 4606"/>
              <a:gd name="T16" fmla="*/ 2147483647 w 5896"/>
              <a:gd name="T17" fmla="*/ 25389489 h 4606"/>
              <a:gd name="T18" fmla="*/ 2147483647 w 5896"/>
              <a:gd name="T19" fmla="*/ 25389489 h 4606"/>
              <a:gd name="T20" fmla="*/ 2147483647 w 5896"/>
              <a:gd name="T21" fmla="*/ 0 h 4606"/>
              <a:gd name="T22" fmla="*/ 2147483647 w 5896"/>
              <a:gd name="T23" fmla="*/ 0 h 4606"/>
              <a:gd name="T24" fmla="*/ 2147483647 w 5896"/>
              <a:gd name="T25" fmla="*/ 0 h 4606"/>
              <a:gd name="T26" fmla="*/ 2147483647 w 5896"/>
              <a:gd name="T27" fmla="*/ 0 h 4606"/>
              <a:gd name="T28" fmla="*/ 2147483647 w 5896"/>
              <a:gd name="T29" fmla="*/ 0 h 4606"/>
              <a:gd name="T30" fmla="*/ 2147483647 w 5896"/>
              <a:gd name="T31" fmla="*/ 0 h 4606"/>
              <a:gd name="T32" fmla="*/ 2147483647 w 5896"/>
              <a:gd name="T33" fmla="*/ 0 h 4606"/>
              <a:gd name="T34" fmla="*/ 2147483647 w 5896"/>
              <a:gd name="T35" fmla="*/ 0 h 4606"/>
              <a:gd name="T36" fmla="*/ 2147483647 w 5896"/>
              <a:gd name="T37" fmla="*/ 25389489 h 4606"/>
              <a:gd name="T38" fmla="*/ 2147483647 w 5896"/>
              <a:gd name="T39" fmla="*/ 25389489 h 4606"/>
              <a:gd name="T40" fmla="*/ 2147483647 w 5896"/>
              <a:gd name="T41" fmla="*/ 25389489 h 4606"/>
              <a:gd name="T42" fmla="*/ 2147483647 w 5896"/>
              <a:gd name="T43" fmla="*/ 25389489 h 4606"/>
              <a:gd name="T44" fmla="*/ 2147483647 w 5896"/>
              <a:gd name="T45" fmla="*/ 25389489 h 4606"/>
              <a:gd name="T46" fmla="*/ 2147483647 w 5896"/>
              <a:gd name="T47" fmla="*/ 51617027 h 4606"/>
              <a:gd name="T48" fmla="*/ 2147483647 w 5896"/>
              <a:gd name="T49" fmla="*/ 51617027 h 4606"/>
              <a:gd name="T50" fmla="*/ 2147483647 w 5896"/>
              <a:gd name="T51" fmla="*/ 51617027 h 4606"/>
              <a:gd name="T52" fmla="*/ 2147483647 w 5896"/>
              <a:gd name="T53" fmla="*/ 51617027 h 4606"/>
              <a:gd name="T54" fmla="*/ 2147483647 w 5896"/>
              <a:gd name="T55" fmla="*/ 25389489 h 4606"/>
              <a:gd name="T56" fmla="*/ 2147483647 w 5896"/>
              <a:gd name="T57" fmla="*/ 25389489 h 4606"/>
              <a:gd name="T58" fmla="*/ 2147483647 w 5896"/>
              <a:gd name="T59" fmla="*/ 25389489 h 4606"/>
              <a:gd name="T60" fmla="*/ 2147483647 w 5896"/>
              <a:gd name="T61" fmla="*/ 25389489 h 4606"/>
              <a:gd name="T62" fmla="*/ 2147483647 w 5896"/>
              <a:gd name="T63" fmla="*/ 25389489 h 4606"/>
              <a:gd name="T64" fmla="*/ 2147483647 w 5896"/>
              <a:gd name="T65" fmla="*/ 0 h 4606"/>
              <a:gd name="T66" fmla="*/ 2147483647 w 5896"/>
              <a:gd name="T67" fmla="*/ 0 h 4606"/>
              <a:gd name="T68" fmla="*/ 2147483647 w 5896"/>
              <a:gd name="T69" fmla="*/ 0 h 4606"/>
              <a:gd name="T70" fmla="*/ 2147483647 w 5896"/>
              <a:gd name="T71" fmla="*/ 0 h 4606"/>
              <a:gd name="T72" fmla="*/ 2147483647 w 5896"/>
              <a:gd name="T73" fmla="*/ 0 h 4606"/>
              <a:gd name="T74" fmla="*/ 2147483647 w 5896"/>
              <a:gd name="T75" fmla="*/ 0 h 4606"/>
              <a:gd name="T76" fmla="*/ 2147483647 w 5896"/>
              <a:gd name="T77" fmla="*/ 0 h 4606"/>
              <a:gd name="T78" fmla="*/ 2147483647 w 5896"/>
              <a:gd name="T79" fmla="*/ 0 h 4606"/>
              <a:gd name="T80" fmla="*/ 2147483647 w 5896"/>
              <a:gd name="T81" fmla="*/ 25389489 h 4606"/>
              <a:gd name="T82" fmla="*/ 2147483647 w 5896"/>
              <a:gd name="T83" fmla="*/ 25389489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6" name="Freeform 8"/>
          <p:cNvSpPr>
            <a:spLocks noChangeAspect="1"/>
          </p:cNvSpPr>
          <p:nvPr/>
        </p:nvSpPr>
        <p:spPr bwMode="auto">
          <a:xfrm>
            <a:off x="122238" y="2493963"/>
            <a:ext cx="1079500" cy="130175"/>
          </a:xfrm>
          <a:custGeom>
            <a:avLst/>
            <a:gdLst>
              <a:gd name="T0" fmla="*/ 2147483647 w 5896"/>
              <a:gd name="T1" fmla="*/ 50118342 h 4306"/>
              <a:gd name="T2" fmla="*/ 2147483647 w 5896"/>
              <a:gd name="T3" fmla="*/ 50118342 h 4306"/>
              <a:gd name="T4" fmla="*/ 2147483647 w 5896"/>
              <a:gd name="T5" fmla="*/ 25059625 h 4306"/>
              <a:gd name="T6" fmla="*/ 2147483647 w 5896"/>
              <a:gd name="T7" fmla="*/ 25059625 h 4306"/>
              <a:gd name="T8" fmla="*/ 2147483647 w 5896"/>
              <a:gd name="T9" fmla="*/ 25059625 h 4306"/>
              <a:gd name="T10" fmla="*/ 2147483647 w 5896"/>
              <a:gd name="T11" fmla="*/ 25059625 h 4306"/>
              <a:gd name="T12" fmla="*/ 2147483647 w 5896"/>
              <a:gd name="T13" fmla="*/ 0 h 4306"/>
              <a:gd name="T14" fmla="*/ 2147483647 w 5896"/>
              <a:gd name="T15" fmla="*/ 0 h 4306"/>
              <a:gd name="T16" fmla="*/ 2147483647 w 5896"/>
              <a:gd name="T17" fmla="*/ 0 h 4306"/>
              <a:gd name="T18" fmla="*/ 2147483647 w 5896"/>
              <a:gd name="T19" fmla="*/ 0 h 4306"/>
              <a:gd name="T20" fmla="*/ 2147483647 w 5896"/>
              <a:gd name="T21" fmla="*/ 0 h 4306"/>
              <a:gd name="T22" fmla="*/ 2147483647 w 5896"/>
              <a:gd name="T23" fmla="*/ 25059625 h 4306"/>
              <a:gd name="T24" fmla="*/ 2147483647 w 5896"/>
              <a:gd name="T25" fmla="*/ 25059625 h 4306"/>
              <a:gd name="T26" fmla="*/ 2147483647 w 5896"/>
              <a:gd name="T27" fmla="*/ 25059625 h 4306"/>
              <a:gd name="T28" fmla="*/ 2147483647 w 5896"/>
              <a:gd name="T29" fmla="*/ 25059625 h 4306"/>
              <a:gd name="T30" fmla="*/ 2147483647 w 5896"/>
              <a:gd name="T31" fmla="*/ 50118342 h 4306"/>
              <a:gd name="T32" fmla="*/ 2147483647 w 5896"/>
              <a:gd name="T33" fmla="*/ 25059625 h 4306"/>
              <a:gd name="T34" fmla="*/ 2147483647 w 5896"/>
              <a:gd name="T35" fmla="*/ 25059625 h 4306"/>
              <a:gd name="T36" fmla="*/ 2147483647 w 5896"/>
              <a:gd name="T37" fmla="*/ 25059625 h 4306"/>
              <a:gd name="T38" fmla="*/ 2147483647 w 5896"/>
              <a:gd name="T39" fmla="*/ 25059625 h 4306"/>
              <a:gd name="T40" fmla="*/ 2147483647 w 5896"/>
              <a:gd name="T41" fmla="*/ 0 h 4306"/>
              <a:gd name="T42" fmla="*/ 2147483647 w 5896"/>
              <a:gd name="T43" fmla="*/ 0 h 4306"/>
              <a:gd name="T44" fmla="*/ 2147483647 w 5896"/>
              <a:gd name="T45" fmla="*/ 0 h 4306"/>
              <a:gd name="T46" fmla="*/ 2147483647 w 5896"/>
              <a:gd name="T47" fmla="*/ 0 h 4306"/>
              <a:gd name="T48" fmla="*/ 2147483647 w 5896"/>
              <a:gd name="T49" fmla="*/ 0 h 4306"/>
              <a:gd name="T50" fmla="*/ 2147483647 w 5896"/>
              <a:gd name="T51" fmla="*/ 25059625 h 4306"/>
              <a:gd name="T52" fmla="*/ 2147483647 w 5896"/>
              <a:gd name="T53" fmla="*/ 25059625 h 4306"/>
              <a:gd name="T54" fmla="*/ 2147483647 w 5896"/>
              <a:gd name="T55" fmla="*/ 25059625 h 4306"/>
              <a:gd name="T56" fmla="*/ 2147483647 w 5896"/>
              <a:gd name="T57" fmla="*/ 25059625 h 4306"/>
              <a:gd name="T58" fmla="*/ 2147483647 w 5896"/>
              <a:gd name="T59" fmla="*/ 50118342 h 4306"/>
              <a:gd name="T60" fmla="*/ 2147483647 w 5896"/>
              <a:gd name="T61" fmla="*/ 50118342 h 4306"/>
              <a:gd name="T62" fmla="*/ 2147483647 w 5896"/>
              <a:gd name="T63" fmla="*/ 25059625 h 4306"/>
              <a:gd name="T64" fmla="*/ 2147483647 w 5896"/>
              <a:gd name="T65" fmla="*/ 25059625 h 4306"/>
              <a:gd name="T66" fmla="*/ 2147483647 w 5896"/>
              <a:gd name="T67" fmla="*/ 25059625 h 4306"/>
              <a:gd name="T68" fmla="*/ 2147483647 w 5896"/>
              <a:gd name="T69" fmla="*/ 0 h 4306"/>
              <a:gd name="T70" fmla="*/ 2147483647 w 5896"/>
              <a:gd name="T71" fmla="*/ 0 h 4306"/>
              <a:gd name="T72" fmla="*/ 2147483647 w 5896"/>
              <a:gd name="T73" fmla="*/ 0 h 4306"/>
              <a:gd name="T74" fmla="*/ 2147483647 w 5896"/>
              <a:gd name="T75" fmla="*/ 0 h 4306"/>
              <a:gd name="T76" fmla="*/ 2147483647 w 5896"/>
              <a:gd name="T77" fmla="*/ 0 h 4306"/>
              <a:gd name="T78" fmla="*/ 2147483647 w 5896"/>
              <a:gd name="T79" fmla="*/ 0 h 4306"/>
              <a:gd name="T80" fmla="*/ 2147483647 w 5896"/>
              <a:gd name="T81" fmla="*/ 25059625 h 4306"/>
              <a:gd name="T82" fmla="*/ 2147483647 w 5896"/>
              <a:gd name="T83" fmla="*/ 25059625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7" name="Freeform 9"/>
          <p:cNvSpPr>
            <a:spLocks noChangeAspect="1"/>
          </p:cNvSpPr>
          <p:nvPr/>
        </p:nvSpPr>
        <p:spPr bwMode="auto">
          <a:xfrm>
            <a:off x="122238" y="3060700"/>
            <a:ext cx="1079500" cy="131763"/>
          </a:xfrm>
          <a:custGeom>
            <a:avLst/>
            <a:gdLst>
              <a:gd name="T0" fmla="*/ 2147483647 w 5896"/>
              <a:gd name="T1" fmla="*/ 25609560 h 4335"/>
              <a:gd name="T2" fmla="*/ 2147483647 w 5896"/>
              <a:gd name="T3" fmla="*/ 52062586 h 4335"/>
              <a:gd name="T4" fmla="*/ 2147483647 w 5896"/>
              <a:gd name="T5" fmla="*/ 52062586 h 4335"/>
              <a:gd name="T6" fmla="*/ 2147483647 w 5896"/>
              <a:gd name="T7" fmla="*/ 25609560 h 4335"/>
              <a:gd name="T8" fmla="*/ 2147483647 w 5896"/>
              <a:gd name="T9" fmla="*/ 25609560 h 4335"/>
              <a:gd name="T10" fmla="*/ 2147483647 w 5896"/>
              <a:gd name="T11" fmla="*/ 25609560 h 4335"/>
              <a:gd name="T12" fmla="*/ 2147483647 w 5896"/>
              <a:gd name="T13" fmla="*/ 0 h 4335"/>
              <a:gd name="T14" fmla="*/ 2147483647 w 5896"/>
              <a:gd name="T15" fmla="*/ 0 h 4335"/>
              <a:gd name="T16" fmla="*/ 2147483647 w 5896"/>
              <a:gd name="T17" fmla="*/ 0 h 4335"/>
              <a:gd name="T18" fmla="*/ 2147483647 w 5896"/>
              <a:gd name="T19" fmla="*/ 0 h 4335"/>
              <a:gd name="T20" fmla="*/ 2147483647 w 5896"/>
              <a:gd name="T21" fmla="*/ 25609560 h 4335"/>
              <a:gd name="T22" fmla="*/ 2147483647 w 5896"/>
              <a:gd name="T23" fmla="*/ 25609560 h 4335"/>
              <a:gd name="T24" fmla="*/ 2147483647 w 5896"/>
              <a:gd name="T25" fmla="*/ 52062586 h 4335"/>
              <a:gd name="T26" fmla="*/ 2147483647 w 5896"/>
              <a:gd name="T27" fmla="*/ 52062586 h 4335"/>
              <a:gd name="T28" fmla="*/ 2147483647 w 5896"/>
              <a:gd name="T29" fmla="*/ 25609560 h 4335"/>
              <a:gd name="T30" fmla="*/ 2147483647 w 5896"/>
              <a:gd name="T31" fmla="*/ 25609560 h 4335"/>
              <a:gd name="T32" fmla="*/ 2147483647 w 5896"/>
              <a:gd name="T33" fmla="*/ 0 h 4335"/>
              <a:gd name="T34" fmla="*/ 2147483647 w 5896"/>
              <a:gd name="T35" fmla="*/ 0 h 4335"/>
              <a:gd name="T36" fmla="*/ 2147483647 w 5896"/>
              <a:gd name="T37" fmla="*/ 0 h 4335"/>
              <a:gd name="T38" fmla="*/ 2147483647 w 5896"/>
              <a:gd name="T39" fmla="*/ 0 h 4335"/>
              <a:gd name="T40" fmla="*/ 2147483647 w 5896"/>
              <a:gd name="T41" fmla="*/ 25609560 h 4335"/>
              <a:gd name="T42" fmla="*/ 2147483647 w 5896"/>
              <a:gd name="T43" fmla="*/ 25609560 h 4335"/>
              <a:gd name="T44" fmla="*/ 2147483647 w 5896"/>
              <a:gd name="T45" fmla="*/ 25609560 h 4335"/>
              <a:gd name="T46" fmla="*/ 2147483647 w 5896"/>
              <a:gd name="T47" fmla="*/ 52062586 h 4335"/>
              <a:gd name="T48" fmla="*/ 2147483647 w 5896"/>
              <a:gd name="T49" fmla="*/ 25609560 h 4335"/>
              <a:gd name="T50" fmla="*/ 2147483647 w 5896"/>
              <a:gd name="T51" fmla="*/ 25609560 h 4335"/>
              <a:gd name="T52" fmla="*/ 2147483647 w 5896"/>
              <a:gd name="T53" fmla="*/ 25609560 h 4335"/>
              <a:gd name="T54" fmla="*/ 2147483647 w 5896"/>
              <a:gd name="T55" fmla="*/ 0 h 4335"/>
              <a:gd name="T56" fmla="*/ 2147483647 w 5896"/>
              <a:gd name="T57" fmla="*/ 0 h 4335"/>
              <a:gd name="T58" fmla="*/ 2147483647 w 5896"/>
              <a:gd name="T59" fmla="*/ 0 h 4335"/>
              <a:gd name="T60" fmla="*/ 2147483647 w 5896"/>
              <a:gd name="T61" fmla="*/ 0 h 4335"/>
              <a:gd name="T62" fmla="*/ 2147483647 w 5896"/>
              <a:gd name="T63" fmla="*/ 25609560 h 4335"/>
              <a:gd name="T64" fmla="*/ 2147483647 w 5896"/>
              <a:gd name="T65" fmla="*/ 25609560 h 4335"/>
              <a:gd name="T66" fmla="*/ 2147483647 w 5896"/>
              <a:gd name="T67" fmla="*/ 52062586 h 4335"/>
              <a:gd name="T68" fmla="*/ 2147483647 w 5896"/>
              <a:gd name="T69" fmla="*/ 52062586 h 4335"/>
              <a:gd name="T70" fmla="*/ 2147483647 w 5896"/>
              <a:gd name="T71" fmla="*/ 25609560 h 4335"/>
              <a:gd name="T72" fmla="*/ 2147483647 w 5896"/>
              <a:gd name="T73" fmla="*/ 25609560 h 4335"/>
              <a:gd name="T74" fmla="*/ 2147483647 w 5896"/>
              <a:gd name="T75" fmla="*/ 25609560 h 4335"/>
              <a:gd name="T76" fmla="*/ 2147483647 w 5896"/>
              <a:gd name="T77" fmla="*/ 0 h 4335"/>
              <a:gd name="T78" fmla="*/ 2147483647 w 5896"/>
              <a:gd name="T79" fmla="*/ 0 h 4335"/>
              <a:gd name="T80" fmla="*/ 2147483647 w 5896"/>
              <a:gd name="T81" fmla="*/ 0 h 4335"/>
              <a:gd name="T82" fmla="*/ 2147483647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8" name="Line 10"/>
          <p:cNvSpPr>
            <a:spLocks noChangeAspect="1" noChangeShapeType="1"/>
          </p:cNvSpPr>
          <p:nvPr/>
        </p:nvSpPr>
        <p:spPr bwMode="auto">
          <a:xfrm>
            <a:off x="112713" y="1069975"/>
            <a:ext cx="116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9" name="Line 11"/>
          <p:cNvSpPr>
            <a:spLocks noChangeAspect="1" noChangeShapeType="1"/>
          </p:cNvSpPr>
          <p:nvPr/>
        </p:nvSpPr>
        <p:spPr bwMode="auto">
          <a:xfrm flipV="1">
            <a:off x="1127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0" name="Line 12"/>
          <p:cNvSpPr>
            <a:spLocks noChangeAspect="1" noChangeShapeType="1"/>
          </p:cNvSpPr>
          <p:nvPr/>
        </p:nvSpPr>
        <p:spPr bwMode="auto">
          <a:xfrm flipV="1">
            <a:off x="11271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1" name="Rectangle 13"/>
          <p:cNvSpPr>
            <a:spLocks noChangeAspect="1" noChangeArrowheads="1"/>
          </p:cNvSpPr>
          <p:nvPr/>
        </p:nvSpPr>
        <p:spPr bwMode="auto">
          <a:xfrm>
            <a:off x="104775" y="108743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72" name="Line 14"/>
          <p:cNvSpPr>
            <a:spLocks noChangeAspect="1" noChangeShapeType="1"/>
          </p:cNvSpPr>
          <p:nvPr/>
        </p:nvSpPr>
        <p:spPr bwMode="auto">
          <a:xfrm flipV="1">
            <a:off x="279400" y="1050925"/>
            <a:ext cx="1588"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3" name="Rectangle 15"/>
          <p:cNvSpPr>
            <a:spLocks noChangeAspect="1" noChangeArrowheads="1"/>
          </p:cNvSpPr>
          <p:nvPr/>
        </p:nvSpPr>
        <p:spPr bwMode="auto">
          <a:xfrm>
            <a:off x="258763" y="1087438"/>
            <a:ext cx="1000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74" name="Line 16"/>
          <p:cNvSpPr>
            <a:spLocks noChangeAspect="1" noChangeShapeType="1"/>
          </p:cNvSpPr>
          <p:nvPr/>
        </p:nvSpPr>
        <p:spPr bwMode="auto">
          <a:xfrm flipV="1">
            <a:off x="446088"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5" name="Rectangle 17"/>
          <p:cNvSpPr>
            <a:spLocks noChangeAspect="1" noChangeArrowheads="1"/>
          </p:cNvSpPr>
          <p:nvPr/>
        </p:nvSpPr>
        <p:spPr bwMode="auto">
          <a:xfrm>
            <a:off x="427038"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76" name="Line 18"/>
          <p:cNvSpPr>
            <a:spLocks noChangeAspect="1" noChangeShapeType="1"/>
          </p:cNvSpPr>
          <p:nvPr/>
        </p:nvSpPr>
        <p:spPr bwMode="auto">
          <a:xfrm flipV="1">
            <a:off x="6143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7" name="Rectangle 19"/>
          <p:cNvSpPr>
            <a:spLocks noChangeAspect="1" noChangeArrowheads="1"/>
          </p:cNvSpPr>
          <p:nvPr/>
        </p:nvSpPr>
        <p:spPr bwMode="auto">
          <a:xfrm>
            <a:off x="593725" y="108743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78" name="Line 20"/>
          <p:cNvSpPr>
            <a:spLocks noChangeAspect="1" noChangeShapeType="1"/>
          </p:cNvSpPr>
          <p:nvPr/>
        </p:nvSpPr>
        <p:spPr bwMode="auto">
          <a:xfrm flipV="1">
            <a:off x="7794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9" name="Rectangle 21"/>
          <p:cNvSpPr>
            <a:spLocks noChangeAspect="1" noChangeArrowheads="1"/>
          </p:cNvSpPr>
          <p:nvPr/>
        </p:nvSpPr>
        <p:spPr bwMode="auto">
          <a:xfrm>
            <a:off x="760413"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480" name="Line 22"/>
          <p:cNvSpPr>
            <a:spLocks noChangeAspect="1" noChangeShapeType="1"/>
          </p:cNvSpPr>
          <p:nvPr/>
        </p:nvSpPr>
        <p:spPr bwMode="auto">
          <a:xfrm flipV="1">
            <a:off x="946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1" name="Rectangle 23"/>
          <p:cNvSpPr>
            <a:spLocks noChangeAspect="1" noChangeArrowheads="1"/>
          </p:cNvSpPr>
          <p:nvPr/>
        </p:nvSpPr>
        <p:spPr bwMode="auto">
          <a:xfrm>
            <a:off x="917575" y="108743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482" name="Line 24"/>
          <p:cNvSpPr>
            <a:spLocks noChangeAspect="1" noChangeShapeType="1"/>
          </p:cNvSpPr>
          <p:nvPr/>
        </p:nvSpPr>
        <p:spPr bwMode="auto">
          <a:xfrm flipV="1">
            <a:off x="1114425"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3" name="Rectangle 25"/>
          <p:cNvSpPr>
            <a:spLocks noChangeAspect="1" noChangeArrowheads="1"/>
          </p:cNvSpPr>
          <p:nvPr/>
        </p:nvSpPr>
        <p:spPr bwMode="auto">
          <a:xfrm>
            <a:off x="1085850" y="108743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484" name="Line 28"/>
          <p:cNvSpPr>
            <a:spLocks noChangeAspect="1" noChangeShapeType="1"/>
          </p:cNvSpPr>
          <p:nvPr/>
        </p:nvSpPr>
        <p:spPr bwMode="auto">
          <a:xfrm>
            <a:off x="112713" y="1069975"/>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5" name="Freeform 29"/>
          <p:cNvSpPr>
            <a:spLocks noChangeAspect="1"/>
          </p:cNvSpPr>
          <p:nvPr/>
        </p:nvSpPr>
        <p:spPr bwMode="auto">
          <a:xfrm>
            <a:off x="119063" y="250825"/>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383" name="Text Box 191"/>
          <p:cNvSpPr txBox="1">
            <a:spLocks noChangeAspect="1" noChangeArrowheads="1"/>
          </p:cNvSpPr>
          <p:nvPr/>
        </p:nvSpPr>
        <p:spPr bwMode="auto">
          <a:xfrm>
            <a:off x="846138" y="792163"/>
            <a:ext cx="160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a:solidFill>
                <a:srgbClr val="000000"/>
              </a:solidFill>
              <a:latin typeface="Tahoma" charset="0"/>
            </a:endParaRPr>
          </a:p>
        </p:txBody>
      </p:sp>
      <p:sp>
        <p:nvSpPr>
          <p:cNvPr id="19487" name="Line 26"/>
          <p:cNvSpPr>
            <a:spLocks noChangeAspect="1" noChangeShapeType="1"/>
          </p:cNvSpPr>
          <p:nvPr/>
        </p:nvSpPr>
        <p:spPr bwMode="auto">
          <a:xfrm flipV="1">
            <a:off x="1200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8" name="Line 72"/>
          <p:cNvSpPr>
            <a:spLocks noChangeAspect="1" noChangeShapeType="1"/>
          </p:cNvSpPr>
          <p:nvPr/>
        </p:nvSpPr>
        <p:spPr bwMode="auto">
          <a:xfrm>
            <a:off x="1420813" y="1069975"/>
            <a:ext cx="1165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9" name="Line 73"/>
          <p:cNvSpPr>
            <a:spLocks noChangeAspect="1" noChangeShapeType="1"/>
          </p:cNvSpPr>
          <p:nvPr/>
        </p:nvSpPr>
        <p:spPr bwMode="auto">
          <a:xfrm flipV="1">
            <a:off x="14208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0" name="Line 74"/>
          <p:cNvSpPr>
            <a:spLocks noChangeAspect="1" noChangeShapeType="1"/>
          </p:cNvSpPr>
          <p:nvPr/>
        </p:nvSpPr>
        <p:spPr bwMode="auto">
          <a:xfrm flipV="1">
            <a:off x="142081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1" name="Rectangle 75"/>
          <p:cNvSpPr>
            <a:spLocks noChangeAspect="1" noChangeArrowheads="1"/>
          </p:cNvSpPr>
          <p:nvPr/>
        </p:nvSpPr>
        <p:spPr bwMode="auto">
          <a:xfrm>
            <a:off x="1412875" y="10890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92" name="Line 76"/>
          <p:cNvSpPr>
            <a:spLocks noChangeAspect="1" noChangeShapeType="1"/>
          </p:cNvSpPr>
          <p:nvPr/>
        </p:nvSpPr>
        <p:spPr bwMode="auto">
          <a:xfrm flipV="1">
            <a:off x="15890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3" name="Rectangle 77"/>
          <p:cNvSpPr>
            <a:spLocks noChangeAspect="1" noChangeArrowheads="1"/>
          </p:cNvSpPr>
          <p:nvPr/>
        </p:nvSpPr>
        <p:spPr bwMode="auto">
          <a:xfrm>
            <a:off x="1568450" y="10890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94" name="Line 78"/>
          <p:cNvSpPr>
            <a:spLocks noChangeAspect="1" noChangeShapeType="1"/>
          </p:cNvSpPr>
          <p:nvPr/>
        </p:nvSpPr>
        <p:spPr bwMode="auto">
          <a:xfrm flipV="1">
            <a:off x="17541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5" name="Rectangle 79"/>
          <p:cNvSpPr>
            <a:spLocks noChangeAspect="1" noChangeArrowheads="1"/>
          </p:cNvSpPr>
          <p:nvPr/>
        </p:nvSpPr>
        <p:spPr bwMode="auto">
          <a:xfrm>
            <a:off x="17367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96" name="Line 80"/>
          <p:cNvSpPr>
            <a:spLocks noChangeAspect="1" noChangeShapeType="1"/>
          </p:cNvSpPr>
          <p:nvPr/>
        </p:nvSpPr>
        <p:spPr bwMode="auto">
          <a:xfrm flipV="1">
            <a:off x="19224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7" name="Rectangle 81"/>
          <p:cNvSpPr>
            <a:spLocks noChangeAspect="1" noChangeArrowheads="1"/>
          </p:cNvSpPr>
          <p:nvPr/>
        </p:nvSpPr>
        <p:spPr bwMode="auto">
          <a:xfrm>
            <a:off x="19018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98" name="Line 82"/>
          <p:cNvSpPr>
            <a:spLocks noChangeAspect="1" noChangeShapeType="1"/>
          </p:cNvSpPr>
          <p:nvPr/>
        </p:nvSpPr>
        <p:spPr bwMode="auto">
          <a:xfrm flipV="1">
            <a:off x="20843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9" name="Rectangle 83"/>
          <p:cNvSpPr>
            <a:spLocks noChangeAspect="1" noChangeArrowheads="1"/>
          </p:cNvSpPr>
          <p:nvPr/>
        </p:nvSpPr>
        <p:spPr bwMode="auto">
          <a:xfrm>
            <a:off x="20669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500" name="Line 84"/>
          <p:cNvSpPr>
            <a:spLocks noChangeAspect="1" noChangeShapeType="1"/>
          </p:cNvSpPr>
          <p:nvPr/>
        </p:nvSpPr>
        <p:spPr bwMode="auto">
          <a:xfrm flipV="1">
            <a:off x="2251075"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1" name="Rectangle 85"/>
          <p:cNvSpPr>
            <a:spLocks noChangeAspect="1" noChangeArrowheads="1"/>
          </p:cNvSpPr>
          <p:nvPr/>
        </p:nvSpPr>
        <p:spPr bwMode="auto">
          <a:xfrm>
            <a:off x="2225675" y="10890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502" name="Line 86"/>
          <p:cNvSpPr>
            <a:spLocks noChangeAspect="1" noChangeShapeType="1"/>
          </p:cNvSpPr>
          <p:nvPr/>
        </p:nvSpPr>
        <p:spPr bwMode="auto">
          <a:xfrm flipV="1">
            <a:off x="24177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3" name="Rectangle 87"/>
          <p:cNvSpPr>
            <a:spLocks noChangeAspect="1" noChangeArrowheads="1"/>
          </p:cNvSpPr>
          <p:nvPr/>
        </p:nvSpPr>
        <p:spPr bwMode="auto">
          <a:xfrm>
            <a:off x="2392363" y="10890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504" name="Line 90"/>
          <p:cNvSpPr>
            <a:spLocks noChangeAspect="1" noChangeShapeType="1"/>
          </p:cNvSpPr>
          <p:nvPr/>
        </p:nvSpPr>
        <p:spPr bwMode="auto">
          <a:xfrm>
            <a:off x="1420813" y="1069975"/>
            <a:ext cx="11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5" name="Freeform 92"/>
          <p:cNvSpPr>
            <a:spLocks noChangeAspect="1"/>
          </p:cNvSpPr>
          <p:nvPr/>
        </p:nvSpPr>
        <p:spPr bwMode="auto">
          <a:xfrm>
            <a:off x="1431925" y="671513"/>
            <a:ext cx="1057275" cy="354012"/>
          </a:xfrm>
          <a:custGeom>
            <a:avLst/>
            <a:gdLst>
              <a:gd name="T0" fmla="*/ 2147483647 w 5896"/>
              <a:gd name="T1" fmla="*/ 2147483647 h 1155"/>
              <a:gd name="T2" fmla="*/ 2147483647 w 5896"/>
              <a:gd name="T3" fmla="*/ 2147483647 h 1155"/>
              <a:gd name="T4" fmla="*/ 2147483647 w 5896"/>
              <a:gd name="T5" fmla="*/ 2147483647 h 1155"/>
              <a:gd name="T6" fmla="*/ 2147483647 w 5896"/>
              <a:gd name="T7" fmla="*/ 2147483647 h 1155"/>
              <a:gd name="T8" fmla="*/ 2147483647 w 5896"/>
              <a:gd name="T9" fmla="*/ 2147483647 h 1155"/>
              <a:gd name="T10" fmla="*/ 2147483647 w 5896"/>
              <a:gd name="T11" fmla="*/ 2147483647 h 1155"/>
              <a:gd name="T12" fmla="*/ 2147483647 w 5896"/>
              <a:gd name="T13" fmla="*/ 2147483647 h 1155"/>
              <a:gd name="T14" fmla="*/ 2147483647 w 5896"/>
              <a:gd name="T15" fmla="*/ 2147483647 h 1155"/>
              <a:gd name="T16" fmla="*/ 2147483647 w 5896"/>
              <a:gd name="T17" fmla="*/ 2147483647 h 1155"/>
              <a:gd name="T18" fmla="*/ 2147483647 w 5896"/>
              <a:gd name="T19" fmla="*/ 2147483647 h 1155"/>
              <a:gd name="T20" fmla="*/ 2147483647 w 5896"/>
              <a:gd name="T21" fmla="*/ 2147483647 h 1155"/>
              <a:gd name="T22" fmla="*/ 2147483647 w 5896"/>
              <a:gd name="T23" fmla="*/ 2147483647 h 1155"/>
              <a:gd name="T24" fmla="*/ 2147483647 w 5896"/>
              <a:gd name="T25" fmla="*/ 2147483647 h 1155"/>
              <a:gd name="T26" fmla="*/ 2147483647 w 5896"/>
              <a:gd name="T27" fmla="*/ 2147483647 h 1155"/>
              <a:gd name="T28" fmla="*/ 2147483647 w 5896"/>
              <a:gd name="T29" fmla="*/ 2147483647 h 1155"/>
              <a:gd name="T30" fmla="*/ 2147483647 w 5896"/>
              <a:gd name="T31" fmla="*/ 2147483647 h 1155"/>
              <a:gd name="T32" fmla="*/ 2147483647 w 5896"/>
              <a:gd name="T33" fmla="*/ 2147483647 h 1155"/>
              <a:gd name="T34" fmla="*/ 2147483647 w 5896"/>
              <a:gd name="T35" fmla="*/ 2147483647 h 1155"/>
              <a:gd name="T36" fmla="*/ 2147483647 w 5896"/>
              <a:gd name="T37" fmla="*/ 2147483647 h 1155"/>
              <a:gd name="T38" fmla="*/ 2147483647 w 5896"/>
              <a:gd name="T39" fmla="*/ 2147483647 h 1155"/>
              <a:gd name="T40" fmla="*/ 2147483647 w 5896"/>
              <a:gd name="T41" fmla="*/ 2147483647 h 1155"/>
              <a:gd name="T42" fmla="*/ 2147483647 w 5896"/>
              <a:gd name="T43" fmla="*/ 2147483647 h 1155"/>
              <a:gd name="T44" fmla="*/ 2147483647 w 5896"/>
              <a:gd name="T45" fmla="*/ 2147483647 h 1155"/>
              <a:gd name="T46" fmla="*/ 2147483647 w 5896"/>
              <a:gd name="T47" fmla="*/ 2147483647 h 1155"/>
              <a:gd name="T48" fmla="*/ 2147483647 w 5896"/>
              <a:gd name="T49" fmla="*/ 2147483647 h 1155"/>
              <a:gd name="T50" fmla="*/ 2147483647 w 5896"/>
              <a:gd name="T51" fmla="*/ 2147483647 h 1155"/>
              <a:gd name="T52" fmla="*/ 2147483647 w 5896"/>
              <a:gd name="T53" fmla="*/ 2147483647 h 1155"/>
              <a:gd name="T54" fmla="*/ 2147483647 w 5896"/>
              <a:gd name="T55" fmla="*/ 2147483647 h 1155"/>
              <a:gd name="T56" fmla="*/ 2147483647 w 5896"/>
              <a:gd name="T57" fmla="*/ 2147483647 h 1155"/>
              <a:gd name="T58" fmla="*/ 2147483647 w 5896"/>
              <a:gd name="T59" fmla="*/ 2147483647 h 1155"/>
              <a:gd name="T60" fmla="*/ 2147483647 w 5896"/>
              <a:gd name="T61" fmla="*/ 2147483647 h 1155"/>
              <a:gd name="T62" fmla="*/ 2147483647 w 5896"/>
              <a:gd name="T63" fmla="*/ 2147483647 h 1155"/>
              <a:gd name="T64" fmla="*/ 2147483647 w 5896"/>
              <a:gd name="T65" fmla="*/ 0 h 1155"/>
              <a:gd name="T66" fmla="*/ 2147483647 w 5896"/>
              <a:gd name="T67" fmla="*/ 0 h 1155"/>
              <a:gd name="T68" fmla="*/ 2147483647 w 5896"/>
              <a:gd name="T69" fmla="*/ 0 h 1155"/>
              <a:gd name="T70" fmla="*/ 2147483647 w 5896"/>
              <a:gd name="T71" fmla="*/ 0 h 1155"/>
              <a:gd name="T72" fmla="*/ 2147483647 w 5896"/>
              <a:gd name="T73" fmla="*/ 0 h 1155"/>
              <a:gd name="T74" fmla="*/ 2147483647 w 5896"/>
              <a:gd name="T75" fmla="*/ 2147483647 h 1155"/>
              <a:gd name="T76" fmla="*/ 2147483647 w 5896"/>
              <a:gd name="T77" fmla="*/ 2147483647 h 1155"/>
              <a:gd name="T78" fmla="*/ 2147483647 w 5896"/>
              <a:gd name="T79" fmla="*/ 2147483647 h 1155"/>
              <a:gd name="T80" fmla="*/ 2147483647 w 5896"/>
              <a:gd name="T81" fmla="*/ 2147483647 h 1155"/>
              <a:gd name="T82" fmla="*/ 2147483647 w 5896"/>
              <a:gd name="T83" fmla="*/ 2147483647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6" name="Line 94"/>
          <p:cNvSpPr>
            <a:spLocks noChangeAspect="1" noChangeShapeType="1"/>
          </p:cNvSpPr>
          <p:nvPr/>
        </p:nvSpPr>
        <p:spPr bwMode="auto">
          <a:xfrm>
            <a:off x="1425575" y="1328738"/>
            <a:ext cx="1063625"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07" name="Group 95"/>
          <p:cNvGrpSpPr>
            <a:grpSpLocks noChangeAspect="1"/>
          </p:cNvGrpSpPr>
          <p:nvPr/>
        </p:nvGrpSpPr>
        <p:grpSpPr bwMode="auto">
          <a:xfrm>
            <a:off x="1425575" y="1387475"/>
            <a:ext cx="1063625" cy="212725"/>
            <a:chOff x="2592" y="2880"/>
            <a:chExt cx="4608" cy="288"/>
          </a:xfrm>
        </p:grpSpPr>
        <p:sp>
          <p:nvSpPr>
            <p:cNvPr id="19763" name="Line 96"/>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4" name="Line 97"/>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5" name="Line 98"/>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8" name="Group 99"/>
          <p:cNvGrpSpPr>
            <a:grpSpLocks noChangeAspect="1"/>
          </p:cNvGrpSpPr>
          <p:nvPr/>
        </p:nvGrpSpPr>
        <p:grpSpPr bwMode="auto">
          <a:xfrm>
            <a:off x="1425575" y="1658938"/>
            <a:ext cx="1063625" cy="212725"/>
            <a:chOff x="2592" y="4032"/>
            <a:chExt cx="4608" cy="288"/>
          </a:xfrm>
        </p:grpSpPr>
        <p:sp>
          <p:nvSpPr>
            <p:cNvPr id="19758" name="Line 100"/>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9" name="Line 101"/>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0" name="Line 102"/>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1" name="Line 103"/>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2" name="Line 104"/>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9" name="Group 105"/>
          <p:cNvGrpSpPr>
            <a:grpSpLocks noChangeAspect="1"/>
          </p:cNvGrpSpPr>
          <p:nvPr/>
        </p:nvGrpSpPr>
        <p:grpSpPr bwMode="auto">
          <a:xfrm flipH="1">
            <a:off x="1425575" y="1931988"/>
            <a:ext cx="1063625" cy="211137"/>
            <a:chOff x="2592" y="4032"/>
            <a:chExt cx="4608" cy="288"/>
          </a:xfrm>
        </p:grpSpPr>
        <p:sp>
          <p:nvSpPr>
            <p:cNvPr id="19753" name="Line 106"/>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4" name="Line 107"/>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5" name="Line 108"/>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6" name="Line 109"/>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7" name="Line 110"/>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0" name="Group 111"/>
          <p:cNvGrpSpPr>
            <a:grpSpLocks noChangeAspect="1"/>
          </p:cNvGrpSpPr>
          <p:nvPr/>
        </p:nvGrpSpPr>
        <p:grpSpPr bwMode="auto">
          <a:xfrm>
            <a:off x="1425575" y="2203450"/>
            <a:ext cx="1063625" cy="212725"/>
            <a:chOff x="2592" y="4320"/>
            <a:chExt cx="4608" cy="288"/>
          </a:xfrm>
        </p:grpSpPr>
        <p:sp>
          <p:nvSpPr>
            <p:cNvPr id="19748" name="Line 112"/>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9" name="Line 113"/>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0" name="Line 114"/>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1" name="Line 115"/>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2" name="Line 116"/>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1" name="Group 117"/>
          <p:cNvGrpSpPr>
            <a:grpSpLocks noChangeAspect="1"/>
          </p:cNvGrpSpPr>
          <p:nvPr/>
        </p:nvGrpSpPr>
        <p:grpSpPr bwMode="auto">
          <a:xfrm>
            <a:off x="1425575" y="2476500"/>
            <a:ext cx="1063625" cy="212725"/>
            <a:chOff x="2592" y="4752"/>
            <a:chExt cx="4608" cy="288"/>
          </a:xfrm>
        </p:grpSpPr>
        <p:sp>
          <p:nvSpPr>
            <p:cNvPr id="19741" name="Line 11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2" name="Line 11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3" name="Line 12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4" name="Line 12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5" name="Line 12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6" name="Line 12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7" name="Line 12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2" name="Group 125"/>
          <p:cNvGrpSpPr>
            <a:grpSpLocks noChangeAspect="1"/>
          </p:cNvGrpSpPr>
          <p:nvPr/>
        </p:nvGrpSpPr>
        <p:grpSpPr bwMode="auto">
          <a:xfrm flipH="1" flipV="1">
            <a:off x="1425575" y="2749550"/>
            <a:ext cx="1063625" cy="212725"/>
            <a:chOff x="2592" y="4752"/>
            <a:chExt cx="4608" cy="288"/>
          </a:xfrm>
        </p:grpSpPr>
        <p:sp>
          <p:nvSpPr>
            <p:cNvPr id="19734" name="Line 126"/>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5" name="Line 127"/>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6" name="Line 128"/>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7" name="Line 129"/>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8" name="Line 130"/>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9" name="Line 131"/>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0" name="Line 132"/>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3" name="Group 133"/>
          <p:cNvGrpSpPr>
            <a:grpSpLocks noChangeAspect="1"/>
          </p:cNvGrpSpPr>
          <p:nvPr/>
        </p:nvGrpSpPr>
        <p:grpSpPr bwMode="auto">
          <a:xfrm flipH="1" flipV="1">
            <a:off x="1425575" y="3022600"/>
            <a:ext cx="1063625" cy="211138"/>
            <a:chOff x="2592" y="4320"/>
            <a:chExt cx="4608" cy="288"/>
          </a:xfrm>
        </p:grpSpPr>
        <p:sp>
          <p:nvSpPr>
            <p:cNvPr id="19729" name="Line 13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0" name="Line 13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1" name="Line 13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2" name="Line 13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3" name="Line 13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384" name="Text Box 192"/>
          <p:cNvSpPr txBox="1">
            <a:spLocks noChangeAspect="1" noChangeArrowheads="1"/>
          </p:cNvSpPr>
          <p:nvPr/>
        </p:nvSpPr>
        <p:spPr bwMode="auto">
          <a:xfrm>
            <a:off x="2190750" y="727075"/>
            <a:ext cx="16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2400">
              <a:solidFill>
                <a:srgbClr val="000000"/>
              </a:solidFill>
              <a:latin typeface="Tahoma" charset="0"/>
            </a:endParaRPr>
          </a:p>
        </p:txBody>
      </p:sp>
      <p:sp>
        <p:nvSpPr>
          <p:cNvPr id="19515" name="Line 88"/>
          <p:cNvSpPr>
            <a:spLocks noChangeAspect="1" noChangeShapeType="1"/>
          </p:cNvSpPr>
          <p:nvPr/>
        </p:nvSpPr>
        <p:spPr bwMode="auto">
          <a:xfrm flipV="1">
            <a:off x="2590800"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6" name="Line 199"/>
          <p:cNvSpPr>
            <a:spLocks noChangeAspect="1" noChangeShapeType="1"/>
          </p:cNvSpPr>
          <p:nvPr/>
        </p:nvSpPr>
        <p:spPr bwMode="auto">
          <a:xfrm>
            <a:off x="2740025" y="1042988"/>
            <a:ext cx="10906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7" name="Line 200"/>
          <p:cNvSpPr>
            <a:spLocks noChangeAspect="1" noChangeShapeType="1"/>
          </p:cNvSpPr>
          <p:nvPr/>
        </p:nvSpPr>
        <p:spPr bwMode="auto">
          <a:xfrm flipV="1">
            <a:off x="2740025" y="401638"/>
            <a:ext cx="1588" cy="641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8" name="Line 201"/>
          <p:cNvSpPr>
            <a:spLocks noChangeAspect="1" noChangeShapeType="1"/>
          </p:cNvSpPr>
          <p:nvPr/>
        </p:nvSpPr>
        <p:spPr bwMode="auto">
          <a:xfrm flipV="1">
            <a:off x="274002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9" name="Rectangle 202"/>
          <p:cNvSpPr>
            <a:spLocks noChangeAspect="1" noChangeArrowheads="1"/>
          </p:cNvSpPr>
          <p:nvPr/>
        </p:nvSpPr>
        <p:spPr bwMode="auto">
          <a:xfrm>
            <a:off x="2733675" y="1060450"/>
            <a:ext cx="492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0" name="Rectangle 203"/>
          <p:cNvSpPr>
            <a:spLocks noChangeAspect="1" noChangeArrowheads="1"/>
          </p:cNvSpPr>
          <p:nvPr/>
        </p:nvSpPr>
        <p:spPr bwMode="auto">
          <a:xfrm>
            <a:off x="2732088" y="1060450"/>
            <a:ext cx="492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21" name="Line 204"/>
          <p:cNvSpPr>
            <a:spLocks noChangeAspect="1" noChangeShapeType="1"/>
          </p:cNvSpPr>
          <p:nvPr/>
        </p:nvSpPr>
        <p:spPr bwMode="auto">
          <a:xfrm flipV="1">
            <a:off x="28971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2" name="Rectangle 205"/>
          <p:cNvSpPr>
            <a:spLocks noChangeAspect="1" noChangeArrowheads="1"/>
          </p:cNvSpPr>
          <p:nvPr/>
        </p:nvSpPr>
        <p:spPr bwMode="auto">
          <a:xfrm>
            <a:off x="287972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3" name="Rectangle 206"/>
          <p:cNvSpPr>
            <a:spLocks noChangeAspect="1" noChangeArrowheads="1"/>
          </p:cNvSpPr>
          <p:nvPr/>
        </p:nvSpPr>
        <p:spPr bwMode="auto">
          <a:xfrm>
            <a:off x="2879725" y="1060450"/>
            <a:ext cx="1000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24" name="Line 207"/>
          <p:cNvSpPr>
            <a:spLocks noChangeAspect="1" noChangeShapeType="1"/>
          </p:cNvSpPr>
          <p:nvPr/>
        </p:nvSpPr>
        <p:spPr bwMode="auto">
          <a:xfrm flipV="1">
            <a:off x="3052763"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5" name="Rectangle 208"/>
          <p:cNvSpPr>
            <a:spLocks noChangeAspect="1" noChangeArrowheads="1"/>
          </p:cNvSpPr>
          <p:nvPr/>
        </p:nvSpPr>
        <p:spPr bwMode="auto">
          <a:xfrm>
            <a:off x="3035300"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6" name="Rectangle 209"/>
          <p:cNvSpPr>
            <a:spLocks noChangeAspect="1" noChangeArrowheads="1"/>
          </p:cNvSpPr>
          <p:nvPr/>
        </p:nvSpPr>
        <p:spPr bwMode="auto">
          <a:xfrm>
            <a:off x="3036888" y="106045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27" name="Line 210"/>
          <p:cNvSpPr>
            <a:spLocks noChangeAspect="1" noChangeShapeType="1"/>
          </p:cNvSpPr>
          <p:nvPr/>
        </p:nvSpPr>
        <p:spPr bwMode="auto">
          <a:xfrm flipV="1">
            <a:off x="3209925"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8" name="Rectangle 211"/>
          <p:cNvSpPr>
            <a:spLocks noChangeAspect="1" noChangeArrowheads="1"/>
          </p:cNvSpPr>
          <p:nvPr/>
        </p:nvSpPr>
        <p:spPr bwMode="auto">
          <a:xfrm>
            <a:off x="319087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9" name="Rectangle 212"/>
          <p:cNvSpPr>
            <a:spLocks noChangeAspect="1" noChangeArrowheads="1"/>
          </p:cNvSpPr>
          <p:nvPr/>
        </p:nvSpPr>
        <p:spPr bwMode="auto">
          <a:xfrm>
            <a:off x="3192463" y="106045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30" name="Line 213"/>
          <p:cNvSpPr>
            <a:spLocks noChangeAspect="1" noChangeShapeType="1"/>
          </p:cNvSpPr>
          <p:nvPr/>
        </p:nvSpPr>
        <p:spPr bwMode="auto">
          <a:xfrm flipV="1">
            <a:off x="3360738" y="1027113"/>
            <a:ext cx="1587"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1" name="Rectangle 214"/>
          <p:cNvSpPr>
            <a:spLocks noChangeAspect="1" noChangeArrowheads="1"/>
          </p:cNvSpPr>
          <p:nvPr/>
        </p:nvSpPr>
        <p:spPr bwMode="auto">
          <a:xfrm>
            <a:off x="3346450" y="1060450"/>
            <a:ext cx="746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2" name="Rectangle 215"/>
          <p:cNvSpPr>
            <a:spLocks noChangeAspect="1" noChangeArrowheads="1"/>
          </p:cNvSpPr>
          <p:nvPr/>
        </p:nvSpPr>
        <p:spPr bwMode="auto">
          <a:xfrm>
            <a:off x="3346450" y="106045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33" name="Line 216"/>
          <p:cNvSpPr>
            <a:spLocks noChangeAspect="1" noChangeShapeType="1"/>
          </p:cNvSpPr>
          <p:nvPr/>
        </p:nvSpPr>
        <p:spPr bwMode="auto">
          <a:xfrm flipV="1">
            <a:off x="35194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4" name="Rectangle 217"/>
          <p:cNvSpPr>
            <a:spLocks noChangeAspect="1" noChangeArrowheads="1"/>
          </p:cNvSpPr>
          <p:nvPr/>
        </p:nvSpPr>
        <p:spPr bwMode="auto">
          <a:xfrm>
            <a:off x="3494088" y="1060450"/>
            <a:ext cx="10477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5" name="Rectangle 218"/>
          <p:cNvSpPr>
            <a:spLocks noChangeAspect="1" noChangeArrowheads="1"/>
          </p:cNvSpPr>
          <p:nvPr/>
        </p:nvSpPr>
        <p:spPr bwMode="auto">
          <a:xfrm>
            <a:off x="3494088" y="106045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36" name="Line 219"/>
          <p:cNvSpPr>
            <a:spLocks noChangeAspect="1" noChangeShapeType="1"/>
          </p:cNvSpPr>
          <p:nvPr/>
        </p:nvSpPr>
        <p:spPr bwMode="auto">
          <a:xfrm flipV="1">
            <a:off x="367347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7" name="Rectangle 220"/>
          <p:cNvSpPr>
            <a:spLocks noChangeAspect="1" noChangeArrowheads="1"/>
          </p:cNvSpPr>
          <p:nvPr/>
        </p:nvSpPr>
        <p:spPr bwMode="auto">
          <a:xfrm>
            <a:off x="3649663"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8" name="Rectangle 221"/>
          <p:cNvSpPr>
            <a:spLocks noChangeAspect="1" noChangeArrowheads="1"/>
          </p:cNvSpPr>
          <p:nvPr/>
        </p:nvSpPr>
        <p:spPr bwMode="auto">
          <a:xfrm>
            <a:off x="3648075" y="106045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39" name="Line 222"/>
          <p:cNvSpPr>
            <a:spLocks noChangeAspect="1" noChangeShapeType="1"/>
          </p:cNvSpPr>
          <p:nvPr/>
        </p:nvSpPr>
        <p:spPr bwMode="auto">
          <a:xfrm flipV="1">
            <a:off x="383063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0" name="Rectangle 223"/>
          <p:cNvSpPr>
            <a:spLocks noChangeAspect="1" noChangeArrowheads="1"/>
          </p:cNvSpPr>
          <p:nvPr/>
        </p:nvSpPr>
        <p:spPr bwMode="auto">
          <a:xfrm>
            <a:off x="3805238"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1" name="Line 225"/>
          <p:cNvSpPr>
            <a:spLocks noChangeAspect="1" noChangeShapeType="1"/>
          </p:cNvSpPr>
          <p:nvPr/>
        </p:nvSpPr>
        <p:spPr bwMode="auto">
          <a:xfrm>
            <a:off x="2740025" y="10429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2" name="Freeform 227"/>
          <p:cNvSpPr>
            <a:spLocks noChangeAspect="1"/>
          </p:cNvSpPr>
          <p:nvPr/>
        </p:nvSpPr>
        <p:spPr bwMode="auto">
          <a:xfrm>
            <a:off x="2751138" y="671513"/>
            <a:ext cx="989012" cy="330200"/>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3" name="Rectangle 228"/>
          <p:cNvSpPr>
            <a:spLocks noChangeAspect="1" noChangeArrowheads="1"/>
          </p:cNvSpPr>
          <p:nvPr/>
        </p:nvSpPr>
        <p:spPr bwMode="auto">
          <a:xfrm>
            <a:off x="3795713" y="473075"/>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4" name="Rectangle 230"/>
          <p:cNvSpPr>
            <a:spLocks noChangeAspect="1" noChangeArrowheads="1"/>
          </p:cNvSpPr>
          <p:nvPr/>
        </p:nvSpPr>
        <p:spPr bwMode="auto">
          <a:xfrm>
            <a:off x="3795713" y="698500"/>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nvGrpSpPr>
          <p:cNvPr id="19545" name="Group 349"/>
          <p:cNvGrpSpPr>
            <a:grpSpLocks/>
          </p:cNvGrpSpPr>
          <p:nvPr/>
        </p:nvGrpSpPr>
        <p:grpSpPr bwMode="auto">
          <a:xfrm>
            <a:off x="2755900" y="1190625"/>
            <a:ext cx="993775" cy="92075"/>
            <a:chOff x="4588" y="817"/>
            <a:chExt cx="801" cy="65"/>
          </a:xfrm>
        </p:grpSpPr>
        <p:sp>
          <p:nvSpPr>
            <p:cNvPr id="19725" name="Line 233"/>
            <p:cNvSpPr>
              <a:spLocks noChangeAspect="1" noChangeShapeType="1"/>
            </p:cNvSpPr>
            <p:nvPr/>
          </p:nvSpPr>
          <p:spPr bwMode="auto">
            <a:xfrm flipV="1">
              <a:off x="45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6" name="Line 234"/>
            <p:cNvSpPr>
              <a:spLocks noChangeAspect="1" noChangeShapeType="1"/>
            </p:cNvSpPr>
            <p:nvPr/>
          </p:nvSpPr>
          <p:spPr bwMode="auto">
            <a:xfrm>
              <a:off x="4588" y="817"/>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7" name="Line 235"/>
            <p:cNvSpPr>
              <a:spLocks noChangeAspect="1" noChangeShapeType="1"/>
            </p:cNvSpPr>
            <p:nvPr/>
          </p:nvSpPr>
          <p:spPr bwMode="auto">
            <a:xfrm>
              <a:off x="46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8" name="Line 236"/>
            <p:cNvSpPr>
              <a:spLocks noChangeAspect="1" noChangeShapeType="1"/>
            </p:cNvSpPr>
            <p:nvPr/>
          </p:nvSpPr>
          <p:spPr bwMode="auto">
            <a:xfrm>
              <a:off x="4688" y="881"/>
              <a:ext cx="7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6" name="Group 348"/>
          <p:cNvGrpSpPr>
            <a:grpSpLocks/>
          </p:cNvGrpSpPr>
          <p:nvPr/>
        </p:nvGrpSpPr>
        <p:grpSpPr bwMode="auto">
          <a:xfrm>
            <a:off x="2755900" y="1450975"/>
            <a:ext cx="993775" cy="95250"/>
            <a:chOff x="4588" y="947"/>
            <a:chExt cx="801" cy="67"/>
          </a:xfrm>
        </p:grpSpPr>
        <p:grpSp>
          <p:nvGrpSpPr>
            <p:cNvPr id="19719" name="Group 347"/>
            <p:cNvGrpSpPr>
              <a:grpSpLocks/>
            </p:cNvGrpSpPr>
            <p:nvPr/>
          </p:nvGrpSpPr>
          <p:grpSpPr bwMode="auto">
            <a:xfrm>
              <a:off x="4588" y="947"/>
              <a:ext cx="201" cy="67"/>
              <a:chOff x="4588" y="947"/>
              <a:chExt cx="201" cy="67"/>
            </a:xfrm>
          </p:grpSpPr>
          <p:sp>
            <p:nvSpPr>
              <p:cNvPr id="19721" name="Line 237"/>
              <p:cNvSpPr>
                <a:spLocks noChangeAspect="1" noChangeShapeType="1"/>
              </p:cNvSpPr>
              <p:nvPr/>
            </p:nvSpPr>
            <p:spPr bwMode="auto">
              <a:xfrm>
                <a:off x="4588" y="1013"/>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2" name="Line 238"/>
              <p:cNvSpPr>
                <a:spLocks noChangeAspect="1" noChangeShapeType="1"/>
              </p:cNvSpPr>
              <p:nvPr/>
            </p:nvSpPr>
            <p:spPr bwMode="auto">
              <a:xfrm flipV="1">
                <a:off x="46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3" name="Line 239"/>
              <p:cNvSpPr>
                <a:spLocks noChangeAspect="1" noChangeShapeType="1"/>
              </p:cNvSpPr>
              <p:nvPr/>
            </p:nvSpPr>
            <p:spPr bwMode="auto">
              <a:xfrm>
                <a:off x="4688" y="947"/>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4" name="Line 240"/>
              <p:cNvSpPr>
                <a:spLocks noChangeAspect="1" noChangeShapeType="1"/>
              </p:cNvSpPr>
              <p:nvPr/>
            </p:nvSpPr>
            <p:spPr bwMode="auto">
              <a:xfrm>
                <a:off x="47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720" name="Line 241"/>
            <p:cNvSpPr>
              <a:spLocks noChangeAspect="1" noChangeShapeType="1"/>
            </p:cNvSpPr>
            <p:nvPr/>
          </p:nvSpPr>
          <p:spPr bwMode="auto">
            <a:xfrm>
              <a:off x="4788" y="1013"/>
              <a:ext cx="6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7" name="Group 346"/>
          <p:cNvGrpSpPr>
            <a:grpSpLocks/>
          </p:cNvGrpSpPr>
          <p:nvPr/>
        </p:nvGrpSpPr>
        <p:grpSpPr bwMode="auto">
          <a:xfrm>
            <a:off x="2755900" y="1712913"/>
            <a:ext cx="993775" cy="96837"/>
            <a:chOff x="4588" y="1079"/>
            <a:chExt cx="801" cy="67"/>
          </a:xfrm>
        </p:grpSpPr>
        <p:sp>
          <p:nvSpPr>
            <p:cNvPr id="19714" name="Line 242"/>
            <p:cNvSpPr>
              <a:spLocks noChangeAspect="1" noChangeShapeType="1"/>
            </p:cNvSpPr>
            <p:nvPr/>
          </p:nvSpPr>
          <p:spPr bwMode="auto">
            <a:xfrm>
              <a:off x="4588" y="1145"/>
              <a:ext cx="2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5" name="Line 243"/>
            <p:cNvSpPr>
              <a:spLocks noChangeAspect="1" noChangeShapeType="1"/>
            </p:cNvSpPr>
            <p:nvPr/>
          </p:nvSpPr>
          <p:spPr bwMode="auto">
            <a:xfrm flipV="1">
              <a:off x="47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6" name="Line 244"/>
            <p:cNvSpPr>
              <a:spLocks noChangeAspect="1" noChangeShapeType="1"/>
            </p:cNvSpPr>
            <p:nvPr/>
          </p:nvSpPr>
          <p:spPr bwMode="auto">
            <a:xfrm>
              <a:off x="4788" y="1079"/>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7" name="Line 245"/>
            <p:cNvSpPr>
              <a:spLocks noChangeAspect="1" noChangeShapeType="1"/>
            </p:cNvSpPr>
            <p:nvPr/>
          </p:nvSpPr>
          <p:spPr bwMode="auto">
            <a:xfrm>
              <a:off x="48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8" name="Line 246"/>
            <p:cNvSpPr>
              <a:spLocks noChangeAspect="1" noChangeShapeType="1"/>
            </p:cNvSpPr>
            <p:nvPr/>
          </p:nvSpPr>
          <p:spPr bwMode="auto">
            <a:xfrm>
              <a:off x="4888" y="1145"/>
              <a:ext cx="5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8" name="Group 345"/>
          <p:cNvGrpSpPr>
            <a:grpSpLocks/>
          </p:cNvGrpSpPr>
          <p:nvPr/>
        </p:nvGrpSpPr>
        <p:grpSpPr bwMode="auto">
          <a:xfrm>
            <a:off x="2755900" y="1976438"/>
            <a:ext cx="993775" cy="96837"/>
            <a:chOff x="4588" y="1208"/>
            <a:chExt cx="801" cy="68"/>
          </a:xfrm>
        </p:grpSpPr>
        <p:sp>
          <p:nvSpPr>
            <p:cNvPr id="19709" name="Line 247"/>
            <p:cNvSpPr>
              <a:spLocks noChangeAspect="1" noChangeShapeType="1"/>
            </p:cNvSpPr>
            <p:nvPr/>
          </p:nvSpPr>
          <p:spPr bwMode="auto">
            <a:xfrm>
              <a:off x="4588" y="1275"/>
              <a:ext cx="3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0" name="Line 248"/>
            <p:cNvSpPr>
              <a:spLocks noChangeAspect="1" noChangeShapeType="1"/>
            </p:cNvSpPr>
            <p:nvPr/>
          </p:nvSpPr>
          <p:spPr bwMode="auto">
            <a:xfrm flipV="1">
              <a:off x="4888" y="1208"/>
              <a:ext cx="1"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1" name="Line 249"/>
            <p:cNvSpPr>
              <a:spLocks noChangeAspect="1" noChangeShapeType="1"/>
            </p:cNvSpPr>
            <p:nvPr/>
          </p:nvSpPr>
          <p:spPr bwMode="auto">
            <a:xfrm>
              <a:off x="4888" y="1208"/>
              <a:ext cx="101"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2" name="Line 250"/>
            <p:cNvSpPr>
              <a:spLocks noChangeAspect="1" noChangeShapeType="1"/>
            </p:cNvSpPr>
            <p:nvPr/>
          </p:nvSpPr>
          <p:spPr bwMode="auto">
            <a:xfrm>
              <a:off x="4989" y="1208"/>
              <a:ext cx="0"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3" name="Line 251"/>
            <p:cNvSpPr>
              <a:spLocks noChangeAspect="1" noChangeShapeType="1"/>
            </p:cNvSpPr>
            <p:nvPr/>
          </p:nvSpPr>
          <p:spPr bwMode="auto">
            <a:xfrm>
              <a:off x="4989" y="1275"/>
              <a:ext cx="4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9" name="Group 252"/>
          <p:cNvGrpSpPr>
            <a:grpSpLocks noChangeAspect="1"/>
          </p:cNvGrpSpPr>
          <p:nvPr/>
        </p:nvGrpSpPr>
        <p:grpSpPr bwMode="auto">
          <a:xfrm>
            <a:off x="2755900" y="3028950"/>
            <a:ext cx="995363" cy="95250"/>
            <a:chOff x="1594" y="2554"/>
            <a:chExt cx="1515" cy="50"/>
          </a:xfrm>
        </p:grpSpPr>
        <p:sp>
          <p:nvSpPr>
            <p:cNvPr id="19705" name="Line 253"/>
            <p:cNvSpPr>
              <a:spLocks noChangeAspect="1" noChangeShapeType="1"/>
            </p:cNvSpPr>
            <p:nvPr/>
          </p:nvSpPr>
          <p:spPr bwMode="auto">
            <a:xfrm flipV="1">
              <a:off x="310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6" name="Line 254"/>
            <p:cNvSpPr>
              <a:spLocks noChangeAspect="1" noChangeShapeType="1"/>
            </p:cNvSpPr>
            <p:nvPr/>
          </p:nvSpPr>
          <p:spPr bwMode="auto">
            <a:xfrm>
              <a:off x="2918" y="255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7" name="Line 255"/>
            <p:cNvSpPr>
              <a:spLocks noChangeAspect="1" noChangeShapeType="1"/>
            </p:cNvSpPr>
            <p:nvPr/>
          </p:nvSpPr>
          <p:spPr bwMode="auto">
            <a:xfrm>
              <a:off x="291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8" name="Line 256"/>
            <p:cNvSpPr>
              <a:spLocks noChangeAspect="1" noChangeShapeType="1"/>
            </p:cNvSpPr>
            <p:nvPr/>
          </p:nvSpPr>
          <p:spPr bwMode="auto">
            <a:xfrm>
              <a:off x="1594" y="2603"/>
              <a:ext cx="1324"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0" name="Group 257"/>
          <p:cNvGrpSpPr>
            <a:grpSpLocks noChangeAspect="1"/>
          </p:cNvGrpSpPr>
          <p:nvPr/>
        </p:nvGrpSpPr>
        <p:grpSpPr bwMode="auto">
          <a:xfrm>
            <a:off x="2755900" y="2765425"/>
            <a:ext cx="993775" cy="93663"/>
            <a:chOff x="1594" y="2455"/>
            <a:chExt cx="1514" cy="50"/>
          </a:xfrm>
        </p:grpSpPr>
        <p:sp>
          <p:nvSpPr>
            <p:cNvPr id="19700" name="Line 258"/>
            <p:cNvSpPr>
              <a:spLocks noChangeAspect="1" noChangeShapeType="1"/>
            </p:cNvSpPr>
            <p:nvPr/>
          </p:nvSpPr>
          <p:spPr bwMode="auto">
            <a:xfrm>
              <a:off x="2918" y="250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1" name="Line 259"/>
            <p:cNvSpPr>
              <a:spLocks noChangeAspect="1" noChangeShapeType="1"/>
            </p:cNvSpPr>
            <p:nvPr/>
          </p:nvSpPr>
          <p:spPr bwMode="auto">
            <a:xfrm flipV="1">
              <a:off x="2918"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2" name="Line 260"/>
            <p:cNvSpPr>
              <a:spLocks noChangeAspect="1" noChangeShapeType="1"/>
            </p:cNvSpPr>
            <p:nvPr/>
          </p:nvSpPr>
          <p:spPr bwMode="auto">
            <a:xfrm>
              <a:off x="2730" y="2455"/>
              <a:ext cx="18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3" name="Line 261"/>
            <p:cNvSpPr>
              <a:spLocks noChangeAspect="1" noChangeShapeType="1"/>
            </p:cNvSpPr>
            <p:nvPr/>
          </p:nvSpPr>
          <p:spPr bwMode="auto">
            <a:xfrm>
              <a:off x="2730"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4" name="Line 262"/>
            <p:cNvSpPr>
              <a:spLocks noChangeAspect="1" noChangeShapeType="1"/>
            </p:cNvSpPr>
            <p:nvPr/>
          </p:nvSpPr>
          <p:spPr bwMode="auto">
            <a:xfrm>
              <a:off x="1594" y="2504"/>
              <a:ext cx="113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1" name="Group 263"/>
          <p:cNvGrpSpPr>
            <a:grpSpLocks noChangeAspect="1"/>
          </p:cNvGrpSpPr>
          <p:nvPr/>
        </p:nvGrpSpPr>
        <p:grpSpPr bwMode="auto">
          <a:xfrm>
            <a:off x="2755900" y="2505075"/>
            <a:ext cx="993775" cy="93663"/>
            <a:chOff x="1594" y="2357"/>
            <a:chExt cx="1514" cy="49"/>
          </a:xfrm>
        </p:grpSpPr>
        <p:sp>
          <p:nvSpPr>
            <p:cNvPr id="19695" name="Line 264"/>
            <p:cNvSpPr>
              <a:spLocks noChangeAspect="1" noChangeShapeType="1"/>
            </p:cNvSpPr>
            <p:nvPr/>
          </p:nvSpPr>
          <p:spPr bwMode="auto">
            <a:xfrm>
              <a:off x="2730" y="2405"/>
              <a:ext cx="37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6" name="Line 265"/>
            <p:cNvSpPr>
              <a:spLocks noChangeAspect="1" noChangeShapeType="1"/>
            </p:cNvSpPr>
            <p:nvPr/>
          </p:nvSpPr>
          <p:spPr bwMode="auto">
            <a:xfrm flipV="1">
              <a:off x="273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7" name="Line 266"/>
            <p:cNvSpPr>
              <a:spLocks noChangeAspect="1" noChangeShapeType="1"/>
            </p:cNvSpPr>
            <p:nvPr/>
          </p:nvSpPr>
          <p:spPr bwMode="auto">
            <a:xfrm>
              <a:off x="2540" y="2357"/>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8" name="Line 267"/>
            <p:cNvSpPr>
              <a:spLocks noChangeAspect="1" noChangeShapeType="1"/>
            </p:cNvSpPr>
            <p:nvPr/>
          </p:nvSpPr>
          <p:spPr bwMode="auto">
            <a:xfrm>
              <a:off x="254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9" name="Line 268"/>
            <p:cNvSpPr>
              <a:spLocks noChangeAspect="1" noChangeShapeType="1"/>
            </p:cNvSpPr>
            <p:nvPr/>
          </p:nvSpPr>
          <p:spPr bwMode="auto">
            <a:xfrm>
              <a:off x="1594" y="2405"/>
              <a:ext cx="94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2" name="Group 269"/>
          <p:cNvGrpSpPr>
            <a:grpSpLocks noChangeAspect="1"/>
          </p:cNvGrpSpPr>
          <p:nvPr/>
        </p:nvGrpSpPr>
        <p:grpSpPr bwMode="auto">
          <a:xfrm>
            <a:off x="2755900" y="2241550"/>
            <a:ext cx="993775" cy="96838"/>
            <a:chOff x="1594" y="2258"/>
            <a:chExt cx="1514" cy="51"/>
          </a:xfrm>
        </p:grpSpPr>
        <p:sp>
          <p:nvSpPr>
            <p:cNvPr id="19690" name="Line 270"/>
            <p:cNvSpPr>
              <a:spLocks noChangeAspect="1" noChangeShapeType="1"/>
            </p:cNvSpPr>
            <p:nvPr/>
          </p:nvSpPr>
          <p:spPr bwMode="auto">
            <a:xfrm>
              <a:off x="2540" y="2308"/>
              <a:ext cx="56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1" name="Line 271"/>
            <p:cNvSpPr>
              <a:spLocks noChangeAspect="1" noChangeShapeType="1"/>
            </p:cNvSpPr>
            <p:nvPr/>
          </p:nvSpPr>
          <p:spPr bwMode="auto">
            <a:xfrm flipV="1">
              <a:off x="2540"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2" name="Line 272"/>
            <p:cNvSpPr>
              <a:spLocks noChangeAspect="1" noChangeShapeType="1"/>
            </p:cNvSpPr>
            <p:nvPr/>
          </p:nvSpPr>
          <p:spPr bwMode="auto">
            <a:xfrm>
              <a:off x="2351" y="2258"/>
              <a:ext cx="189"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3" name="Line 273"/>
            <p:cNvSpPr>
              <a:spLocks noChangeAspect="1" noChangeShapeType="1"/>
            </p:cNvSpPr>
            <p:nvPr/>
          </p:nvSpPr>
          <p:spPr bwMode="auto">
            <a:xfrm>
              <a:off x="2351"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4" name="Line 274"/>
            <p:cNvSpPr>
              <a:spLocks noChangeAspect="1" noChangeShapeType="1"/>
            </p:cNvSpPr>
            <p:nvPr/>
          </p:nvSpPr>
          <p:spPr bwMode="auto">
            <a:xfrm>
              <a:off x="1594" y="2308"/>
              <a:ext cx="757"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553" name="Line 278"/>
          <p:cNvSpPr>
            <a:spLocks noChangeAspect="1" noChangeShapeType="1"/>
          </p:cNvSpPr>
          <p:nvPr/>
        </p:nvSpPr>
        <p:spPr bwMode="auto">
          <a:xfrm>
            <a:off x="4081463" y="1079500"/>
            <a:ext cx="116046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4" name="Line 279"/>
          <p:cNvSpPr>
            <a:spLocks noChangeAspect="1" noChangeShapeType="1"/>
          </p:cNvSpPr>
          <p:nvPr/>
        </p:nvSpPr>
        <p:spPr bwMode="auto">
          <a:xfrm flipV="1">
            <a:off x="4081463" y="457200"/>
            <a:ext cx="0" cy="622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5" name="Line 280"/>
          <p:cNvSpPr>
            <a:spLocks noChangeAspect="1" noChangeShapeType="1"/>
          </p:cNvSpPr>
          <p:nvPr/>
        </p:nvSpPr>
        <p:spPr bwMode="auto">
          <a:xfrm flipV="1">
            <a:off x="4081463"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6" name="Rectangle 281"/>
          <p:cNvSpPr>
            <a:spLocks noChangeAspect="1" noChangeArrowheads="1"/>
          </p:cNvSpPr>
          <p:nvPr/>
        </p:nvSpPr>
        <p:spPr bwMode="auto">
          <a:xfrm>
            <a:off x="4073525" y="1096963"/>
            <a:ext cx="539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57" name="Rectangle 282"/>
          <p:cNvSpPr>
            <a:spLocks noChangeAspect="1" noChangeArrowheads="1"/>
          </p:cNvSpPr>
          <p:nvPr/>
        </p:nvSpPr>
        <p:spPr bwMode="auto">
          <a:xfrm>
            <a:off x="4076700" y="1093788"/>
            <a:ext cx="508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58" name="Line 283"/>
          <p:cNvSpPr>
            <a:spLocks noChangeAspect="1" noChangeShapeType="1"/>
          </p:cNvSpPr>
          <p:nvPr/>
        </p:nvSpPr>
        <p:spPr bwMode="auto">
          <a:xfrm flipV="1">
            <a:off x="4246563"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9" name="Rectangle 284"/>
          <p:cNvSpPr>
            <a:spLocks noChangeAspect="1" noChangeArrowheads="1"/>
          </p:cNvSpPr>
          <p:nvPr/>
        </p:nvSpPr>
        <p:spPr bwMode="auto">
          <a:xfrm>
            <a:off x="4229100" y="1096963"/>
            <a:ext cx="8096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0" name="Rectangle 285"/>
          <p:cNvSpPr>
            <a:spLocks noChangeAspect="1" noChangeArrowheads="1"/>
          </p:cNvSpPr>
          <p:nvPr/>
        </p:nvSpPr>
        <p:spPr bwMode="auto">
          <a:xfrm>
            <a:off x="4230688"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61" name="Line 286"/>
          <p:cNvSpPr>
            <a:spLocks noChangeAspect="1" noChangeShapeType="1"/>
          </p:cNvSpPr>
          <p:nvPr/>
        </p:nvSpPr>
        <p:spPr bwMode="auto">
          <a:xfrm flipV="1">
            <a:off x="4413250" y="1065213"/>
            <a:ext cx="1588"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2" name="Rectangle 287"/>
          <p:cNvSpPr>
            <a:spLocks noChangeAspect="1" noChangeArrowheads="1"/>
          </p:cNvSpPr>
          <p:nvPr/>
        </p:nvSpPr>
        <p:spPr bwMode="auto">
          <a:xfrm>
            <a:off x="4394200" y="1096963"/>
            <a:ext cx="8255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3" name="Rectangle 288"/>
          <p:cNvSpPr>
            <a:spLocks noChangeAspect="1" noChangeArrowheads="1"/>
          </p:cNvSpPr>
          <p:nvPr/>
        </p:nvSpPr>
        <p:spPr bwMode="auto">
          <a:xfrm>
            <a:off x="4394200" y="109378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64" name="Line 289"/>
          <p:cNvSpPr>
            <a:spLocks noChangeAspect="1" noChangeShapeType="1"/>
          </p:cNvSpPr>
          <p:nvPr/>
        </p:nvSpPr>
        <p:spPr bwMode="auto">
          <a:xfrm flipV="1">
            <a:off x="45799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5" name="Rectangle 290"/>
          <p:cNvSpPr>
            <a:spLocks noChangeAspect="1" noChangeArrowheads="1"/>
          </p:cNvSpPr>
          <p:nvPr/>
        </p:nvSpPr>
        <p:spPr bwMode="auto">
          <a:xfrm>
            <a:off x="4560888" y="1096963"/>
            <a:ext cx="8096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6" name="Rectangle 291"/>
          <p:cNvSpPr>
            <a:spLocks noChangeAspect="1" noChangeArrowheads="1"/>
          </p:cNvSpPr>
          <p:nvPr/>
        </p:nvSpPr>
        <p:spPr bwMode="auto">
          <a:xfrm>
            <a:off x="4564063"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67" name="Line 292"/>
          <p:cNvSpPr>
            <a:spLocks noChangeAspect="1" noChangeShapeType="1"/>
          </p:cNvSpPr>
          <p:nvPr/>
        </p:nvSpPr>
        <p:spPr bwMode="auto">
          <a:xfrm flipV="1">
            <a:off x="4743450"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8" name="Rectangle 293"/>
          <p:cNvSpPr>
            <a:spLocks noChangeAspect="1" noChangeArrowheads="1"/>
          </p:cNvSpPr>
          <p:nvPr/>
        </p:nvSpPr>
        <p:spPr bwMode="auto">
          <a:xfrm>
            <a:off x="4725988" y="1096963"/>
            <a:ext cx="793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9" name="Rectangle 294"/>
          <p:cNvSpPr>
            <a:spLocks noChangeAspect="1" noChangeArrowheads="1"/>
          </p:cNvSpPr>
          <p:nvPr/>
        </p:nvSpPr>
        <p:spPr bwMode="auto">
          <a:xfrm>
            <a:off x="4725988" y="1093788"/>
            <a:ext cx="968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70" name="Line 295"/>
          <p:cNvSpPr>
            <a:spLocks noChangeAspect="1" noChangeShapeType="1"/>
          </p:cNvSpPr>
          <p:nvPr/>
        </p:nvSpPr>
        <p:spPr bwMode="auto">
          <a:xfrm flipV="1">
            <a:off x="4910138"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1" name="Rectangle 296"/>
          <p:cNvSpPr>
            <a:spLocks noChangeAspect="1" noChangeArrowheads="1"/>
          </p:cNvSpPr>
          <p:nvPr/>
        </p:nvSpPr>
        <p:spPr bwMode="auto">
          <a:xfrm>
            <a:off x="4883150" y="1096963"/>
            <a:ext cx="11271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2" name="Rectangle 297"/>
          <p:cNvSpPr>
            <a:spLocks noChangeAspect="1" noChangeArrowheads="1"/>
          </p:cNvSpPr>
          <p:nvPr/>
        </p:nvSpPr>
        <p:spPr bwMode="auto">
          <a:xfrm>
            <a:off x="4883150" y="10937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73" name="Line 298"/>
          <p:cNvSpPr>
            <a:spLocks noChangeAspect="1" noChangeShapeType="1"/>
          </p:cNvSpPr>
          <p:nvPr/>
        </p:nvSpPr>
        <p:spPr bwMode="auto">
          <a:xfrm flipV="1">
            <a:off x="50752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4" name="Rectangle 299"/>
          <p:cNvSpPr>
            <a:spLocks noChangeAspect="1" noChangeArrowheads="1"/>
          </p:cNvSpPr>
          <p:nvPr/>
        </p:nvSpPr>
        <p:spPr bwMode="auto">
          <a:xfrm>
            <a:off x="5048250" y="1096963"/>
            <a:ext cx="1143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5" name="Rectangle 300"/>
          <p:cNvSpPr>
            <a:spLocks noChangeAspect="1" noChangeArrowheads="1"/>
          </p:cNvSpPr>
          <p:nvPr/>
        </p:nvSpPr>
        <p:spPr bwMode="auto">
          <a:xfrm>
            <a:off x="5048250" y="109378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76" name="Line 301"/>
          <p:cNvSpPr>
            <a:spLocks noChangeAspect="1" noChangeShapeType="1"/>
          </p:cNvSpPr>
          <p:nvPr/>
        </p:nvSpPr>
        <p:spPr bwMode="auto">
          <a:xfrm flipV="1">
            <a:off x="5241925"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7" name="Rectangle 302"/>
          <p:cNvSpPr>
            <a:spLocks noChangeAspect="1" noChangeArrowheads="1"/>
          </p:cNvSpPr>
          <p:nvPr/>
        </p:nvSpPr>
        <p:spPr bwMode="auto">
          <a:xfrm>
            <a:off x="5214938" y="1096963"/>
            <a:ext cx="11271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8" name="Line 304"/>
          <p:cNvSpPr>
            <a:spLocks noChangeAspect="1" noChangeShapeType="1"/>
          </p:cNvSpPr>
          <p:nvPr/>
        </p:nvSpPr>
        <p:spPr bwMode="auto">
          <a:xfrm>
            <a:off x="4081463" y="1079500"/>
            <a:ext cx="111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79" name="Group 310"/>
          <p:cNvGrpSpPr>
            <a:grpSpLocks noChangeAspect="1"/>
          </p:cNvGrpSpPr>
          <p:nvPr/>
        </p:nvGrpSpPr>
        <p:grpSpPr bwMode="auto">
          <a:xfrm>
            <a:off x="4092575" y="735013"/>
            <a:ext cx="1058863" cy="258762"/>
            <a:chOff x="615" y="1427"/>
            <a:chExt cx="1515" cy="353"/>
          </a:xfrm>
        </p:grpSpPr>
        <p:sp>
          <p:nvSpPr>
            <p:cNvPr id="8503" name="Line 311"/>
            <p:cNvSpPr>
              <a:spLocks noChangeAspect="1" noChangeShapeType="1"/>
            </p:cNvSpPr>
            <p:nvPr/>
          </p:nvSpPr>
          <p:spPr bwMode="auto">
            <a:xfrm>
              <a:off x="858" y="1613"/>
              <a:ext cx="83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4" name="Line 312"/>
            <p:cNvSpPr>
              <a:spLocks noChangeAspect="1" noChangeShapeType="1"/>
            </p:cNvSpPr>
            <p:nvPr/>
          </p:nvSpPr>
          <p:spPr bwMode="auto">
            <a:xfrm>
              <a:off x="615" y="1780"/>
              <a:ext cx="23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5" name="Line 313"/>
            <p:cNvSpPr>
              <a:spLocks noChangeAspect="1" noChangeShapeType="1"/>
            </p:cNvSpPr>
            <p:nvPr/>
          </p:nvSpPr>
          <p:spPr bwMode="auto">
            <a:xfrm>
              <a:off x="1719" y="1431"/>
              <a:ext cx="3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6" name="Line 314"/>
            <p:cNvSpPr>
              <a:spLocks noChangeAspect="1" noChangeShapeType="1"/>
            </p:cNvSpPr>
            <p:nvPr/>
          </p:nvSpPr>
          <p:spPr bwMode="auto">
            <a:xfrm flipH="1">
              <a:off x="2037" y="1492"/>
              <a:ext cx="9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7" name="Line 315"/>
            <p:cNvSpPr>
              <a:spLocks noChangeAspect="1" noChangeShapeType="1"/>
            </p:cNvSpPr>
            <p:nvPr/>
          </p:nvSpPr>
          <p:spPr bwMode="auto">
            <a:xfrm flipH="1">
              <a:off x="840" y="1611"/>
              <a:ext cx="20" cy="16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8" name="Line 316"/>
            <p:cNvSpPr>
              <a:spLocks noChangeAspect="1" noChangeShapeType="1"/>
            </p:cNvSpPr>
            <p:nvPr/>
          </p:nvSpPr>
          <p:spPr bwMode="auto">
            <a:xfrm flipH="1">
              <a:off x="1694" y="1429"/>
              <a:ext cx="30" cy="1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9" name="Line 317"/>
            <p:cNvSpPr>
              <a:spLocks noChangeAspect="1" noChangeShapeType="1"/>
            </p:cNvSpPr>
            <p:nvPr/>
          </p:nvSpPr>
          <p:spPr bwMode="auto">
            <a:xfrm>
              <a:off x="2019" y="1427"/>
              <a:ext cx="20" cy="6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0" name="Group 318"/>
          <p:cNvGrpSpPr>
            <a:grpSpLocks noChangeAspect="1"/>
          </p:cNvGrpSpPr>
          <p:nvPr/>
        </p:nvGrpSpPr>
        <p:grpSpPr bwMode="auto">
          <a:xfrm>
            <a:off x="4097338" y="1289050"/>
            <a:ext cx="1057275" cy="90488"/>
            <a:chOff x="624" y="2531"/>
            <a:chExt cx="1509" cy="123"/>
          </a:xfrm>
        </p:grpSpPr>
        <p:sp>
          <p:nvSpPr>
            <p:cNvPr id="19679" name="Line 319"/>
            <p:cNvSpPr>
              <a:spLocks noChangeAspect="1" noChangeShapeType="1"/>
            </p:cNvSpPr>
            <p:nvPr/>
          </p:nvSpPr>
          <p:spPr bwMode="auto">
            <a:xfrm flipV="1">
              <a:off x="626" y="253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0" name="Line 320"/>
            <p:cNvSpPr>
              <a:spLocks noChangeAspect="1" noChangeShapeType="1"/>
            </p:cNvSpPr>
            <p:nvPr/>
          </p:nvSpPr>
          <p:spPr bwMode="auto">
            <a:xfrm>
              <a:off x="849" y="253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1" name="Line 321"/>
            <p:cNvSpPr>
              <a:spLocks noChangeAspect="1" noChangeShapeType="1"/>
            </p:cNvSpPr>
            <p:nvPr/>
          </p:nvSpPr>
          <p:spPr bwMode="auto">
            <a:xfrm>
              <a:off x="850" y="2647"/>
              <a:ext cx="1283"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514" name="Line 322"/>
            <p:cNvSpPr>
              <a:spLocks noChangeAspect="1" noChangeShapeType="1"/>
            </p:cNvSpPr>
            <p:nvPr/>
          </p:nvSpPr>
          <p:spPr bwMode="auto">
            <a:xfrm>
              <a:off x="624" y="2531"/>
              <a:ext cx="231"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1" name="Group 323"/>
          <p:cNvGrpSpPr>
            <a:grpSpLocks noChangeAspect="1"/>
          </p:cNvGrpSpPr>
          <p:nvPr/>
        </p:nvGrpSpPr>
        <p:grpSpPr bwMode="auto">
          <a:xfrm>
            <a:off x="4095750" y="3046413"/>
            <a:ext cx="1063625" cy="88900"/>
            <a:chOff x="621" y="3552"/>
            <a:chExt cx="1518" cy="122"/>
          </a:xfrm>
        </p:grpSpPr>
        <p:sp>
          <p:nvSpPr>
            <p:cNvPr id="8516" name="Line 324"/>
            <p:cNvSpPr>
              <a:spLocks noChangeAspect="1" noChangeShapeType="1"/>
            </p:cNvSpPr>
            <p:nvPr/>
          </p:nvSpPr>
          <p:spPr bwMode="auto">
            <a:xfrm flipH="1">
              <a:off x="2046" y="3554"/>
              <a:ext cx="93"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6" name="Line 325"/>
            <p:cNvSpPr>
              <a:spLocks noChangeAspect="1" noChangeShapeType="1"/>
            </p:cNvSpPr>
            <p:nvPr/>
          </p:nvSpPr>
          <p:spPr bwMode="auto">
            <a:xfrm flipV="1">
              <a:off x="2049" y="355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7" name="Line 326"/>
            <p:cNvSpPr>
              <a:spLocks noChangeAspect="1" noChangeShapeType="1"/>
            </p:cNvSpPr>
            <p:nvPr/>
          </p:nvSpPr>
          <p:spPr bwMode="auto">
            <a:xfrm>
              <a:off x="2134" y="3552"/>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8" name="Line 327"/>
            <p:cNvSpPr>
              <a:spLocks noChangeAspect="1" noChangeShapeType="1"/>
            </p:cNvSpPr>
            <p:nvPr/>
          </p:nvSpPr>
          <p:spPr bwMode="auto">
            <a:xfrm>
              <a:off x="621" y="3670"/>
              <a:ext cx="1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2" name="Group 328"/>
          <p:cNvGrpSpPr>
            <a:grpSpLocks noChangeAspect="1"/>
          </p:cNvGrpSpPr>
          <p:nvPr/>
        </p:nvGrpSpPr>
        <p:grpSpPr bwMode="auto">
          <a:xfrm>
            <a:off x="4095750" y="2457450"/>
            <a:ext cx="1054100" cy="93663"/>
            <a:chOff x="621" y="3265"/>
            <a:chExt cx="1507" cy="125"/>
          </a:xfrm>
        </p:grpSpPr>
        <p:sp>
          <p:nvSpPr>
            <p:cNvPr id="8521" name="Line 329"/>
            <p:cNvSpPr>
              <a:spLocks noChangeAspect="1" noChangeShapeType="1"/>
            </p:cNvSpPr>
            <p:nvPr/>
          </p:nvSpPr>
          <p:spPr bwMode="auto">
            <a:xfrm>
              <a:off x="1729" y="3269"/>
              <a:ext cx="30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1" name="Line 330"/>
            <p:cNvSpPr>
              <a:spLocks noChangeAspect="1" noChangeShapeType="1"/>
            </p:cNvSpPr>
            <p:nvPr/>
          </p:nvSpPr>
          <p:spPr bwMode="auto">
            <a:xfrm flipV="1">
              <a:off x="1729" y="3265"/>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2" name="Line 331"/>
            <p:cNvSpPr>
              <a:spLocks noChangeAspect="1" noChangeShapeType="1"/>
            </p:cNvSpPr>
            <p:nvPr/>
          </p:nvSpPr>
          <p:spPr bwMode="auto">
            <a:xfrm>
              <a:off x="2023" y="326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3" name="Line 332"/>
            <p:cNvSpPr>
              <a:spLocks noChangeAspect="1" noChangeShapeType="1"/>
            </p:cNvSpPr>
            <p:nvPr/>
          </p:nvSpPr>
          <p:spPr bwMode="auto">
            <a:xfrm>
              <a:off x="621" y="3382"/>
              <a:ext cx="1109"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4" name="Line 333"/>
            <p:cNvSpPr>
              <a:spLocks noChangeAspect="1" noChangeShapeType="1"/>
            </p:cNvSpPr>
            <p:nvPr/>
          </p:nvSpPr>
          <p:spPr bwMode="auto">
            <a:xfrm>
              <a:off x="2022" y="3386"/>
              <a:ext cx="106" cy="0"/>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3" name="Group 334"/>
          <p:cNvGrpSpPr>
            <a:grpSpLocks noChangeAspect="1"/>
          </p:cNvGrpSpPr>
          <p:nvPr/>
        </p:nvGrpSpPr>
        <p:grpSpPr bwMode="auto">
          <a:xfrm>
            <a:off x="4095750" y="1873250"/>
            <a:ext cx="1054100" cy="90488"/>
            <a:chOff x="621" y="2919"/>
            <a:chExt cx="1507" cy="123"/>
          </a:xfrm>
        </p:grpSpPr>
        <p:sp>
          <p:nvSpPr>
            <p:cNvPr id="8527" name="Line 335"/>
            <p:cNvSpPr>
              <a:spLocks noChangeAspect="1" noChangeShapeType="1"/>
            </p:cNvSpPr>
            <p:nvPr/>
          </p:nvSpPr>
          <p:spPr bwMode="auto">
            <a:xfrm>
              <a:off x="866" y="2921"/>
              <a:ext cx="84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66" name="Line 336"/>
            <p:cNvSpPr>
              <a:spLocks noChangeAspect="1" noChangeShapeType="1"/>
            </p:cNvSpPr>
            <p:nvPr/>
          </p:nvSpPr>
          <p:spPr bwMode="auto">
            <a:xfrm flipV="1">
              <a:off x="869" y="291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7" name="Line 337"/>
            <p:cNvSpPr>
              <a:spLocks noChangeAspect="1" noChangeShapeType="1"/>
            </p:cNvSpPr>
            <p:nvPr/>
          </p:nvSpPr>
          <p:spPr bwMode="auto">
            <a:xfrm>
              <a:off x="1700" y="292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8" name="Line 338"/>
            <p:cNvSpPr>
              <a:spLocks noChangeAspect="1" noChangeShapeType="1"/>
            </p:cNvSpPr>
            <p:nvPr/>
          </p:nvSpPr>
          <p:spPr bwMode="auto">
            <a:xfrm>
              <a:off x="1700" y="3037"/>
              <a:ext cx="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9" name="Line 339"/>
            <p:cNvSpPr>
              <a:spLocks noChangeAspect="1" noChangeShapeType="1"/>
            </p:cNvSpPr>
            <p:nvPr/>
          </p:nvSpPr>
          <p:spPr bwMode="auto">
            <a:xfrm>
              <a:off x="621" y="3037"/>
              <a:ext cx="252"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532" name="Text Box 340"/>
          <p:cNvSpPr txBox="1">
            <a:spLocks noChangeAspect="1" noChangeArrowheads="1"/>
          </p:cNvSpPr>
          <p:nvPr/>
        </p:nvSpPr>
        <p:spPr bwMode="auto">
          <a:xfrm>
            <a:off x="4797425" y="955675"/>
            <a:ext cx="160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1400" b="1">
              <a:solidFill>
                <a:srgbClr val="000000"/>
              </a:solidFill>
              <a:latin typeface="Tahoma" charset="0"/>
            </a:endParaRPr>
          </a:p>
        </p:txBody>
      </p:sp>
      <p:sp>
        <p:nvSpPr>
          <p:cNvPr id="19585" name="Freeform 396"/>
          <p:cNvSpPr>
            <a:spLocks noChangeAspect="1"/>
          </p:cNvSpPr>
          <p:nvPr/>
        </p:nvSpPr>
        <p:spPr bwMode="auto">
          <a:xfrm>
            <a:off x="1431925" y="26828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6" name="Freeform 398"/>
          <p:cNvSpPr>
            <a:spLocks noChangeAspect="1"/>
          </p:cNvSpPr>
          <p:nvPr/>
        </p:nvSpPr>
        <p:spPr bwMode="auto">
          <a:xfrm>
            <a:off x="4086225" y="268288"/>
            <a:ext cx="1069975"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7" name="Freeform 399"/>
          <p:cNvSpPr>
            <a:spLocks noChangeAspect="1"/>
          </p:cNvSpPr>
          <p:nvPr/>
        </p:nvSpPr>
        <p:spPr bwMode="auto">
          <a:xfrm>
            <a:off x="2743200" y="24923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8" name="Line 357"/>
          <p:cNvSpPr>
            <a:spLocks noChangeAspect="1" noChangeShapeType="1"/>
          </p:cNvSpPr>
          <p:nvPr/>
        </p:nvSpPr>
        <p:spPr bwMode="auto">
          <a:xfrm>
            <a:off x="5418138" y="1058863"/>
            <a:ext cx="11096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9" name="Line 358"/>
          <p:cNvSpPr>
            <a:spLocks noChangeAspect="1" noChangeShapeType="1"/>
          </p:cNvSpPr>
          <p:nvPr/>
        </p:nvSpPr>
        <p:spPr bwMode="auto">
          <a:xfrm flipV="1">
            <a:off x="5418138" y="441325"/>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0" name="Line 359"/>
          <p:cNvSpPr>
            <a:spLocks noChangeAspect="1" noChangeShapeType="1"/>
          </p:cNvSpPr>
          <p:nvPr/>
        </p:nvSpPr>
        <p:spPr bwMode="auto">
          <a:xfrm flipV="1">
            <a:off x="54181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1" name="Rectangle 360"/>
          <p:cNvSpPr>
            <a:spLocks noChangeAspect="1" noChangeArrowheads="1"/>
          </p:cNvSpPr>
          <p:nvPr/>
        </p:nvSpPr>
        <p:spPr bwMode="auto">
          <a:xfrm>
            <a:off x="5410200" y="10763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592" name="Line 361"/>
          <p:cNvSpPr>
            <a:spLocks noChangeAspect="1" noChangeShapeType="1"/>
          </p:cNvSpPr>
          <p:nvPr/>
        </p:nvSpPr>
        <p:spPr bwMode="auto">
          <a:xfrm flipV="1">
            <a:off x="55768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3" name="Rectangle 362"/>
          <p:cNvSpPr>
            <a:spLocks noChangeAspect="1" noChangeArrowheads="1"/>
          </p:cNvSpPr>
          <p:nvPr/>
        </p:nvSpPr>
        <p:spPr bwMode="auto">
          <a:xfrm>
            <a:off x="55594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594" name="Line 363"/>
          <p:cNvSpPr>
            <a:spLocks noChangeAspect="1" noChangeShapeType="1"/>
          </p:cNvSpPr>
          <p:nvPr/>
        </p:nvSpPr>
        <p:spPr bwMode="auto">
          <a:xfrm flipV="1">
            <a:off x="57356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5" name="Rectangle 364"/>
          <p:cNvSpPr>
            <a:spLocks noChangeAspect="1" noChangeArrowheads="1"/>
          </p:cNvSpPr>
          <p:nvPr/>
        </p:nvSpPr>
        <p:spPr bwMode="auto">
          <a:xfrm>
            <a:off x="5718175" y="10763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596" name="Line 365"/>
          <p:cNvSpPr>
            <a:spLocks noChangeAspect="1" noChangeShapeType="1"/>
          </p:cNvSpPr>
          <p:nvPr/>
        </p:nvSpPr>
        <p:spPr bwMode="auto">
          <a:xfrm flipV="1">
            <a:off x="58943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7" name="Rectangle 366"/>
          <p:cNvSpPr>
            <a:spLocks noChangeAspect="1" noChangeArrowheads="1"/>
          </p:cNvSpPr>
          <p:nvPr/>
        </p:nvSpPr>
        <p:spPr bwMode="auto">
          <a:xfrm>
            <a:off x="58769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598" name="Line 367"/>
          <p:cNvSpPr>
            <a:spLocks noChangeAspect="1" noChangeShapeType="1"/>
          </p:cNvSpPr>
          <p:nvPr/>
        </p:nvSpPr>
        <p:spPr bwMode="auto">
          <a:xfrm flipV="1">
            <a:off x="60515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9" name="Rectangle 368"/>
          <p:cNvSpPr>
            <a:spLocks noChangeAspect="1" noChangeArrowheads="1"/>
          </p:cNvSpPr>
          <p:nvPr/>
        </p:nvSpPr>
        <p:spPr bwMode="auto">
          <a:xfrm>
            <a:off x="6034088" y="1076325"/>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00" name="Line 369"/>
          <p:cNvSpPr>
            <a:spLocks noChangeAspect="1" noChangeShapeType="1"/>
          </p:cNvSpPr>
          <p:nvPr/>
        </p:nvSpPr>
        <p:spPr bwMode="auto">
          <a:xfrm flipV="1">
            <a:off x="62103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1" name="Rectangle 370"/>
          <p:cNvSpPr>
            <a:spLocks noChangeAspect="1" noChangeArrowheads="1"/>
          </p:cNvSpPr>
          <p:nvPr/>
        </p:nvSpPr>
        <p:spPr bwMode="auto">
          <a:xfrm>
            <a:off x="6183313" y="10763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02" name="Line 371"/>
          <p:cNvSpPr>
            <a:spLocks noChangeAspect="1" noChangeShapeType="1"/>
          </p:cNvSpPr>
          <p:nvPr/>
        </p:nvSpPr>
        <p:spPr bwMode="auto">
          <a:xfrm flipV="1">
            <a:off x="63690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3" name="Rectangle 372"/>
          <p:cNvSpPr>
            <a:spLocks noChangeAspect="1" noChangeArrowheads="1"/>
          </p:cNvSpPr>
          <p:nvPr/>
        </p:nvSpPr>
        <p:spPr bwMode="auto">
          <a:xfrm>
            <a:off x="6340475" y="10763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04" name="Line 373"/>
          <p:cNvSpPr>
            <a:spLocks noChangeAspect="1" noChangeShapeType="1"/>
          </p:cNvSpPr>
          <p:nvPr/>
        </p:nvSpPr>
        <p:spPr bwMode="auto">
          <a:xfrm flipV="1">
            <a:off x="65278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5" name="Line 374"/>
          <p:cNvSpPr>
            <a:spLocks noChangeAspect="1" noChangeShapeType="1"/>
          </p:cNvSpPr>
          <p:nvPr/>
        </p:nvSpPr>
        <p:spPr bwMode="auto">
          <a:xfrm>
            <a:off x="5418138" y="1058863"/>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606" name="Group 376"/>
          <p:cNvGrpSpPr>
            <a:grpSpLocks/>
          </p:cNvGrpSpPr>
          <p:nvPr/>
        </p:nvGrpSpPr>
        <p:grpSpPr bwMode="auto">
          <a:xfrm>
            <a:off x="5438775" y="638175"/>
            <a:ext cx="1012825" cy="358775"/>
            <a:chOff x="3586" y="2280"/>
            <a:chExt cx="1505" cy="371"/>
          </a:xfrm>
        </p:grpSpPr>
        <p:sp>
          <p:nvSpPr>
            <p:cNvPr id="19657" name="Line 377"/>
            <p:cNvSpPr>
              <a:spLocks noChangeShapeType="1"/>
            </p:cNvSpPr>
            <p:nvPr/>
          </p:nvSpPr>
          <p:spPr bwMode="auto">
            <a:xfrm flipV="1">
              <a:off x="5021" y="2374"/>
              <a:ext cx="70"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8" name="Line 378"/>
            <p:cNvSpPr>
              <a:spLocks noChangeShapeType="1"/>
            </p:cNvSpPr>
            <p:nvPr/>
          </p:nvSpPr>
          <p:spPr bwMode="auto">
            <a:xfrm>
              <a:off x="4852" y="2280"/>
              <a:ext cx="157" cy="10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9" name="Line 379"/>
            <p:cNvSpPr>
              <a:spLocks noChangeShapeType="1"/>
            </p:cNvSpPr>
            <p:nvPr/>
          </p:nvSpPr>
          <p:spPr bwMode="auto">
            <a:xfrm flipV="1">
              <a:off x="3762" y="2476"/>
              <a:ext cx="118" cy="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0" name="Line 380"/>
            <p:cNvSpPr>
              <a:spLocks noChangeShapeType="1"/>
            </p:cNvSpPr>
            <p:nvPr/>
          </p:nvSpPr>
          <p:spPr bwMode="auto">
            <a:xfrm>
              <a:off x="4203" y="2414"/>
              <a:ext cx="310" cy="4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1" name="Line 381"/>
            <p:cNvSpPr>
              <a:spLocks noChangeShapeType="1"/>
            </p:cNvSpPr>
            <p:nvPr/>
          </p:nvSpPr>
          <p:spPr bwMode="auto">
            <a:xfrm flipV="1">
              <a:off x="4525" y="2288"/>
              <a:ext cx="315" cy="16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2" name="Line 382"/>
            <p:cNvSpPr>
              <a:spLocks noChangeShapeType="1"/>
            </p:cNvSpPr>
            <p:nvPr/>
          </p:nvSpPr>
          <p:spPr bwMode="auto">
            <a:xfrm flipV="1">
              <a:off x="3945" y="2420"/>
              <a:ext cx="247" cy="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3" name="Line 383"/>
            <p:cNvSpPr>
              <a:spLocks noChangeShapeType="1"/>
            </p:cNvSpPr>
            <p:nvPr/>
          </p:nvSpPr>
          <p:spPr bwMode="auto">
            <a:xfrm flipV="1">
              <a:off x="3586" y="2611"/>
              <a:ext cx="166" cy="4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4" name="Line 384"/>
            <p:cNvSpPr>
              <a:spLocks noChangeShapeType="1"/>
            </p:cNvSpPr>
            <p:nvPr/>
          </p:nvSpPr>
          <p:spPr bwMode="auto">
            <a:xfrm>
              <a:off x="3894" y="2473"/>
              <a:ext cx="37" cy="2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607" name="Line 385"/>
          <p:cNvSpPr>
            <a:spLocks noChangeShapeType="1"/>
          </p:cNvSpPr>
          <p:nvPr/>
        </p:nvSpPr>
        <p:spPr bwMode="auto">
          <a:xfrm flipV="1">
            <a:off x="6494463" y="3155950"/>
            <a:ext cx="460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8" name="Line 386"/>
          <p:cNvSpPr>
            <a:spLocks noChangeShapeType="1"/>
          </p:cNvSpPr>
          <p:nvPr/>
        </p:nvSpPr>
        <p:spPr bwMode="auto">
          <a:xfrm>
            <a:off x="6380163" y="2870200"/>
            <a:ext cx="104775" cy="1000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9" name="Line 387"/>
          <p:cNvSpPr>
            <a:spLocks noChangeShapeType="1"/>
          </p:cNvSpPr>
          <p:nvPr/>
        </p:nvSpPr>
        <p:spPr bwMode="auto">
          <a:xfrm flipV="1">
            <a:off x="5622925" y="1519238"/>
            <a:ext cx="77788" cy="1206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0" name="Line 388"/>
          <p:cNvSpPr>
            <a:spLocks noChangeShapeType="1"/>
          </p:cNvSpPr>
          <p:nvPr/>
        </p:nvSpPr>
        <p:spPr bwMode="auto">
          <a:xfrm>
            <a:off x="5919788" y="2303463"/>
            <a:ext cx="207962" cy="41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1" name="Line 389"/>
          <p:cNvSpPr>
            <a:spLocks noChangeShapeType="1"/>
          </p:cNvSpPr>
          <p:nvPr/>
        </p:nvSpPr>
        <p:spPr bwMode="auto">
          <a:xfrm flipV="1">
            <a:off x="6135688" y="2528888"/>
            <a:ext cx="212725" cy="157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2" name="Line 390"/>
          <p:cNvSpPr>
            <a:spLocks noChangeShapeType="1"/>
          </p:cNvSpPr>
          <p:nvPr/>
        </p:nvSpPr>
        <p:spPr bwMode="auto">
          <a:xfrm flipV="1">
            <a:off x="5746750" y="2032000"/>
            <a:ext cx="165100" cy="857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3" name="Line 391"/>
          <p:cNvSpPr>
            <a:spLocks noChangeShapeType="1"/>
          </p:cNvSpPr>
          <p:nvPr/>
        </p:nvSpPr>
        <p:spPr bwMode="auto">
          <a:xfrm flipV="1">
            <a:off x="5503863" y="1296988"/>
            <a:ext cx="111125" cy="381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4" name="Line 392"/>
          <p:cNvSpPr>
            <a:spLocks noChangeShapeType="1"/>
          </p:cNvSpPr>
          <p:nvPr/>
        </p:nvSpPr>
        <p:spPr bwMode="auto">
          <a:xfrm>
            <a:off x="5710238" y="1824038"/>
            <a:ext cx="26987" cy="238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5" name="Freeform 400"/>
          <p:cNvSpPr>
            <a:spLocks noChangeAspect="1"/>
          </p:cNvSpPr>
          <p:nvPr/>
        </p:nvSpPr>
        <p:spPr bwMode="auto">
          <a:xfrm>
            <a:off x="5434013" y="268288"/>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02" name="Text Box 410"/>
          <p:cNvSpPr txBox="1">
            <a:spLocks noChangeArrowheads="1"/>
          </p:cNvSpPr>
          <p:nvPr/>
        </p:nvSpPr>
        <p:spPr bwMode="auto">
          <a:xfrm rot="3960000">
            <a:off x="2373313" y="5105400"/>
            <a:ext cx="31432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Keogh, </a:t>
            </a:r>
            <a:r>
              <a:rPr lang="en-US" sz="1400" dirty="0" err="1">
                <a:solidFill>
                  <a:srgbClr val="000000"/>
                </a:solidFill>
                <a:latin typeface="Tahoma" charset="0"/>
              </a:rPr>
              <a:t>Chakrabarti</a:t>
            </a:r>
            <a:r>
              <a:rPr lang="en-US" sz="1400" dirty="0">
                <a:solidFill>
                  <a:srgbClr val="000000"/>
                </a:solidFill>
                <a:latin typeface="Tahoma" charset="0"/>
              </a:rPr>
              <a:t>, </a:t>
            </a:r>
            <a:r>
              <a:rPr lang="en-US" sz="1400" dirty="0" err="1">
                <a:solidFill>
                  <a:srgbClr val="000000"/>
                </a:solidFill>
                <a:latin typeface="Tahoma" charset="0"/>
              </a:rPr>
              <a:t>Pazzani</a:t>
            </a:r>
            <a:r>
              <a:rPr lang="en-US" sz="1400" dirty="0">
                <a:solidFill>
                  <a:srgbClr val="000000"/>
                </a:solidFill>
                <a:latin typeface="Tahoma" charset="0"/>
              </a:rPr>
              <a:t> &amp;  </a:t>
            </a:r>
            <a:r>
              <a:rPr lang="en-US" sz="1400" dirty="0" err="1">
                <a:solidFill>
                  <a:srgbClr val="000000"/>
                </a:solidFill>
                <a:latin typeface="Tahoma" charset="0"/>
              </a:rPr>
              <a:t>Mehrotra</a:t>
            </a:r>
            <a:r>
              <a:rPr lang="en-US" sz="1400" dirty="0">
                <a:solidFill>
                  <a:srgbClr val="000000"/>
                </a:solidFill>
                <a:latin typeface="Tahoma" charset="0"/>
              </a:rPr>
              <a:t> KAIS 2000</a:t>
            </a:r>
          </a:p>
          <a:p>
            <a:pPr defTabSz="914400" fontAlgn="base">
              <a:spcBef>
                <a:spcPct val="0"/>
              </a:spcBef>
              <a:spcAft>
                <a:spcPct val="0"/>
              </a:spcAft>
              <a:defRPr/>
            </a:pPr>
            <a:r>
              <a:rPr lang="en-US" sz="1400" dirty="0">
                <a:solidFill>
                  <a:srgbClr val="000000"/>
                </a:solidFill>
                <a:latin typeface="Tahoma" charset="0"/>
              </a:rPr>
              <a:t>Yi &amp; </a:t>
            </a:r>
            <a:r>
              <a:rPr lang="en-US" sz="1400" dirty="0" err="1">
                <a:solidFill>
                  <a:srgbClr val="000000"/>
                </a:solidFill>
                <a:latin typeface="Tahoma" charset="0"/>
              </a:rPr>
              <a:t>Faloutsos</a:t>
            </a:r>
            <a:r>
              <a:rPr lang="en-US" sz="1400" dirty="0">
                <a:solidFill>
                  <a:srgbClr val="000000"/>
                </a:solidFill>
                <a:latin typeface="Tahoma" charset="0"/>
              </a:rPr>
              <a:t> VLDB 2000 </a:t>
            </a:r>
          </a:p>
        </p:txBody>
      </p:sp>
      <p:sp>
        <p:nvSpPr>
          <p:cNvPr id="8603" name="Text Box 411"/>
          <p:cNvSpPr txBox="1">
            <a:spLocks noChangeArrowheads="1"/>
          </p:cNvSpPr>
          <p:nvPr/>
        </p:nvSpPr>
        <p:spPr bwMode="auto">
          <a:xfrm rot="3960000">
            <a:off x="3794125" y="5133975"/>
            <a:ext cx="3019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Keogh, Chakrabarti, Pazzani &amp;  Mehrotra SIGMOD 2001</a:t>
            </a:r>
          </a:p>
        </p:txBody>
      </p:sp>
      <p:sp>
        <p:nvSpPr>
          <p:cNvPr id="8604" name="Text Box 412"/>
          <p:cNvSpPr txBox="1">
            <a:spLocks noChangeArrowheads="1"/>
          </p:cNvSpPr>
          <p:nvPr/>
        </p:nvSpPr>
        <p:spPr bwMode="auto">
          <a:xfrm rot="3960000">
            <a:off x="1303337" y="4903788"/>
            <a:ext cx="2371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Chan &amp; Fu. ICDE 1999</a:t>
            </a:r>
          </a:p>
        </p:txBody>
      </p:sp>
      <p:sp>
        <p:nvSpPr>
          <p:cNvPr id="8607" name="Text Box 415"/>
          <p:cNvSpPr txBox="1">
            <a:spLocks noChangeArrowheads="1"/>
          </p:cNvSpPr>
          <p:nvPr/>
        </p:nvSpPr>
        <p:spPr bwMode="auto">
          <a:xfrm rot="3960000">
            <a:off x="-230187" y="5049837"/>
            <a:ext cx="30162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Agrawal, </a:t>
            </a:r>
            <a:r>
              <a:rPr lang="en-US" sz="1400" dirty="0" err="1">
                <a:solidFill>
                  <a:srgbClr val="000000"/>
                </a:solidFill>
                <a:latin typeface="Tahoma" charset="0"/>
              </a:rPr>
              <a:t>Faloutsos</a:t>
            </a:r>
            <a:r>
              <a:rPr lang="en-US" sz="1400" dirty="0">
                <a:solidFill>
                  <a:srgbClr val="000000"/>
                </a:solidFill>
                <a:latin typeface="Tahoma" charset="0"/>
              </a:rPr>
              <a:t>, &amp;. Swami. FODO 1993</a:t>
            </a:r>
          </a:p>
          <a:p>
            <a:pPr defTabSz="914400" fontAlgn="base">
              <a:spcBef>
                <a:spcPct val="0"/>
              </a:spcBef>
              <a:spcAft>
                <a:spcPct val="0"/>
              </a:spcAft>
              <a:defRPr/>
            </a:pPr>
            <a:r>
              <a:rPr lang="en-US" sz="1400" dirty="0" err="1">
                <a:solidFill>
                  <a:srgbClr val="000000"/>
                </a:solidFill>
                <a:latin typeface="Tahoma" charset="0"/>
              </a:rPr>
              <a:t>Faloutsos</a:t>
            </a:r>
            <a:r>
              <a:rPr lang="en-US" sz="1400" dirty="0">
                <a:solidFill>
                  <a:srgbClr val="000000"/>
                </a:solidFill>
                <a:latin typeface="Tahoma" charset="0"/>
              </a:rPr>
              <a:t>,  Ranganathan, &amp; </a:t>
            </a:r>
            <a:r>
              <a:rPr lang="en-US" sz="1400" dirty="0" err="1">
                <a:solidFill>
                  <a:srgbClr val="000000"/>
                </a:solidFill>
                <a:latin typeface="Tahoma" charset="0"/>
              </a:rPr>
              <a:t>Manolopoulos</a:t>
            </a:r>
            <a:r>
              <a:rPr lang="en-US" sz="1400" dirty="0">
                <a:solidFill>
                  <a:srgbClr val="000000"/>
                </a:solidFill>
                <a:latin typeface="Tahoma" charset="0"/>
              </a:rPr>
              <a:t>. SIGMOD 1994</a:t>
            </a:r>
          </a:p>
        </p:txBody>
      </p:sp>
      <p:sp>
        <p:nvSpPr>
          <p:cNvPr id="8608" name="Text Box 416"/>
          <p:cNvSpPr txBox="1">
            <a:spLocks noChangeArrowheads="1"/>
          </p:cNvSpPr>
          <p:nvPr/>
        </p:nvSpPr>
        <p:spPr bwMode="auto">
          <a:xfrm rot="3960000">
            <a:off x="5192712" y="4829176"/>
            <a:ext cx="2371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err="1">
                <a:solidFill>
                  <a:srgbClr val="000000"/>
                </a:solidFill>
                <a:latin typeface="Tahoma" charset="0"/>
              </a:rPr>
              <a:t>Morinaka</a:t>
            </a:r>
            <a:r>
              <a:rPr lang="en-US" sz="1400" dirty="0">
                <a:solidFill>
                  <a:srgbClr val="000000"/>
                </a:solidFill>
                <a:latin typeface="Tahoma" charset="0"/>
              </a:rPr>
              <a:t>, </a:t>
            </a:r>
          </a:p>
          <a:p>
            <a:pPr defTabSz="914400" fontAlgn="base">
              <a:spcBef>
                <a:spcPct val="0"/>
              </a:spcBef>
              <a:spcAft>
                <a:spcPct val="0"/>
              </a:spcAft>
              <a:defRPr/>
            </a:pPr>
            <a:r>
              <a:rPr lang="en-US" sz="1400" dirty="0">
                <a:solidFill>
                  <a:srgbClr val="000000"/>
                </a:solidFill>
                <a:latin typeface="Tahoma" charset="0"/>
              </a:rPr>
              <a:t>Yoshikawa, </a:t>
            </a:r>
            <a:r>
              <a:rPr lang="en-US" sz="1400" dirty="0" err="1">
                <a:solidFill>
                  <a:srgbClr val="000000"/>
                </a:solidFill>
                <a:latin typeface="Tahoma" charset="0"/>
              </a:rPr>
              <a:t>Amagasa</a:t>
            </a:r>
            <a:r>
              <a:rPr lang="en-US" sz="1400" dirty="0">
                <a:solidFill>
                  <a:srgbClr val="000000"/>
                </a:solidFill>
                <a:latin typeface="Tahoma" charset="0"/>
              </a:rPr>
              <a:t>, &amp; </a:t>
            </a:r>
            <a:r>
              <a:rPr lang="en-US" sz="1400" dirty="0" err="1">
                <a:solidFill>
                  <a:srgbClr val="000000"/>
                </a:solidFill>
                <a:latin typeface="Tahoma" charset="0"/>
              </a:rPr>
              <a:t>Uemura</a:t>
            </a:r>
            <a:r>
              <a:rPr lang="en-US" sz="1400" dirty="0">
                <a:solidFill>
                  <a:srgbClr val="000000"/>
                </a:solidFill>
                <a:latin typeface="Tahoma" charset="0"/>
              </a:rPr>
              <a:t>,  PAKDD 2001</a:t>
            </a:r>
          </a:p>
        </p:txBody>
      </p:sp>
      <p:sp>
        <p:nvSpPr>
          <p:cNvPr id="8609" name="Text Box 417"/>
          <p:cNvSpPr txBox="1">
            <a:spLocks noChangeArrowheads="1"/>
          </p:cNvSpPr>
          <p:nvPr/>
        </p:nvSpPr>
        <p:spPr bwMode="auto">
          <a:xfrm>
            <a:off x="179388"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DFT</a:t>
            </a:r>
            <a:endParaRPr lang="en-US" sz="2400">
              <a:solidFill>
                <a:srgbClr val="000000"/>
              </a:solidFill>
              <a:latin typeface="Tahoma" charset="0"/>
            </a:endParaRPr>
          </a:p>
        </p:txBody>
      </p:sp>
      <p:sp>
        <p:nvSpPr>
          <p:cNvPr id="8610" name="Text Box 418"/>
          <p:cNvSpPr txBox="1">
            <a:spLocks noChangeArrowheads="1"/>
          </p:cNvSpPr>
          <p:nvPr/>
        </p:nvSpPr>
        <p:spPr bwMode="auto">
          <a:xfrm>
            <a:off x="1473200" y="3306763"/>
            <a:ext cx="77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DWT</a:t>
            </a:r>
            <a:endParaRPr lang="en-US" sz="2400">
              <a:solidFill>
                <a:srgbClr val="000000"/>
              </a:solidFill>
              <a:latin typeface="Tahoma" charset="0"/>
            </a:endParaRPr>
          </a:p>
        </p:txBody>
      </p:sp>
      <p:sp>
        <p:nvSpPr>
          <p:cNvPr id="8612" name="Text Box 420"/>
          <p:cNvSpPr txBox="1">
            <a:spLocks noChangeArrowheads="1"/>
          </p:cNvSpPr>
          <p:nvPr/>
        </p:nvSpPr>
        <p:spPr bwMode="auto">
          <a:xfrm>
            <a:off x="4179888" y="33067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APCA</a:t>
            </a:r>
            <a:endParaRPr lang="en-US" sz="2400">
              <a:solidFill>
                <a:srgbClr val="000000"/>
              </a:solidFill>
              <a:latin typeface="Tahoma" charset="0"/>
            </a:endParaRPr>
          </a:p>
        </p:txBody>
      </p:sp>
      <p:sp>
        <p:nvSpPr>
          <p:cNvPr id="8613" name="Text Box 421"/>
          <p:cNvSpPr txBox="1">
            <a:spLocks noChangeArrowheads="1"/>
          </p:cNvSpPr>
          <p:nvPr/>
        </p:nvSpPr>
        <p:spPr bwMode="auto">
          <a:xfrm>
            <a:off x="3036888" y="3336925"/>
            <a:ext cx="696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PAA</a:t>
            </a:r>
            <a:endParaRPr lang="en-US" sz="2400" dirty="0">
              <a:solidFill>
                <a:srgbClr val="000000"/>
              </a:solidFill>
              <a:latin typeface="Tahoma" charset="0"/>
            </a:endParaRPr>
          </a:p>
        </p:txBody>
      </p:sp>
      <p:sp>
        <p:nvSpPr>
          <p:cNvPr id="8614" name="Text Box 422"/>
          <p:cNvSpPr txBox="1">
            <a:spLocks noChangeArrowheads="1"/>
          </p:cNvSpPr>
          <p:nvPr/>
        </p:nvSpPr>
        <p:spPr bwMode="auto">
          <a:xfrm>
            <a:off x="5734050"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PLA</a:t>
            </a:r>
            <a:endParaRPr lang="en-US" sz="2400" dirty="0">
              <a:solidFill>
                <a:srgbClr val="000000"/>
              </a:solidFill>
              <a:latin typeface="Tahoma" charset="0"/>
            </a:endParaRPr>
          </a:p>
        </p:txBody>
      </p:sp>
      <p:sp>
        <p:nvSpPr>
          <p:cNvPr id="19626" name="Line 433"/>
          <p:cNvSpPr>
            <a:spLocks noChangeAspect="1" noChangeShapeType="1"/>
          </p:cNvSpPr>
          <p:nvPr/>
        </p:nvSpPr>
        <p:spPr bwMode="auto">
          <a:xfrm flipV="1">
            <a:off x="6516688" y="103663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7" name="Line 434"/>
          <p:cNvSpPr>
            <a:spLocks noChangeAspect="1" noChangeShapeType="1"/>
          </p:cNvSpPr>
          <p:nvPr/>
        </p:nvSpPr>
        <p:spPr bwMode="auto">
          <a:xfrm>
            <a:off x="6684963" y="1049338"/>
            <a:ext cx="11080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8" name="Line 435"/>
          <p:cNvSpPr>
            <a:spLocks noChangeAspect="1" noChangeShapeType="1"/>
          </p:cNvSpPr>
          <p:nvPr/>
        </p:nvSpPr>
        <p:spPr bwMode="auto">
          <a:xfrm flipV="1">
            <a:off x="6684963" y="431800"/>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9" name="Line 436"/>
          <p:cNvSpPr>
            <a:spLocks noChangeAspect="1" noChangeShapeType="1"/>
          </p:cNvSpPr>
          <p:nvPr/>
        </p:nvSpPr>
        <p:spPr bwMode="auto">
          <a:xfrm flipV="1">
            <a:off x="66849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0" name="Rectangle 437"/>
          <p:cNvSpPr>
            <a:spLocks noChangeAspect="1" noChangeArrowheads="1"/>
          </p:cNvSpPr>
          <p:nvPr/>
        </p:nvSpPr>
        <p:spPr bwMode="auto">
          <a:xfrm>
            <a:off x="6677025" y="1066800"/>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631" name="Line 438"/>
          <p:cNvSpPr>
            <a:spLocks noChangeAspect="1" noChangeShapeType="1"/>
          </p:cNvSpPr>
          <p:nvPr/>
        </p:nvSpPr>
        <p:spPr bwMode="auto">
          <a:xfrm flipV="1">
            <a:off x="68437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2" name="Rectangle 439"/>
          <p:cNvSpPr>
            <a:spLocks noChangeAspect="1" noChangeArrowheads="1"/>
          </p:cNvSpPr>
          <p:nvPr/>
        </p:nvSpPr>
        <p:spPr bwMode="auto">
          <a:xfrm>
            <a:off x="6826250" y="106680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633" name="Line 440"/>
          <p:cNvSpPr>
            <a:spLocks noChangeAspect="1" noChangeShapeType="1"/>
          </p:cNvSpPr>
          <p:nvPr/>
        </p:nvSpPr>
        <p:spPr bwMode="auto">
          <a:xfrm flipV="1">
            <a:off x="70024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4" name="Rectangle 441"/>
          <p:cNvSpPr>
            <a:spLocks noChangeAspect="1" noChangeArrowheads="1"/>
          </p:cNvSpPr>
          <p:nvPr/>
        </p:nvSpPr>
        <p:spPr bwMode="auto">
          <a:xfrm>
            <a:off x="69834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635" name="Line 442"/>
          <p:cNvSpPr>
            <a:spLocks noChangeAspect="1" noChangeShapeType="1"/>
          </p:cNvSpPr>
          <p:nvPr/>
        </p:nvSpPr>
        <p:spPr bwMode="auto">
          <a:xfrm flipV="1">
            <a:off x="71612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6" name="Rectangle 443"/>
          <p:cNvSpPr>
            <a:spLocks noChangeAspect="1" noChangeArrowheads="1"/>
          </p:cNvSpPr>
          <p:nvPr/>
        </p:nvSpPr>
        <p:spPr bwMode="auto">
          <a:xfrm>
            <a:off x="7142163" y="106680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637" name="Line 444"/>
          <p:cNvSpPr>
            <a:spLocks noChangeAspect="1" noChangeShapeType="1"/>
          </p:cNvSpPr>
          <p:nvPr/>
        </p:nvSpPr>
        <p:spPr bwMode="auto">
          <a:xfrm flipV="1">
            <a:off x="731837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8" name="Rectangle 445"/>
          <p:cNvSpPr>
            <a:spLocks noChangeAspect="1" noChangeArrowheads="1"/>
          </p:cNvSpPr>
          <p:nvPr/>
        </p:nvSpPr>
        <p:spPr bwMode="auto">
          <a:xfrm>
            <a:off x="73009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39" name="Line 446"/>
          <p:cNvSpPr>
            <a:spLocks noChangeAspect="1" noChangeShapeType="1"/>
          </p:cNvSpPr>
          <p:nvPr/>
        </p:nvSpPr>
        <p:spPr bwMode="auto">
          <a:xfrm flipV="1">
            <a:off x="747712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0" name="Rectangle 447"/>
          <p:cNvSpPr>
            <a:spLocks noChangeAspect="1" noChangeArrowheads="1"/>
          </p:cNvSpPr>
          <p:nvPr/>
        </p:nvSpPr>
        <p:spPr bwMode="auto">
          <a:xfrm>
            <a:off x="7450138" y="106680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41" name="Line 448"/>
          <p:cNvSpPr>
            <a:spLocks noChangeAspect="1" noChangeShapeType="1"/>
          </p:cNvSpPr>
          <p:nvPr/>
        </p:nvSpPr>
        <p:spPr bwMode="auto">
          <a:xfrm flipV="1">
            <a:off x="763428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2" name="Rectangle 449"/>
          <p:cNvSpPr>
            <a:spLocks noChangeAspect="1" noChangeArrowheads="1"/>
          </p:cNvSpPr>
          <p:nvPr/>
        </p:nvSpPr>
        <p:spPr bwMode="auto">
          <a:xfrm>
            <a:off x="7607300" y="106680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43" name="Line 450"/>
          <p:cNvSpPr>
            <a:spLocks noChangeAspect="1" noChangeShapeType="1"/>
          </p:cNvSpPr>
          <p:nvPr/>
        </p:nvSpPr>
        <p:spPr bwMode="auto">
          <a:xfrm flipV="1">
            <a:off x="779303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4" name="Line 451"/>
          <p:cNvSpPr>
            <a:spLocks noChangeAspect="1" noChangeShapeType="1"/>
          </p:cNvSpPr>
          <p:nvPr/>
        </p:nvSpPr>
        <p:spPr bwMode="auto">
          <a:xfrm>
            <a:off x="6684963" y="1049338"/>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5" name="Freeform 452"/>
          <p:cNvSpPr>
            <a:spLocks noChangeAspect="1"/>
          </p:cNvSpPr>
          <p:nvPr/>
        </p:nvSpPr>
        <p:spPr bwMode="auto">
          <a:xfrm>
            <a:off x="6700838" y="258763"/>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45" name="Text Box 453"/>
          <p:cNvSpPr txBox="1">
            <a:spLocks noChangeArrowheads="1"/>
          </p:cNvSpPr>
          <p:nvPr/>
        </p:nvSpPr>
        <p:spPr bwMode="auto">
          <a:xfrm>
            <a:off x="6654800" y="649288"/>
            <a:ext cx="165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err="1">
                <a:solidFill>
                  <a:srgbClr val="0000FF"/>
                </a:solidFill>
                <a:latin typeface="Tahoma" charset="0"/>
              </a:rPr>
              <a:t>aabbbccb</a:t>
            </a:r>
            <a:endParaRPr lang="en-US" sz="2000" dirty="0">
              <a:solidFill>
                <a:srgbClr val="0000FF"/>
              </a:solidFill>
              <a:latin typeface="Tahoma" charset="0"/>
            </a:endParaRPr>
          </a:p>
        </p:txBody>
      </p:sp>
      <p:grpSp>
        <p:nvGrpSpPr>
          <p:cNvPr id="19647" name="Group 454"/>
          <p:cNvGrpSpPr>
            <a:grpSpLocks/>
          </p:cNvGrpSpPr>
          <p:nvPr/>
        </p:nvGrpSpPr>
        <p:grpSpPr bwMode="auto">
          <a:xfrm>
            <a:off x="6648450" y="1168400"/>
            <a:ext cx="1177925" cy="2000250"/>
            <a:chOff x="4172" y="736"/>
            <a:chExt cx="871" cy="854"/>
          </a:xfrm>
        </p:grpSpPr>
        <p:sp>
          <p:nvSpPr>
            <p:cNvPr id="8647" name="Text Box 455"/>
            <p:cNvSpPr txBox="1">
              <a:spLocks noChangeArrowheads="1"/>
            </p:cNvSpPr>
            <p:nvPr/>
          </p:nvSpPr>
          <p:spPr bwMode="auto">
            <a:xfrm>
              <a:off x="4172" y="736"/>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8" name="Text Box 456"/>
            <p:cNvSpPr txBox="1">
              <a:spLocks noChangeArrowheads="1"/>
            </p:cNvSpPr>
            <p:nvPr/>
          </p:nvSpPr>
          <p:spPr bwMode="auto">
            <a:xfrm>
              <a:off x="4268" y="832"/>
              <a:ext cx="197"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9" name="Text Box 457"/>
            <p:cNvSpPr txBox="1">
              <a:spLocks noChangeArrowheads="1"/>
            </p:cNvSpPr>
            <p:nvPr/>
          </p:nvSpPr>
          <p:spPr bwMode="auto">
            <a:xfrm>
              <a:off x="4365" y="928"/>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0" name="Text Box 458"/>
            <p:cNvSpPr txBox="1">
              <a:spLocks noChangeArrowheads="1"/>
            </p:cNvSpPr>
            <p:nvPr/>
          </p:nvSpPr>
          <p:spPr bwMode="auto">
            <a:xfrm>
              <a:off x="4460" y="1024"/>
              <a:ext cx="202"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1" name="Text Box 459"/>
            <p:cNvSpPr txBox="1">
              <a:spLocks noChangeArrowheads="1"/>
            </p:cNvSpPr>
            <p:nvPr/>
          </p:nvSpPr>
          <p:spPr bwMode="auto">
            <a:xfrm>
              <a:off x="4556" y="1120"/>
              <a:ext cx="20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2" name="Text Box 460"/>
            <p:cNvSpPr txBox="1">
              <a:spLocks noChangeArrowheads="1"/>
            </p:cNvSpPr>
            <p:nvPr/>
          </p:nvSpPr>
          <p:spPr bwMode="auto">
            <a:xfrm>
              <a:off x="4652" y="1216"/>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3" name="Text Box 461"/>
            <p:cNvSpPr txBox="1">
              <a:spLocks noChangeArrowheads="1"/>
            </p:cNvSpPr>
            <p:nvPr/>
          </p:nvSpPr>
          <p:spPr bwMode="auto">
            <a:xfrm>
              <a:off x="4748" y="1312"/>
              <a:ext cx="197"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4" name="Text Box 462"/>
            <p:cNvSpPr txBox="1">
              <a:spLocks noChangeArrowheads="1"/>
            </p:cNvSpPr>
            <p:nvPr/>
          </p:nvSpPr>
          <p:spPr bwMode="auto">
            <a:xfrm>
              <a:off x="4843" y="1408"/>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grpSp>
      <p:sp>
        <p:nvSpPr>
          <p:cNvPr id="8656" name="Text Box 464"/>
          <p:cNvSpPr txBox="1">
            <a:spLocks noChangeArrowheads="1"/>
          </p:cNvSpPr>
          <p:nvPr/>
        </p:nvSpPr>
        <p:spPr bwMode="auto">
          <a:xfrm>
            <a:off x="6751638" y="3306763"/>
            <a:ext cx="1074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SAX</a:t>
            </a:r>
            <a:endParaRPr lang="en-US" sz="2400" dirty="0">
              <a:solidFill>
                <a:srgbClr val="000000"/>
              </a:solidFill>
              <a:latin typeface="Tahoma" charset="0"/>
            </a:endParaRPr>
          </a:p>
        </p:txBody>
      </p:sp>
      <p:sp>
        <p:nvSpPr>
          <p:cNvPr id="2" name="Footer Placeholder 1">
            <a:extLst>
              <a:ext uri="{FF2B5EF4-FFF2-40B4-BE49-F238E27FC236}">
                <a16:creationId xmlns:a16="http://schemas.microsoft.com/office/drawing/2014/main" id="{52D6A744-E051-4F7E-87FF-AA4718798CAB}"/>
              </a:ext>
            </a:extLst>
          </p:cNvPr>
          <p:cNvSpPr>
            <a:spLocks noGrp="1"/>
          </p:cNvSpPr>
          <p:nvPr>
            <p:ph type="ftr" sz="quarter" idx="11"/>
          </p:nvPr>
        </p:nvSpPr>
        <p:spPr/>
        <p:txBody>
          <a:bodyPr/>
          <a:lstStyle/>
          <a:p>
            <a:r>
              <a:rPr lang="en-US"/>
              <a:t>Echihabi, Palpanas - MDM 2022</a:t>
            </a:r>
            <a:endParaRPr lang="en-US" dirty="0"/>
          </a:p>
        </p:txBody>
      </p:sp>
      <p:sp>
        <p:nvSpPr>
          <p:cNvPr id="3" name="Slide Number Placeholder 2">
            <a:extLst>
              <a:ext uri="{FF2B5EF4-FFF2-40B4-BE49-F238E27FC236}">
                <a16:creationId xmlns:a16="http://schemas.microsoft.com/office/drawing/2014/main" id="{0F4B4DA1-E531-4BB2-B644-61A2071BF159}"/>
              </a:ext>
            </a:extLst>
          </p:cNvPr>
          <p:cNvSpPr>
            <a:spLocks noGrp="1"/>
          </p:cNvSpPr>
          <p:nvPr>
            <p:ph type="sldNum" sz="quarter" idx="12"/>
          </p:nvPr>
        </p:nvSpPr>
        <p:spPr/>
        <p:txBody>
          <a:bodyPr/>
          <a:lstStyle/>
          <a:p>
            <a:fld id="{B5C6C3C4-1F13-A745-94B4-FF34C1932FEB}" type="slidenum">
              <a:rPr lang="en-US" smtClean="0"/>
              <a:pPr/>
              <a:t>16</a:t>
            </a:fld>
            <a:endParaRPr lang="en-US" dirty="0"/>
          </a:p>
        </p:txBody>
      </p:sp>
      <p:sp>
        <p:nvSpPr>
          <p:cNvPr id="313" name="Rectangle 312">
            <a:extLst>
              <a:ext uri="{FF2B5EF4-FFF2-40B4-BE49-F238E27FC236}">
                <a16:creationId xmlns:a16="http://schemas.microsoft.com/office/drawing/2014/main" id="{873ABA4C-45B0-4D29-87D4-1F3D2BAF5E85}"/>
              </a:ext>
            </a:extLst>
          </p:cNvPr>
          <p:cNvSpPr/>
          <p:nvPr/>
        </p:nvSpPr>
        <p:spPr>
          <a:xfrm>
            <a:off x="7693841" y="5683411"/>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4" name="Rectangle 313">
            <a:extLst>
              <a:ext uri="{FF2B5EF4-FFF2-40B4-BE49-F238E27FC236}">
                <a16:creationId xmlns:a16="http://schemas.microsoft.com/office/drawing/2014/main" id="{D297FA82-51DC-40CE-B70A-AF788F23AAA6}"/>
              </a:ext>
            </a:extLst>
          </p:cNvPr>
          <p:cNvSpPr/>
          <p:nvPr/>
        </p:nvSpPr>
        <p:spPr>
          <a:xfrm>
            <a:off x="7697289" y="5459206"/>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315" name="Rounded Rectangle 12">
            <a:extLst>
              <a:ext uri="{FF2B5EF4-FFF2-40B4-BE49-F238E27FC236}">
                <a16:creationId xmlns:a16="http://schemas.microsoft.com/office/drawing/2014/main" id="{2991B868-3F1E-4CA2-ADDD-7C44BC9E2734}"/>
              </a:ext>
            </a:extLst>
          </p:cNvPr>
          <p:cNvSpPr/>
          <p:nvPr/>
        </p:nvSpPr>
        <p:spPr>
          <a:xfrm>
            <a:off x="7794146" y="5805490"/>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Keogh -</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16" name="TextBox 315">
            <a:extLst>
              <a:ext uri="{FF2B5EF4-FFF2-40B4-BE49-F238E27FC236}">
                <a16:creationId xmlns:a16="http://schemas.microsoft.com/office/drawing/2014/main" id="{57EE591F-92A0-45FA-8A39-C4D40C7728AE}"/>
              </a:ext>
            </a:extLst>
          </p:cNvPr>
          <p:cNvSpPr txBox="1"/>
          <p:nvPr/>
        </p:nvSpPr>
        <p:spPr>
          <a:xfrm>
            <a:off x="7626158" y="4460163"/>
            <a:ext cx="1428475" cy="954107"/>
          </a:xfrm>
          <a:prstGeom prst="rect">
            <a:avLst/>
          </a:prstGeom>
          <a:noFill/>
        </p:spPr>
        <p:txBody>
          <a:bodyPr wrap="square" rtlCol="0">
            <a:spAutoFit/>
          </a:bodyPr>
          <a:lstStyle/>
          <a:p>
            <a:r>
              <a:rPr lang="en-US" sz="1400" dirty="0"/>
              <a:t>for a complete and detailed presentation, see tutorial:</a:t>
            </a:r>
          </a:p>
        </p:txBody>
      </p:sp>
    </p:spTree>
    <p:extLst>
      <p:ext uri="{BB962C8B-B14F-4D97-AF65-F5344CB8AC3E}">
        <p14:creationId xmlns:p14="http://schemas.microsoft.com/office/powerpoint/2010/main" val="293389195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A8FC60AC-9CB0-4CDC-A541-98A6A4D24BB1}"/>
              </a:ext>
            </a:extLst>
          </p:cNvPr>
          <p:cNvSpPr/>
          <p:nvPr/>
        </p:nvSpPr>
        <p:spPr>
          <a:xfrm>
            <a:off x="2688568" y="5185505"/>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160</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Palpanas - MDM 2022</a:t>
            </a:r>
            <a:endParaRPr lang="zh-CN" altLang="en-US" dirty="0"/>
          </a:p>
        </p:txBody>
      </p:sp>
      <p:sp>
        <p:nvSpPr>
          <p:cNvPr id="82" name="矩形 8">
            <a:extLst>
              <a:ext uri="{FF2B5EF4-FFF2-40B4-BE49-F238E27FC236}">
                <a16:creationId xmlns:a16="http://schemas.microsoft.com/office/drawing/2014/main" id="{219766FA-490F-4FFE-9D21-2D0F970471F3}"/>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cxnSp>
        <p:nvCxnSpPr>
          <p:cNvPr id="164" name="Straight Arrow Connector 163">
            <a:extLst>
              <a:ext uri="{FF2B5EF4-FFF2-40B4-BE49-F238E27FC236}">
                <a16:creationId xmlns:a16="http://schemas.microsoft.com/office/drawing/2014/main" id="{2F5C2419-5564-4B89-8AF8-3C13D8395B0C}"/>
              </a:ext>
            </a:extLst>
          </p:cNvPr>
          <p:cNvCxnSpPr>
            <a:cxnSpLocks/>
            <a:stCxn id="190" idx="4"/>
          </p:cNvCxnSpPr>
          <p:nvPr/>
        </p:nvCxnSpPr>
        <p:spPr>
          <a:xfrm>
            <a:off x="5921240" y="1879763"/>
            <a:ext cx="1304824" cy="3987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EC3F28C-A87A-44E4-A806-0B7F1ECE0EBD}"/>
              </a:ext>
            </a:extLst>
          </p:cNvPr>
          <p:cNvCxnSpPr>
            <a:cxnSpLocks/>
            <a:stCxn id="190" idx="4"/>
          </p:cNvCxnSpPr>
          <p:nvPr/>
        </p:nvCxnSpPr>
        <p:spPr>
          <a:xfrm flipH="1">
            <a:off x="4783474" y="1879763"/>
            <a:ext cx="1137766" cy="3503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3A3EC5B1-53FC-4F53-96C9-E8309539DC44}"/>
              </a:ext>
            </a:extLst>
          </p:cNvPr>
          <p:cNvGrpSpPr/>
          <p:nvPr/>
        </p:nvGrpSpPr>
        <p:grpSpPr>
          <a:xfrm>
            <a:off x="4339680" y="2040549"/>
            <a:ext cx="3361268" cy="2596407"/>
            <a:chOff x="5067661" y="764142"/>
            <a:chExt cx="3022403" cy="2835681"/>
          </a:xfrm>
          <a:solidFill>
            <a:schemeClr val="accent6">
              <a:lumMod val="20000"/>
              <a:lumOff val="80000"/>
              <a:alpha val="72941"/>
            </a:schemeClr>
          </a:solidFill>
        </p:grpSpPr>
        <p:sp>
          <p:nvSpPr>
            <p:cNvPr id="167" name="Rectangle: Rounded Corners 166">
              <a:extLst>
                <a:ext uri="{FF2B5EF4-FFF2-40B4-BE49-F238E27FC236}">
                  <a16:creationId xmlns:a16="http://schemas.microsoft.com/office/drawing/2014/main" id="{E8030DEB-F68B-4AB6-A5D8-3F6379244653}"/>
                </a:ext>
              </a:extLst>
            </p:cNvPr>
            <p:cNvSpPr/>
            <p:nvPr/>
          </p:nvSpPr>
          <p:spPr>
            <a:xfrm>
              <a:off x="5325918" y="764142"/>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8" name="Rectangle: Rounded Corners 167">
              <a:extLst>
                <a:ext uri="{FF2B5EF4-FFF2-40B4-BE49-F238E27FC236}">
                  <a16:creationId xmlns:a16="http://schemas.microsoft.com/office/drawing/2014/main" id="{F5ACBBFD-B870-4531-9492-7454E883E01F}"/>
                </a:ext>
              </a:extLst>
            </p:cNvPr>
            <p:cNvSpPr/>
            <p:nvPr/>
          </p:nvSpPr>
          <p:spPr>
            <a:xfrm>
              <a:off x="5187727" y="885211"/>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9" name="Rectangle: Rounded Corners 168">
              <a:extLst>
                <a:ext uri="{FF2B5EF4-FFF2-40B4-BE49-F238E27FC236}">
                  <a16:creationId xmlns:a16="http://schemas.microsoft.com/office/drawing/2014/main" id="{7272180C-898B-46E8-A074-C5552E89C887}"/>
                </a:ext>
              </a:extLst>
            </p:cNvPr>
            <p:cNvSpPr/>
            <p:nvPr/>
          </p:nvSpPr>
          <p:spPr>
            <a:xfrm>
              <a:off x="5067661" y="993893"/>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70" name="Oval 169">
            <a:extLst>
              <a:ext uri="{FF2B5EF4-FFF2-40B4-BE49-F238E27FC236}">
                <a16:creationId xmlns:a16="http://schemas.microsoft.com/office/drawing/2014/main" id="{CB902426-E324-4169-AA45-8E7FDB82E4D6}"/>
              </a:ext>
            </a:extLst>
          </p:cNvPr>
          <p:cNvSpPr/>
          <p:nvPr/>
        </p:nvSpPr>
        <p:spPr>
          <a:xfrm>
            <a:off x="5474871" y="3708370"/>
            <a:ext cx="842798"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1" name="Oval 170">
            <a:extLst>
              <a:ext uri="{FF2B5EF4-FFF2-40B4-BE49-F238E27FC236}">
                <a16:creationId xmlns:a16="http://schemas.microsoft.com/office/drawing/2014/main" id="{02D6047B-A4CD-46E8-9983-F01EA2E966E1}"/>
              </a:ext>
            </a:extLst>
          </p:cNvPr>
          <p:cNvSpPr/>
          <p:nvPr/>
        </p:nvSpPr>
        <p:spPr>
          <a:xfrm>
            <a:off x="6433826" y="3720468"/>
            <a:ext cx="885042"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2" name="Oval 171">
            <a:extLst>
              <a:ext uri="{FF2B5EF4-FFF2-40B4-BE49-F238E27FC236}">
                <a16:creationId xmlns:a16="http://schemas.microsoft.com/office/drawing/2014/main" id="{6A41A8E6-3642-4520-A02F-0C02D866B5B7}"/>
              </a:ext>
            </a:extLst>
          </p:cNvPr>
          <p:cNvSpPr/>
          <p:nvPr/>
        </p:nvSpPr>
        <p:spPr>
          <a:xfrm>
            <a:off x="4407661" y="3708370"/>
            <a:ext cx="885935"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3" name="Oval 172">
            <a:extLst>
              <a:ext uri="{FF2B5EF4-FFF2-40B4-BE49-F238E27FC236}">
                <a16:creationId xmlns:a16="http://schemas.microsoft.com/office/drawing/2014/main" id="{01C69B3A-3831-49C0-BEB1-79AC27E397C9}"/>
              </a:ext>
            </a:extLst>
          </p:cNvPr>
          <p:cNvSpPr/>
          <p:nvPr/>
        </p:nvSpPr>
        <p:spPr>
          <a:xfrm>
            <a:off x="5907483" y="3163624"/>
            <a:ext cx="915340" cy="36984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Internal node</a:t>
            </a:r>
            <a:endParaRPr lang="en-US" sz="900" b="1" dirty="0">
              <a:solidFill>
                <a:schemeClr val="tx1"/>
              </a:solidFill>
            </a:endParaRPr>
          </a:p>
        </p:txBody>
      </p:sp>
      <p:cxnSp>
        <p:nvCxnSpPr>
          <p:cNvPr id="174" name="Straight Arrow Connector 173">
            <a:extLst>
              <a:ext uri="{FF2B5EF4-FFF2-40B4-BE49-F238E27FC236}">
                <a16:creationId xmlns:a16="http://schemas.microsoft.com/office/drawing/2014/main" id="{DB90E392-4A4D-4D80-B8C3-1E880DD1C1E4}"/>
              </a:ext>
            </a:extLst>
          </p:cNvPr>
          <p:cNvCxnSpPr>
            <a:cxnSpLocks/>
            <a:stCxn id="192" idx="4"/>
            <a:endCxn id="173" idx="0"/>
          </p:cNvCxnSpPr>
          <p:nvPr/>
        </p:nvCxnSpPr>
        <p:spPr>
          <a:xfrm>
            <a:off x="5632456" y="2970572"/>
            <a:ext cx="732697" cy="193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34B59CE9-F6EC-46B3-A949-F74885A6817F}"/>
              </a:ext>
            </a:extLst>
          </p:cNvPr>
          <p:cNvCxnSpPr>
            <a:cxnSpLocks/>
            <a:stCxn id="192" idx="4"/>
            <a:endCxn id="172" idx="0"/>
          </p:cNvCxnSpPr>
          <p:nvPr/>
        </p:nvCxnSpPr>
        <p:spPr>
          <a:xfrm flipH="1">
            <a:off x="4850628" y="2970572"/>
            <a:ext cx="781828" cy="7377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04FE0D7-9E60-42BA-A7C6-3BD05CF600F9}"/>
              </a:ext>
            </a:extLst>
          </p:cNvPr>
          <p:cNvCxnSpPr>
            <a:cxnSpLocks/>
            <a:stCxn id="173" idx="4"/>
            <a:endCxn id="170" idx="0"/>
          </p:cNvCxnSpPr>
          <p:nvPr/>
        </p:nvCxnSpPr>
        <p:spPr>
          <a:xfrm flipH="1">
            <a:off x="5896270" y="3533465"/>
            <a:ext cx="468883" cy="1749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70F515E5-CD2E-45E9-BBDB-09A3CAA35930}"/>
              </a:ext>
            </a:extLst>
          </p:cNvPr>
          <p:cNvCxnSpPr>
            <a:cxnSpLocks/>
            <a:stCxn id="173" idx="4"/>
            <a:endCxn id="171" idx="0"/>
          </p:cNvCxnSpPr>
          <p:nvPr/>
        </p:nvCxnSpPr>
        <p:spPr>
          <a:xfrm>
            <a:off x="6365153" y="3533465"/>
            <a:ext cx="511194" cy="1870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37E30FC1-ED41-4280-9241-1923D04FC7E6}"/>
              </a:ext>
            </a:extLst>
          </p:cNvPr>
          <p:cNvSpPr txBox="1"/>
          <p:nvPr/>
        </p:nvSpPr>
        <p:spPr>
          <a:xfrm>
            <a:off x="4313893" y="2236406"/>
            <a:ext cx="2023302" cy="323165"/>
          </a:xfrm>
          <a:prstGeom prst="rect">
            <a:avLst/>
          </a:prstGeom>
          <a:noFill/>
        </p:spPr>
        <p:txBody>
          <a:bodyPr wrap="square" rtlCol="0">
            <a:spAutoFit/>
          </a:bodyPr>
          <a:lstStyle/>
          <a:p>
            <a:r>
              <a:rPr lang="en-US" sz="1500" dirty="0">
                <a:ea typeface="Open Sans" panose="020B0604020202020204" charset="0"/>
                <a:cs typeface="Open Sans" panose="020B0604020202020204" charset="0"/>
              </a:rPr>
              <a:t>Search</a:t>
            </a:r>
            <a:r>
              <a:rPr lang="en-US" sz="1500" dirty="0"/>
              <a:t> worker </a:t>
            </a:r>
          </a:p>
        </p:txBody>
      </p:sp>
      <p:sp>
        <p:nvSpPr>
          <p:cNvPr id="179" name="Rectangle 178">
            <a:extLst>
              <a:ext uri="{FF2B5EF4-FFF2-40B4-BE49-F238E27FC236}">
                <a16:creationId xmlns:a16="http://schemas.microsoft.com/office/drawing/2014/main" id="{98F038EC-FAEF-4D9E-B5D4-E1F37971BD7B}"/>
              </a:ext>
            </a:extLst>
          </p:cNvPr>
          <p:cNvSpPr/>
          <p:nvPr/>
        </p:nvSpPr>
        <p:spPr>
          <a:xfrm>
            <a:off x="5679638" y="4246089"/>
            <a:ext cx="1271466" cy="369332"/>
          </a:xfrm>
          <a:prstGeom prst="rect">
            <a:avLst/>
          </a:prstGeom>
        </p:spPr>
        <p:txBody>
          <a:bodyPr wrap="square">
            <a:spAutoFit/>
          </a:bodyPr>
          <a:lstStyle/>
          <a:p>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7. if node </a:t>
            </a:r>
            <a:r>
              <a:rPr lang="en-US" altLang="zh-CN" sz="900" b="1" dirty="0" err="1">
                <a:solidFill>
                  <a:srgbClr val="C00000"/>
                </a:solidFill>
                <a:latin typeface="Ebrima" panose="02000000000000000000" pitchFamily="2" charset="0"/>
                <a:ea typeface="Ebrima" panose="02000000000000000000" pitchFamily="2" charset="0"/>
                <a:cs typeface="Ebrima" panose="02000000000000000000" pitchFamily="2" charset="0"/>
              </a:rPr>
              <a:t>dist</a:t>
            </a:r>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&lt;BSF</a:t>
            </a:r>
            <a:endParaRPr lang="en-US" sz="900" dirty="0">
              <a:solidFill>
                <a:srgbClr val="C00000"/>
              </a:solidFill>
            </a:endParaRPr>
          </a:p>
          <a:p>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    insert node in PQ</a:t>
            </a:r>
          </a:p>
        </p:txBody>
      </p:sp>
      <p:sp>
        <p:nvSpPr>
          <p:cNvPr id="180" name="Rectangle 179">
            <a:extLst>
              <a:ext uri="{FF2B5EF4-FFF2-40B4-BE49-F238E27FC236}">
                <a16:creationId xmlns:a16="http://schemas.microsoft.com/office/drawing/2014/main" id="{AC861767-942C-43A5-9309-842881A9C13E}"/>
              </a:ext>
            </a:extLst>
          </p:cNvPr>
          <p:cNvSpPr/>
          <p:nvPr/>
        </p:nvSpPr>
        <p:spPr>
          <a:xfrm>
            <a:off x="5599542" y="1779229"/>
            <a:ext cx="325730" cy="323165"/>
          </a:xfrm>
          <a:prstGeom prst="rect">
            <a:avLst/>
          </a:prstGeom>
        </p:spPr>
        <p:txBody>
          <a:bodyPr wrap="none">
            <a:spAutoFit/>
          </a:bodyPr>
          <a:lstStyle/>
          <a:p>
            <a:r>
              <a:rPr lang="en-US" altLang="zh-CN" sz="1500" dirty="0">
                <a:latin typeface="Ebrima" panose="02000000000000000000" pitchFamily="2" charset="0"/>
                <a:ea typeface="Ebrima" panose="02000000000000000000" pitchFamily="2" charset="0"/>
                <a:cs typeface="Ebrima" panose="02000000000000000000" pitchFamily="2" charset="0"/>
              </a:rPr>
              <a:t>…</a:t>
            </a:r>
            <a:endParaRPr lang="en-US" sz="1500" dirty="0"/>
          </a:p>
        </p:txBody>
      </p:sp>
      <p:sp>
        <p:nvSpPr>
          <p:cNvPr id="181" name="Rectangle 180">
            <a:extLst>
              <a:ext uri="{FF2B5EF4-FFF2-40B4-BE49-F238E27FC236}">
                <a16:creationId xmlns:a16="http://schemas.microsoft.com/office/drawing/2014/main" id="{560E3B8E-1BE1-4F03-8B07-BF0A9A5A83C4}"/>
              </a:ext>
            </a:extLst>
          </p:cNvPr>
          <p:cNvSpPr/>
          <p:nvPr/>
        </p:nvSpPr>
        <p:spPr>
          <a:xfrm>
            <a:off x="5886978" y="1775520"/>
            <a:ext cx="325730" cy="323165"/>
          </a:xfrm>
          <a:prstGeom prst="rect">
            <a:avLst/>
          </a:prstGeom>
        </p:spPr>
        <p:txBody>
          <a:bodyPr wrap="none">
            <a:spAutoFit/>
          </a:bodyPr>
          <a:lstStyle/>
          <a:p>
            <a:r>
              <a:rPr lang="en-US" altLang="zh-CN" sz="1500" dirty="0">
                <a:latin typeface="Ebrima" panose="02000000000000000000" pitchFamily="2" charset="0"/>
                <a:ea typeface="Ebrima" panose="02000000000000000000" pitchFamily="2" charset="0"/>
                <a:cs typeface="Ebrima" panose="02000000000000000000" pitchFamily="2" charset="0"/>
              </a:rPr>
              <a:t>…</a:t>
            </a:r>
            <a:endParaRPr lang="en-US" sz="1500" dirty="0"/>
          </a:p>
        </p:txBody>
      </p:sp>
      <p:sp>
        <p:nvSpPr>
          <p:cNvPr id="184" name="Arrow: Right 183">
            <a:extLst>
              <a:ext uri="{FF2B5EF4-FFF2-40B4-BE49-F238E27FC236}">
                <a16:creationId xmlns:a16="http://schemas.microsoft.com/office/drawing/2014/main" id="{F4AFD29B-E78F-4CF9-B1D4-17D2467A61D6}"/>
              </a:ext>
            </a:extLst>
          </p:cNvPr>
          <p:cNvSpPr/>
          <p:nvPr/>
        </p:nvSpPr>
        <p:spPr>
          <a:xfrm rot="5400000">
            <a:off x="6533311" y="4347722"/>
            <a:ext cx="719033" cy="222386"/>
          </a:xfrm>
          <a:prstGeom prst="rightArrow">
            <a:avLst>
              <a:gd name="adj1" fmla="val 4013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0" name="Oval 189">
            <a:extLst>
              <a:ext uri="{FF2B5EF4-FFF2-40B4-BE49-F238E27FC236}">
                <a16:creationId xmlns:a16="http://schemas.microsoft.com/office/drawing/2014/main" id="{CE3B8417-A83C-4DC5-85EF-BFAF4F3C7141}"/>
              </a:ext>
            </a:extLst>
          </p:cNvPr>
          <p:cNvSpPr/>
          <p:nvPr/>
        </p:nvSpPr>
        <p:spPr>
          <a:xfrm>
            <a:off x="5524810" y="1591637"/>
            <a:ext cx="792860" cy="288126"/>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ROOT</a:t>
            </a:r>
            <a:endParaRPr lang="en-US" sz="1050" b="1" dirty="0">
              <a:solidFill>
                <a:schemeClr val="tx1"/>
              </a:solidFill>
            </a:endParaRPr>
          </a:p>
        </p:txBody>
      </p:sp>
      <p:cxnSp>
        <p:nvCxnSpPr>
          <p:cNvPr id="191" name="Straight Arrow Connector 190">
            <a:extLst>
              <a:ext uri="{FF2B5EF4-FFF2-40B4-BE49-F238E27FC236}">
                <a16:creationId xmlns:a16="http://schemas.microsoft.com/office/drawing/2014/main" id="{C7CA48E4-B51A-4D09-A94B-0DE142BC6528}"/>
              </a:ext>
            </a:extLst>
          </p:cNvPr>
          <p:cNvCxnSpPr>
            <a:cxnSpLocks/>
            <a:stCxn id="190" idx="4"/>
            <a:endCxn id="192" idx="0"/>
          </p:cNvCxnSpPr>
          <p:nvPr/>
        </p:nvCxnSpPr>
        <p:spPr>
          <a:xfrm flipH="1">
            <a:off x="5632456" y="1879763"/>
            <a:ext cx="288784" cy="7209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B0E32856-9841-49C4-AFD0-116732DA85F1}"/>
              </a:ext>
            </a:extLst>
          </p:cNvPr>
          <p:cNvSpPr/>
          <p:nvPr/>
        </p:nvSpPr>
        <p:spPr>
          <a:xfrm>
            <a:off x="5174786" y="2600732"/>
            <a:ext cx="915340" cy="36984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Internal node</a:t>
            </a:r>
            <a:endParaRPr lang="en-US" sz="900" b="1" dirty="0">
              <a:solidFill>
                <a:schemeClr val="tx1"/>
              </a:solidFill>
            </a:endParaRPr>
          </a:p>
        </p:txBody>
      </p:sp>
      <p:sp>
        <p:nvSpPr>
          <p:cNvPr id="88" name="Rectangle: Diagonal Corners Snipped 87">
            <a:extLst>
              <a:ext uri="{FF2B5EF4-FFF2-40B4-BE49-F238E27FC236}">
                <a16:creationId xmlns:a16="http://schemas.microsoft.com/office/drawing/2014/main" id="{D11A1AED-0B06-4340-B3A7-C03A57FACAFE}"/>
              </a:ext>
            </a:extLst>
          </p:cNvPr>
          <p:cNvSpPr/>
          <p:nvPr/>
        </p:nvSpPr>
        <p:spPr>
          <a:xfrm>
            <a:off x="5757759" y="4859242"/>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9" name="Rectangle: Diagonal Corners Snipped 88">
            <a:extLst>
              <a:ext uri="{FF2B5EF4-FFF2-40B4-BE49-F238E27FC236}">
                <a16:creationId xmlns:a16="http://schemas.microsoft.com/office/drawing/2014/main" id="{FCAADFBE-37CD-4E04-85E9-D8F3D83DF27E}"/>
              </a:ext>
            </a:extLst>
          </p:cNvPr>
          <p:cNvSpPr/>
          <p:nvPr/>
        </p:nvSpPr>
        <p:spPr>
          <a:xfrm>
            <a:off x="5733512" y="4886033"/>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0" name="Rectangle: Diagonal Corners Snipped 89">
            <a:extLst>
              <a:ext uri="{FF2B5EF4-FFF2-40B4-BE49-F238E27FC236}">
                <a16:creationId xmlns:a16="http://schemas.microsoft.com/office/drawing/2014/main" id="{8418DD38-865A-4E1F-8425-F41B1892338F}"/>
              </a:ext>
            </a:extLst>
          </p:cNvPr>
          <p:cNvSpPr/>
          <p:nvPr/>
        </p:nvSpPr>
        <p:spPr>
          <a:xfrm>
            <a:off x="5708432" y="4911113"/>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1" name="Rectangle: Diagonal Corners Snipped 90">
            <a:extLst>
              <a:ext uri="{FF2B5EF4-FFF2-40B4-BE49-F238E27FC236}">
                <a16:creationId xmlns:a16="http://schemas.microsoft.com/office/drawing/2014/main" id="{0E9D4655-625E-4155-A4CD-3717F924A80E}"/>
              </a:ext>
            </a:extLst>
          </p:cNvPr>
          <p:cNvSpPr/>
          <p:nvPr/>
        </p:nvSpPr>
        <p:spPr>
          <a:xfrm>
            <a:off x="5683351" y="4936195"/>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a:solidFill>
                  <a:prstClr val="black"/>
                </a:solidFill>
              </a:rPr>
              <a:t>Priority Queues</a:t>
            </a:r>
          </a:p>
        </p:txBody>
      </p:sp>
      <p:sp>
        <p:nvSpPr>
          <p:cNvPr id="108" name="Rectangle 107">
            <a:extLst>
              <a:ext uri="{FF2B5EF4-FFF2-40B4-BE49-F238E27FC236}">
                <a16:creationId xmlns:a16="http://schemas.microsoft.com/office/drawing/2014/main" id="{EB7700CA-3599-4A4F-B256-FBB0924FB2D0}"/>
              </a:ext>
            </a:extLst>
          </p:cNvPr>
          <p:cNvSpPr/>
          <p:nvPr/>
        </p:nvSpPr>
        <p:spPr>
          <a:xfrm>
            <a:off x="4614575" y="4090404"/>
            <a:ext cx="1065063" cy="369332"/>
          </a:xfrm>
          <a:prstGeom prst="rect">
            <a:avLst/>
          </a:prstGeom>
        </p:spPr>
        <p:txBody>
          <a:bodyPr wrap="square">
            <a:spAutoFit/>
          </a:bodyPr>
          <a:lstStyle/>
          <a:p>
            <a:r>
              <a:rPr lang="en-US" altLang="zh-CN" sz="900" b="1" dirty="0">
                <a:latin typeface="Ebrima" panose="02000000000000000000" pitchFamily="2" charset="0"/>
                <a:ea typeface="Ebrima" panose="02000000000000000000" pitchFamily="2" charset="0"/>
                <a:cs typeface="Ebrima" panose="02000000000000000000" pitchFamily="2" charset="0"/>
              </a:rPr>
              <a:t>6. Calculate </a:t>
            </a:r>
          </a:p>
          <a:p>
            <a:r>
              <a:rPr lang="en-US" altLang="zh-CN" sz="900" b="1" dirty="0">
                <a:latin typeface="Ebrima" panose="02000000000000000000" pitchFamily="2" charset="0"/>
                <a:ea typeface="Ebrima" panose="02000000000000000000" pitchFamily="2" charset="0"/>
                <a:cs typeface="Ebrima" panose="02000000000000000000" pitchFamily="2" charset="0"/>
              </a:rPr>
              <a:t>    node distance</a:t>
            </a:r>
            <a:endParaRPr lang="en-US" sz="900" dirty="0"/>
          </a:p>
        </p:txBody>
      </p:sp>
      <p:sp>
        <p:nvSpPr>
          <p:cNvPr id="109" name="Rectangle 108">
            <a:extLst>
              <a:ext uri="{FF2B5EF4-FFF2-40B4-BE49-F238E27FC236}">
                <a16:creationId xmlns:a16="http://schemas.microsoft.com/office/drawing/2014/main" id="{2428F0E7-7585-4F14-AEE4-85F61B221547}"/>
              </a:ext>
            </a:extLst>
          </p:cNvPr>
          <p:cNvSpPr/>
          <p:nvPr/>
        </p:nvSpPr>
        <p:spPr>
          <a:xfrm>
            <a:off x="4443851" y="2923303"/>
            <a:ext cx="872719" cy="369332"/>
          </a:xfrm>
          <a:prstGeom prst="rect">
            <a:avLst/>
          </a:prstGeom>
        </p:spPr>
        <p:txBody>
          <a:bodyPr wrap="square">
            <a:spAutoFit/>
          </a:bodyPr>
          <a:lstStyle/>
          <a:p>
            <a:r>
              <a:rPr lang="en-US" altLang="zh-CN" sz="900" b="1" dirty="0">
                <a:latin typeface="Ebrima" panose="02000000000000000000" pitchFamily="2" charset="0"/>
                <a:ea typeface="Ebrima" panose="02000000000000000000" pitchFamily="2" charset="0"/>
                <a:cs typeface="Ebrima" panose="02000000000000000000" pitchFamily="2" charset="0"/>
              </a:rPr>
              <a:t>5. Traverse </a:t>
            </a:r>
          </a:p>
          <a:p>
            <a:r>
              <a:rPr lang="en-US" altLang="zh-CN" sz="900" b="1" dirty="0">
                <a:latin typeface="Ebrima" panose="02000000000000000000" pitchFamily="2" charset="0"/>
                <a:ea typeface="Ebrima" panose="02000000000000000000" pitchFamily="2" charset="0"/>
                <a:cs typeface="Ebrima" panose="02000000000000000000" pitchFamily="2" charset="0"/>
              </a:rPr>
              <a:t>    tree index</a:t>
            </a:r>
            <a:endParaRPr lang="en-US" sz="900" dirty="0"/>
          </a:p>
        </p:txBody>
      </p:sp>
      <p:cxnSp>
        <p:nvCxnSpPr>
          <p:cNvPr id="118" name="Connector: Elbow 63">
            <a:extLst>
              <a:ext uri="{FF2B5EF4-FFF2-40B4-BE49-F238E27FC236}">
                <a16:creationId xmlns:a16="http://schemas.microsoft.com/office/drawing/2014/main" id="{5F11C99F-6542-489F-8CCB-11F21B8E5950}"/>
              </a:ext>
            </a:extLst>
          </p:cNvPr>
          <p:cNvCxnSpPr>
            <a:cxnSpLocks/>
          </p:cNvCxnSpPr>
          <p:nvPr/>
        </p:nvCxnSpPr>
        <p:spPr>
          <a:xfrm>
            <a:off x="2524282" y="5092221"/>
            <a:ext cx="1393008" cy="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19" name="Connector: Elbow 63">
            <a:extLst>
              <a:ext uri="{FF2B5EF4-FFF2-40B4-BE49-F238E27FC236}">
                <a16:creationId xmlns:a16="http://schemas.microsoft.com/office/drawing/2014/main" id="{84BE37E6-2916-4180-87A6-D9DEE74E7DDD}"/>
              </a:ext>
            </a:extLst>
          </p:cNvPr>
          <p:cNvCxnSpPr>
            <a:cxnSpLocks/>
          </p:cNvCxnSpPr>
          <p:nvPr/>
        </p:nvCxnSpPr>
        <p:spPr>
          <a:xfrm>
            <a:off x="3911804" y="2843326"/>
            <a:ext cx="0" cy="2255405"/>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20" name="Connector: Elbow 63">
            <a:extLst>
              <a:ext uri="{FF2B5EF4-FFF2-40B4-BE49-F238E27FC236}">
                <a16:creationId xmlns:a16="http://schemas.microsoft.com/office/drawing/2014/main" id="{2E4CF567-06C1-46FD-A925-58B31AE05DE2}"/>
              </a:ext>
            </a:extLst>
          </p:cNvPr>
          <p:cNvCxnSpPr>
            <a:cxnSpLocks/>
          </p:cNvCxnSpPr>
          <p:nvPr/>
        </p:nvCxnSpPr>
        <p:spPr>
          <a:xfrm>
            <a:off x="3900831" y="2843327"/>
            <a:ext cx="413062" cy="0"/>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6A31865-C4F6-423A-AD67-DBDB2091A5E5}"/>
              </a:ext>
            </a:extLst>
          </p:cNvPr>
          <p:cNvPicPr>
            <a:picLocks noChangeAspect="1"/>
          </p:cNvPicPr>
          <p:nvPr/>
        </p:nvPicPr>
        <p:blipFill>
          <a:blip r:embed="rId3"/>
          <a:stretch>
            <a:fillRect/>
          </a:stretch>
        </p:blipFill>
        <p:spPr>
          <a:xfrm>
            <a:off x="7152246" y="5010510"/>
            <a:ext cx="447847" cy="190960"/>
          </a:xfrm>
          <a:prstGeom prst="rect">
            <a:avLst/>
          </a:prstGeom>
        </p:spPr>
      </p:pic>
      <p:sp>
        <p:nvSpPr>
          <p:cNvPr id="2" name="TextBox 1">
            <a:extLst>
              <a:ext uri="{FF2B5EF4-FFF2-40B4-BE49-F238E27FC236}">
                <a16:creationId xmlns:a16="http://schemas.microsoft.com/office/drawing/2014/main" id="{7F808A58-0733-4320-B138-52C5A603127A}"/>
              </a:ext>
            </a:extLst>
          </p:cNvPr>
          <p:cNvSpPr txBox="1"/>
          <p:nvPr/>
        </p:nvSpPr>
        <p:spPr>
          <a:xfrm>
            <a:off x="5727797" y="5416540"/>
            <a:ext cx="1930065" cy="300082"/>
          </a:xfrm>
          <a:prstGeom prst="rect">
            <a:avLst/>
          </a:prstGeom>
          <a:noFill/>
        </p:spPr>
        <p:txBody>
          <a:bodyPr wrap="square" rtlCol="0">
            <a:spAutoFit/>
          </a:bodyPr>
          <a:lstStyle/>
          <a:p>
            <a:r>
              <a:rPr lang="en-US" sz="1350" i="1" dirty="0"/>
              <a:t>shared</a:t>
            </a:r>
            <a:r>
              <a:rPr lang="en-US" sz="1350" dirty="0"/>
              <a:t> data structures</a:t>
            </a:r>
          </a:p>
        </p:txBody>
      </p:sp>
      <p:sp>
        <p:nvSpPr>
          <p:cNvPr id="40" name="Oval 39">
            <a:extLst>
              <a:ext uri="{FF2B5EF4-FFF2-40B4-BE49-F238E27FC236}">
                <a16:creationId xmlns:a16="http://schemas.microsoft.com/office/drawing/2014/main" id="{E689C1B0-FFD9-4325-8654-2C394632C9C7}"/>
              </a:ext>
            </a:extLst>
          </p:cNvPr>
          <p:cNvSpPr/>
          <p:nvPr/>
        </p:nvSpPr>
        <p:spPr>
          <a:xfrm>
            <a:off x="1870294" y="2312397"/>
            <a:ext cx="716822" cy="301744"/>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41" name="Oval 40">
            <a:extLst>
              <a:ext uri="{FF2B5EF4-FFF2-40B4-BE49-F238E27FC236}">
                <a16:creationId xmlns:a16="http://schemas.microsoft.com/office/drawing/2014/main" id="{64D2193F-13E6-447D-A214-F55C488FC716}"/>
              </a:ext>
            </a:extLst>
          </p:cNvPr>
          <p:cNvSpPr/>
          <p:nvPr/>
        </p:nvSpPr>
        <p:spPr>
          <a:xfrm>
            <a:off x="1069343" y="2912675"/>
            <a:ext cx="743765" cy="33465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42" name="Straight Arrow Connector 41">
            <a:extLst>
              <a:ext uri="{FF2B5EF4-FFF2-40B4-BE49-F238E27FC236}">
                <a16:creationId xmlns:a16="http://schemas.microsoft.com/office/drawing/2014/main" id="{19FC1BC7-3B60-4B30-B082-E5321DD3F78B}"/>
              </a:ext>
            </a:extLst>
          </p:cNvPr>
          <p:cNvCxnSpPr>
            <a:cxnSpLocks/>
            <a:stCxn id="40" idx="3"/>
            <a:endCxn id="41" idx="0"/>
          </p:cNvCxnSpPr>
          <p:nvPr/>
        </p:nvCxnSpPr>
        <p:spPr>
          <a:xfrm flipH="1">
            <a:off x="1441226" y="2569951"/>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9B0D5BA-5DCB-4541-9B0A-F42AAC1EB029}"/>
              </a:ext>
            </a:extLst>
          </p:cNvPr>
          <p:cNvCxnSpPr>
            <a:cxnSpLocks/>
            <a:stCxn id="40" idx="5"/>
          </p:cNvCxnSpPr>
          <p:nvPr/>
        </p:nvCxnSpPr>
        <p:spPr>
          <a:xfrm>
            <a:off x="2482137" y="2569954"/>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83CA870-92CF-4FDF-A7DE-C8517A15D97E}"/>
              </a:ext>
            </a:extLst>
          </p:cNvPr>
          <p:cNvCxnSpPr>
            <a:cxnSpLocks/>
            <a:stCxn id="40" idx="4"/>
          </p:cNvCxnSpPr>
          <p:nvPr/>
        </p:nvCxnSpPr>
        <p:spPr>
          <a:xfrm>
            <a:off x="2228702" y="2614143"/>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0E4A4082-7E48-4244-8EB3-DCF4B7B560A4}"/>
              </a:ext>
            </a:extLst>
          </p:cNvPr>
          <p:cNvSpPr/>
          <p:nvPr/>
        </p:nvSpPr>
        <p:spPr>
          <a:xfrm>
            <a:off x="1462826" y="3422760"/>
            <a:ext cx="584102"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47" name="Straight Arrow Connector 46">
            <a:extLst>
              <a:ext uri="{FF2B5EF4-FFF2-40B4-BE49-F238E27FC236}">
                <a16:creationId xmlns:a16="http://schemas.microsoft.com/office/drawing/2014/main" id="{A0917A24-AB44-4DBE-BF9A-74FDAF420B2B}"/>
              </a:ext>
            </a:extLst>
          </p:cNvPr>
          <p:cNvCxnSpPr>
            <a:cxnSpLocks/>
            <a:stCxn id="54" idx="3"/>
          </p:cNvCxnSpPr>
          <p:nvPr/>
        </p:nvCxnSpPr>
        <p:spPr>
          <a:xfrm flipH="1">
            <a:off x="1044881" y="3131455"/>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7AF5E18-9519-4C03-92EA-DE045B36084A}"/>
              </a:ext>
            </a:extLst>
          </p:cNvPr>
          <p:cNvCxnSpPr>
            <a:cxnSpLocks/>
            <a:stCxn id="54" idx="5"/>
            <a:endCxn id="46" idx="0"/>
          </p:cNvCxnSpPr>
          <p:nvPr/>
        </p:nvCxnSpPr>
        <p:spPr>
          <a:xfrm>
            <a:off x="1462446" y="3131455"/>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098AFDB-E01F-4265-BA11-8EED141B8CE2}"/>
              </a:ext>
            </a:extLst>
          </p:cNvPr>
          <p:cNvSpPr/>
          <p:nvPr/>
        </p:nvSpPr>
        <p:spPr>
          <a:xfrm>
            <a:off x="1923793" y="3890962"/>
            <a:ext cx="663320"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51" name="Oval 50">
            <a:extLst>
              <a:ext uri="{FF2B5EF4-FFF2-40B4-BE49-F238E27FC236}">
                <a16:creationId xmlns:a16="http://schemas.microsoft.com/office/drawing/2014/main" id="{41BE4C1D-DD9C-4FF9-ACAC-9430C874E819}"/>
              </a:ext>
            </a:extLst>
          </p:cNvPr>
          <p:cNvSpPr/>
          <p:nvPr/>
        </p:nvSpPr>
        <p:spPr>
          <a:xfrm>
            <a:off x="1825450" y="3489347"/>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52" name="Straight Arrow Connector 51">
            <a:extLst>
              <a:ext uri="{FF2B5EF4-FFF2-40B4-BE49-F238E27FC236}">
                <a16:creationId xmlns:a16="http://schemas.microsoft.com/office/drawing/2014/main" id="{28A51106-D004-4006-A54E-C120E6AE69B9}"/>
              </a:ext>
            </a:extLst>
          </p:cNvPr>
          <p:cNvCxnSpPr>
            <a:cxnSpLocks/>
            <a:stCxn id="51" idx="3"/>
          </p:cNvCxnSpPr>
          <p:nvPr/>
        </p:nvCxnSpPr>
        <p:spPr>
          <a:xfrm flipH="1">
            <a:off x="1438074" y="3619501"/>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10B393B-4698-48D9-8520-86749601E17D}"/>
              </a:ext>
            </a:extLst>
          </p:cNvPr>
          <p:cNvCxnSpPr>
            <a:cxnSpLocks/>
            <a:stCxn id="51" idx="5"/>
            <a:endCxn id="50" idx="0"/>
          </p:cNvCxnSpPr>
          <p:nvPr/>
        </p:nvCxnSpPr>
        <p:spPr>
          <a:xfrm>
            <a:off x="1902004" y="3619500"/>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21E3D80D-80F7-4A89-9327-F1F1A00146C2}"/>
              </a:ext>
            </a:extLst>
          </p:cNvPr>
          <p:cNvSpPr/>
          <p:nvPr/>
        </p:nvSpPr>
        <p:spPr>
          <a:xfrm>
            <a:off x="1397416" y="3019291"/>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5" name="TextBox 54">
            <a:extLst>
              <a:ext uri="{FF2B5EF4-FFF2-40B4-BE49-F238E27FC236}">
                <a16:creationId xmlns:a16="http://schemas.microsoft.com/office/drawing/2014/main" id="{38558EB6-CCBA-446A-B8B2-70382DFC5BFC}"/>
              </a:ext>
            </a:extLst>
          </p:cNvPr>
          <p:cNvSpPr txBox="1"/>
          <p:nvPr/>
        </p:nvSpPr>
        <p:spPr>
          <a:xfrm>
            <a:off x="2024956" y="2802231"/>
            <a:ext cx="530356" cy="400110"/>
          </a:xfrm>
          <a:prstGeom prst="rect">
            <a:avLst/>
          </a:prstGeom>
          <a:noFill/>
        </p:spPr>
        <p:txBody>
          <a:bodyPr wrap="square" rtlCol="0">
            <a:spAutoFit/>
          </a:bodyPr>
          <a:lstStyle/>
          <a:p>
            <a:r>
              <a:rPr lang="en-US" sz="2000" dirty="0"/>
              <a:t>. . .</a:t>
            </a:r>
          </a:p>
        </p:txBody>
      </p:sp>
      <p:sp>
        <p:nvSpPr>
          <p:cNvPr id="56" name="TextBox 55">
            <a:extLst>
              <a:ext uri="{FF2B5EF4-FFF2-40B4-BE49-F238E27FC236}">
                <a16:creationId xmlns:a16="http://schemas.microsoft.com/office/drawing/2014/main" id="{46468751-8443-472A-A469-3F5CCF96F3A4}"/>
              </a:ext>
            </a:extLst>
          </p:cNvPr>
          <p:cNvSpPr txBox="1"/>
          <p:nvPr/>
        </p:nvSpPr>
        <p:spPr>
          <a:xfrm>
            <a:off x="2829216" y="2802231"/>
            <a:ext cx="585916" cy="400110"/>
          </a:xfrm>
          <a:prstGeom prst="rect">
            <a:avLst/>
          </a:prstGeom>
          <a:noFill/>
        </p:spPr>
        <p:txBody>
          <a:bodyPr wrap="square" rtlCol="0">
            <a:spAutoFit/>
          </a:bodyPr>
          <a:lstStyle/>
          <a:p>
            <a:r>
              <a:rPr lang="en-US" sz="2000" dirty="0"/>
              <a:t>. . .</a:t>
            </a:r>
          </a:p>
        </p:txBody>
      </p:sp>
      <p:sp>
        <p:nvSpPr>
          <p:cNvPr id="57" name="Flowchart: Document 56">
            <a:extLst>
              <a:ext uri="{FF2B5EF4-FFF2-40B4-BE49-F238E27FC236}">
                <a16:creationId xmlns:a16="http://schemas.microsoft.com/office/drawing/2014/main" id="{41A054B2-427D-49BE-97ED-BBF2BD8F92A5}"/>
              </a:ext>
            </a:extLst>
          </p:cNvPr>
          <p:cNvSpPr/>
          <p:nvPr/>
        </p:nvSpPr>
        <p:spPr>
          <a:xfrm>
            <a:off x="1977255" y="4956885"/>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8" name="Oval 57">
            <a:extLst>
              <a:ext uri="{FF2B5EF4-FFF2-40B4-BE49-F238E27FC236}">
                <a16:creationId xmlns:a16="http://schemas.microsoft.com/office/drawing/2014/main" id="{38C82FCA-2B37-43FD-B3B3-ACA1C983E45A}"/>
              </a:ext>
            </a:extLst>
          </p:cNvPr>
          <p:cNvSpPr/>
          <p:nvPr/>
        </p:nvSpPr>
        <p:spPr>
          <a:xfrm>
            <a:off x="2016505" y="5209709"/>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9" name="Oval 58">
            <a:extLst>
              <a:ext uri="{FF2B5EF4-FFF2-40B4-BE49-F238E27FC236}">
                <a16:creationId xmlns:a16="http://schemas.microsoft.com/office/drawing/2014/main" id="{31038A05-C1DE-45F4-83E3-7CEB348B1E7B}"/>
              </a:ext>
            </a:extLst>
          </p:cNvPr>
          <p:cNvSpPr/>
          <p:nvPr/>
        </p:nvSpPr>
        <p:spPr>
          <a:xfrm>
            <a:off x="2004317" y="5081117"/>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0" name="Connector: Elbow 145">
            <a:extLst>
              <a:ext uri="{FF2B5EF4-FFF2-40B4-BE49-F238E27FC236}">
                <a16:creationId xmlns:a16="http://schemas.microsoft.com/office/drawing/2014/main" id="{6C86F69F-4B25-4EE2-A978-45C0EED8E7D6}"/>
              </a:ext>
            </a:extLst>
          </p:cNvPr>
          <p:cNvCxnSpPr>
            <a:cxnSpLocks/>
            <a:stCxn id="50" idx="4"/>
            <a:endCxn id="57" idx="0"/>
          </p:cNvCxnSpPr>
          <p:nvPr/>
        </p:nvCxnSpPr>
        <p:spPr>
          <a:xfrm flipH="1">
            <a:off x="2250769" y="4165231"/>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Freeform: Shape 60">
            <a:extLst>
              <a:ext uri="{FF2B5EF4-FFF2-40B4-BE49-F238E27FC236}">
                <a16:creationId xmlns:a16="http://schemas.microsoft.com/office/drawing/2014/main" id="{692F3882-4AC3-4FFD-940E-56CB5C4BB6B4}"/>
              </a:ext>
            </a:extLst>
          </p:cNvPr>
          <p:cNvSpPr/>
          <p:nvPr/>
        </p:nvSpPr>
        <p:spPr>
          <a:xfrm>
            <a:off x="1967455" y="2161422"/>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62" name="TextBox 61">
            <a:extLst>
              <a:ext uri="{FF2B5EF4-FFF2-40B4-BE49-F238E27FC236}">
                <a16:creationId xmlns:a16="http://schemas.microsoft.com/office/drawing/2014/main" id="{A0C2D906-D477-4FA9-99D0-1DF47FFAD4EC}"/>
              </a:ext>
            </a:extLst>
          </p:cNvPr>
          <p:cNvSpPr txBox="1"/>
          <p:nvPr/>
        </p:nvSpPr>
        <p:spPr>
          <a:xfrm>
            <a:off x="766978" y="2134044"/>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sp>
        <p:nvSpPr>
          <p:cNvPr id="63" name="Oval 62">
            <a:extLst>
              <a:ext uri="{FF2B5EF4-FFF2-40B4-BE49-F238E27FC236}">
                <a16:creationId xmlns:a16="http://schemas.microsoft.com/office/drawing/2014/main" id="{1F5E601E-8DE2-4D02-B2A0-DEE5B233D19D}"/>
              </a:ext>
            </a:extLst>
          </p:cNvPr>
          <p:cNvSpPr/>
          <p:nvPr/>
        </p:nvSpPr>
        <p:spPr>
          <a:xfrm flipH="1">
            <a:off x="2062760" y="5088379"/>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64" name="Straight Arrow Connector 63">
            <a:extLst>
              <a:ext uri="{FF2B5EF4-FFF2-40B4-BE49-F238E27FC236}">
                <a16:creationId xmlns:a16="http://schemas.microsoft.com/office/drawing/2014/main" id="{04796ACC-36F3-49A1-8F0E-8CD778BB9267}"/>
              </a:ext>
            </a:extLst>
          </p:cNvPr>
          <p:cNvCxnSpPr>
            <a:cxnSpLocks/>
            <a:stCxn id="63" idx="6"/>
          </p:cNvCxnSpPr>
          <p:nvPr/>
        </p:nvCxnSpPr>
        <p:spPr>
          <a:xfrm flipH="1" flipV="1">
            <a:off x="2007125" y="5099097"/>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E51D727-8643-4826-8E33-92362F6721BA}"/>
              </a:ext>
            </a:extLst>
          </p:cNvPr>
          <p:cNvSpPr/>
          <p:nvPr/>
        </p:nvSpPr>
        <p:spPr>
          <a:xfrm flipH="1">
            <a:off x="2067089" y="5213881"/>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67" name="Straight Arrow Connector 66">
            <a:extLst>
              <a:ext uri="{FF2B5EF4-FFF2-40B4-BE49-F238E27FC236}">
                <a16:creationId xmlns:a16="http://schemas.microsoft.com/office/drawing/2014/main" id="{357E7F5B-329C-447A-9485-123E1FA445AB}"/>
              </a:ext>
            </a:extLst>
          </p:cNvPr>
          <p:cNvCxnSpPr>
            <a:cxnSpLocks/>
            <a:stCxn id="66" idx="6"/>
          </p:cNvCxnSpPr>
          <p:nvPr/>
        </p:nvCxnSpPr>
        <p:spPr>
          <a:xfrm flipH="1" flipV="1">
            <a:off x="2011455" y="5224599"/>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5B260FB-A559-42CA-B17E-ED1E9205D8B6}"/>
              </a:ext>
            </a:extLst>
          </p:cNvPr>
          <p:cNvGrpSpPr/>
          <p:nvPr/>
        </p:nvGrpSpPr>
        <p:grpSpPr>
          <a:xfrm>
            <a:off x="2123267" y="5048173"/>
            <a:ext cx="341537" cy="58550"/>
            <a:chOff x="5021561" y="825774"/>
            <a:chExt cx="650259" cy="124871"/>
          </a:xfrm>
        </p:grpSpPr>
        <p:cxnSp>
          <p:nvCxnSpPr>
            <p:cNvPr id="69" name="Straight Connector 68">
              <a:extLst>
                <a:ext uri="{FF2B5EF4-FFF2-40B4-BE49-F238E27FC236}">
                  <a16:creationId xmlns:a16="http://schemas.microsoft.com/office/drawing/2014/main" id="{F9D15ACD-15B4-4828-8060-7168713BEDDB}"/>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E8D1D4-CD7D-480B-A1AD-E56221549777}"/>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AEF241A-5B3D-4A65-A229-4B73D845F74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B06E23B-38B7-4FBA-87E3-649BB83786BF}"/>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FB69464-C63D-4BCA-8F22-5CF6A1432799}"/>
              </a:ext>
            </a:extLst>
          </p:cNvPr>
          <p:cNvGrpSpPr/>
          <p:nvPr/>
        </p:nvGrpSpPr>
        <p:grpSpPr>
          <a:xfrm>
            <a:off x="2124282" y="5192270"/>
            <a:ext cx="341537" cy="79794"/>
            <a:chOff x="5021561" y="1060480"/>
            <a:chExt cx="650259" cy="170180"/>
          </a:xfrm>
        </p:grpSpPr>
        <p:cxnSp>
          <p:nvCxnSpPr>
            <p:cNvPr id="74" name="Straight Connector 73">
              <a:extLst>
                <a:ext uri="{FF2B5EF4-FFF2-40B4-BE49-F238E27FC236}">
                  <a16:creationId xmlns:a16="http://schemas.microsoft.com/office/drawing/2014/main" id="{9BF1E2ED-93ED-483A-9ED8-621675E50F39}"/>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075E4AF-83A5-4EF8-8080-E82526C01819}"/>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12BDC7-FE93-40A3-AE8D-484640762D46}"/>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7E5D45-CC33-449B-8884-86DF7A02AF8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69117BE8-F7E2-4424-9D83-026C36117D6D}"/>
              </a:ext>
            </a:extLst>
          </p:cNvPr>
          <p:cNvSpPr/>
          <p:nvPr/>
        </p:nvSpPr>
        <p:spPr>
          <a:xfrm>
            <a:off x="2122179" y="3302062"/>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79" name="Rectangle 78">
            <a:extLst>
              <a:ext uri="{FF2B5EF4-FFF2-40B4-BE49-F238E27FC236}">
                <a16:creationId xmlns:a16="http://schemas.microsoft.com/office/drawing/2014/main" id="{4B312A8D-E927-4107-AD6C-45BD7085FAA9}"/>
              </a:ext>
            </a:extLst>
          </p:cNvPr>
          <p:cNvSpPr/>
          <p:nvPr/>
        </p:nvSpPr>
        <p:spPr>
          <a:xfrm>
            <a:off x="816717" y="4816796"/>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80" name="Group 79">
            <a:extLst>
              <a:ext uri="{FF2B5EF4-FFF2-40B4-BE49-F238E27FC236}">
                <a16:creationId xmlns:a16="http://schemas.microsoft.com/office/drawing/2014/main" id="{2B5B9333-9CAF-4197-AF12-0DD170FE4B19}"/>
              </a:ext>
            </a:extLst>
          </p:cNvPr>
          <p:cNvGrpSpPr/>
          <p:nvPr/>
        </p:nvGrpSpPr>
        <p:grpSpPr>
          <a:xfrm>
            <a:off x="898933" y="4888002"/>
            <a:ext cx="638807" cy="489478"/>
            <a:chOff x="2062760" y="4549559"/>
            <a:chExt cx="991452" cy="854407"/>
          </a:xfrm>
        </p:grpSpPr>
        <p:sp>
          <p:nvSpPr>
            <p:cNvPr id="81" name="Freeform: Shape 80">
              <a:extLst>
                <a:ext uri="{FF2B5EF4-FFF2-40B4-BE49-F238E27FC236}">
                  <a16:creationId xmlns:a16="http://schemas.microsoft.com/office/drawing/2014/main" id="{60CEF059-1506-4760-B647-3B7B1196005B}"/>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3" name="Freeform: Shape 82">
              <a:extLst>
                <a:ext uri="{FF2B5EF4-FFF2-40B4-BE49-F238E27FC236}">
                  <a16:creationId xmlns:a16="http://schemas.microsoft.com/office/drawing/2014/main" id="{51FFDDCE-7495-4881-8B74-799BA3D11DF9}"/>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4" name="Freeform: Shape 83">
              <a:extLst>
                <a:ext uri="{FF2B5EF4-FFF2-40B4-BE49-F238E27FC236}">
                  <a16:creationId xmlns:a16="http://schemas.microsoft.com/office/drawing/2014/main" id="{823A3806-DFDB-4C8C-81AA-5E5EF968B509}"/>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5" name="Freeform: Shape 84">
              <a:extLst>
                <a:ext uri="{FF2B5EF4-FFF2-40B4-BE49-F238E27FC236}">
                  <a16:creationId xmlns:a16="http://schemas.microsoft.com/office/drawing/2014/main" id="{7F310997-C39E-499B-9DB9-ECCF810A12E0}"/>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18A6C3B5-5FDB-42CB-8D8D-F3319C2CE931}"/>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AD201494-8C98-4403-B8C7-4E6B0B28C126}"/>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92" name="TextBox 91">
            <a:extLst>
              <a:ext uri="{FF2B5EF4-FFF2-40B4-BE49-F238E27FC236}">
                <a16:creationId xmlns:a16="http://schemas.microsoft.com/office/drawing/2014/main" id="{8DB12AF5-9E16-4F02-9E93-960A580636ED}"/>
              </a:ext>
            </a:extLst>
          </p:cNvPr>
          <p:cNvSpPr txBox="1"/>
          <p:nvPr/>
        </p:nvSpPr>
        <p:spPr>
          <a:xfrm>
            <a:off x="815947" y="4572970"/>
            <a:ext cx="1041560" cy="276999"/>
          </a:xfrm>
          <a:prstGeom prst="rect">
            <a:avLst/>
          </a:prstGeom>
          <a:noFill/>
        </p:spPr>
        <p:txBody>
          <a:bodyPr wrap="square" rtlCol="0">
            <a:spAutoFit/>
          </a:bodyPr>
          <a:lstStyle/>
          <a:p>
            <a:r>
              <a:rPr lang="en-US" sz="1200" dirty="0"/>
              <a:t>Raw Data</a:t>
            </a:r>
          </a:p>
        </p:txBody>
      </p:sp>
      <p:sp>
        <p:nvSpPr>
          <p:cNvPr id="93" name="TextBox 300">
            <a:extLst>
              <a:ext uri="{FF2B5EF4-FFF2-40B4-BE49-F238E27FC236}">
                <a16:creationId xmlns:a16="http://schemas.microsoft.com/office/drawing/2014/main" id="{33004FB5-9D90-4FBF-A388-124CDC0EF573}"/>
              </a:ext>
            </a:extLst>
          </p:cNvPr>
          <p:cNvSpPr txBox="1"/>
          <p:nvPr/>
        </p:nvSpPr>
        <p:spPr>
          <a:xfrm rot="16200000">
            <a:off x="876967" y="5132760"/>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cxnSp>
        <p:nvCxnSpPr>
          <p:cNvPr id="94" name="Connector: Elbow 125">
            <a:extLst>
              <a:ext uri="{FF2B5EF4-FFF2-40B4-BE49-F238E27FC236}">
                <a16:creationId xmlns:a16="http://schemas.microsoft.com/office/drawing/2014/main" id="{4A1F8D3D-9561-455E-9269-B55F62D358D2}"/>
              </a:ext>
            </a:extLst>
          </p:cNvPr>
          <p:cNvCxnSpPr>
            <a:cxnSpLocks/>
            <a:stCxn id="59" idx="2"/>
          </p:cNvCxnSpPr>
          <p:nvPr/>
        </p:nvCxnSpPr>
        <p:spPr>
          <a:xfrm rot="10800000">
            <a:off x="1519752" y="5000478"/>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100EA34D-E611-43B0-977D-E3735F7DC525}"/>
              </a:ext>
            </a:extLst>
          </p:cNvPr>
          <p:cNvCxnSpPr>
            <a:cxnSpLocks/>
            <a:stCxn id="58" idx="2"/>
          </p:cNvCxnSpPr>
          <p:nvPr/>
        </p:nvCxnSpPr>
        <p:spPr>
          <a:xfrm rot="10800000" flipV="1">
            <a:off x="1519656" y="5224672"/>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E5719024-D894-491C-95D0-8367F00EE1F7}"/>
              </a:ext>
            </a:extLst>
          </p:cNvPr>
          <p:cNvCxnSpPr>
            <a:cxnSpLocks/>
          </p:cNvCxnSpPr>
          <p:nvPr/>
        </p:nvCxnSpPr>
        <p:spPr>
          <a:xfrm rot="10800000" flipH="1" flipV="1">
            <a:off x="2231129" y="2354764"/>
            <a:ext cx="92159" cy="1631672"/>
          </a:xfrm>
          <a:prstGeom prst="curvedConnector4">
            <a:avLst>
              <a:gd name="adj1" fmla="val -1079309"/>
              <a:gd name="adj2" fmla="val 69065"/>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52C4F58-8F59-483C-BF23-D70BDF2A3382}"/>
              </a:ext>
            </a:extLst>
          </p:cNvPr>
          <p:cNvSpPr/>
          <p:nvPr/>
        </p:nvSpPr>
        <p:spPr>
          <a:xfrm>
            <a:off x="727567" y="3422007"/>
            <a:ext cx="649556"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98" name="Oval 97">
            <a:extLst>
              <a:ext uri="{FF2B5EF4-FFF2-40B4-BE49-F238E27FC236}">
                <a16:creationId xmlns:a16="http://schemas.microsoft.com/office/drawing/2014/main" id="{40730974-DCAA-4F20-836C-B40D67DCAD3A}"/>
              </a:ext>
            </a:extLst>
          </p:cNvPr>
          <p:cNvSpPr/>
          <p:nvPr/>
        </p:nvSpPr>
        <p:spPr>
          <a:xfrm>
            <a:off x="1079437" y="3886203"/>
            <a:ext cx="733671"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99" name="Rectangle 98">
            <a:extLst>
              <a:ext uri="{FF2B5EF4-FFF2-40B4-BE49-F238E27FC236}">
                <a16:creationId xmlns:a16="http://schemas.microsoft.com/office/drawing/2014/main" id="{FDA5FE95-DC6E-452A-AEBC-BF2863D4E647}"/>
              </a:ext>
            </a:extLst>
          </p:cNvPr>
          <p:cNvSpPr/>
          <p:nvPr/>
        </p:nvSpPr>
        <p:spPr>
          <a:xfrm>
            <a:off x="2259807" y="4549433"/>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65" name="Rectangle: Rounded Corners 226">
            <a:extLst>
              <a:ext uri="{FF2B5EF4-FFF2-40B4-BE49-F238E27FC236}">
                <a16:creationId xmlns:a16="http://schemas.microsoft.com/office/drawing/2014/main" id="{51514A55-12E2-4AF0-B462-AE1A05CBE681}"/>
              </a:ext>
            </a:extLst>
          </p:cNvPr>
          <p:cNvSpPr/>
          <p:nvPr/>
        </p:nvSpPr>
        <p:spPr>
          <a:xfrm>
            <a:off x="727314"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Tree>
    <p:extLst>
      <p:ext uri="{BB962C8B-B14F-4D97-AF65-F5344CB8AC3E}">
        <p14:creationId xmlns:p14="http://schemas.microsoft.com/office/powerpoint/2010/main" val="39331623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8CEAE54E-8CDC-4B55-BFE4-F7E1663D560C}"/>
              </a:ext>
            </a:extLst>
          </p:cNvPr>
          <p:cNvSpPr/>
          <p:nvPr/>
        </p:nvSpPr>
        <p:spPr>
          <a:xfrm>
            <a:off x="1992007" y="4578438"/>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253" name="Group 252">
            <a:extLst>
              <a:ext uri="{FF2B5EF4-FFF2-40B4-BE49-F238E27FC236}">
                <a16:creationId xmlns:a16="http://schemas.microsoft.com/office/drawing/2014/main" id="{E5D5B228-1EBA-4234-9763-C768E3A92A3A}"/>
              </a:ext>
            </a:extLst>
          </p:cNvPr>
          <p:cNvGrpSpPr/>
          <p:nvPr/>
        </p:nvGrpSpPr>
        <p:grpSpPr>
          <a:xfrm>
            <a:off x="2074223" y="4649644"/>
            <a:ext cx="638807" cy="489478"/>
            <a:chOff x="2062760" y="4549559"/>
            <a:chExt cx="991452" cy="854407"/>
          </a:xfrm>
        </p:grpSpPr>
        <p:sp>
          <p:nvSpPr>
            <p:cNvPr id="254" name="Freeform: Shape 253">
              <a:extLst>
                <a:ext uri="{FF2B5EF4-FFF2-40B4-BE49-F238E27FC236}">
                  <a16:creationId xmlns:a16="http://schemas.microsoft.com/office/drawing/2014/main" id="{0CB40F2E-86C0-47D3-A54E-89768AB62BF3}"/>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55" name="Freeform: Shape 254">
              <a:extLst>
                <a:ext uri="{FF2B5EF4-FFF2-40B4-BE49-F238E27FC236}">
                  <a16:creationId xmlns:a16="http://schemas.microsoft.com/office/drawing/2014/main" id="{89D5727D-AA6D-433D-A107-CB7B897003B7}"/>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6" name="Freeform: Shape 255">
              <a:extLst>
                <a:ext uri="{FF2B5EF4-FFF2-40B4-BE49-F238E27FC236}">
                  <a16:creationId xmlns:a16="http://schemas.microsoft.com/office/drawing/2014/main" id="{24FC126D-CD40-4825-A65B-0FE400D93CF3}"/>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7" name="Freeform: Shape 256">
              <a:extLst>
                <a:ext uri="{FF2B5EF4-FFF2-40B4-BE49-F238E27FC236}">
                  <a16:creationId xmlns:a16="http://schemas.microsoft.com/office/drawing/2014/main" id="{6F014607-D3E3-4272-B8F8-7C22A0339358}"/>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8" name="Freeform: Shape 257">
              <a:extLst>
                <a:ext uri="{FF2B5EF4-FFF2-40B4-BE49-F238E27FC236}">
                  <a16:creationId xmlns:a16="http://schemas.microsoft.com/office/drawing/2014/main" id="{B22DDF0B-DD32-4093-AC43-39BAC33CC279}"/>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9" name="Freeform: Shape 258">
              <a:extLst>
                <a:ext uri="{FF2B5EF4-FFF2-40B4-BE49-F238E27FC236}">
                  <a16:creationId xmlns:a16="http://schemas.microsoft.com/office/drawing/2014/main" id="{AA1DAD6C-84C0-4282-88D8-3E02CC2C0B7A}"/>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60" name="TextBox 259">
            <a:extLst>
              <a:ext uri="{FF2B5EF4-FFF2-40B4-BE49-F238E27FC236}">
                <a16:creationId xmlns:a16="http://schemas.microsoft.com/office/drawing/2014/main" id="{20E15AB6-960A-419F-B337-306EBA001FA8}"/>
              </a:ext>
            </a:extLst>
          </p:cNvPr>
          <p:cNvSpPr txBox="1"/>
          <p:nvPr/>
        </p:nvSpPr>
        <p:spPr>
          <a:xfrm>
            <a:off x="2024155" y="4334613"/>
            <a:ext cx="1041560" cy="276999"/>
          </a:xfrm>
          <a:prstGeom prst="rect">
            <a:avLst/>
          </a:prstGeom>
          <a:noFill/>
        </p:spPr>
        <p:txBody>
          <a:bodyPr wrap="square" rtlCol="0">
            <a:spAutoFit/>
          </a:bodyPr>
          <a:lstStyle/>
          <a:p>
            <a:r>
              <a:rPr lang="en-US" sz="1200" dirty="0"/>
              <a:t>Raw Data</a:t>
            </a:r>
          </a:p>
        </p:txBody>
      </p:sp>
      <p:sp>
        <p:nvSpPr>
          <p:cNvPr id="261" name="TextBox 300">
            <a:extLst>
              <a:ext uri="{FF2B5EF4-FFF2-40B4-BE49-F238E27FC236}">
                <a16:creationId xmlns:a16="http://schemas.microsoft.com/office/drawing/2014/main" id="{2A7BE2B1-D895-4D40-A884-FAD471452D62}"/>
              </a:ext>
            </a:extLst>
          </p:cNvPr>
          <p:cNvSpPr txBox="1"/>
          <p:nvPr/>
        </p:nvSpPr>
        <p:spPr>
          <a:xfrm rot="16200000">
            <a:off x="2052256" y="4894402"/>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sp>
        <p:nvSpPr>
          <p:cNvPr id="2" name="Slide Number Placeholder 1">
            <a:extLst>
              <a:ext uri="{FF2B5EF4-FFF2-40B4-BE49-F238E27FC236}">
                <a16:creationId xmlns:a16="http://schemas.microsoft.com/office/drawing/2014/main" id="{293401E9-3E83-40F6-B6E4-5E20DACD94BB}"/>
              </a:ext>
            </a:extLst>
          </p:cNvPr>
          <p:cNvSpPr>
            <a:spLocks noGrp="1"/>
          </p:cNvSpPr>
          <p:nvPr>
            <p:ph type="sldNum" sz="quarter" idx="12"/>
          </p:nvPr>
        </p:nvSpPr>
        <p:spPr/>
        <p:txBody>
          <a:bodyPr/>
          <a:lstStyle/>
          <a:p>
            <a:fld id="{D8D6A206-5653-4338-98D8-6B5D137662F8}" type="slidenum">
              <a:rPr lang="en-US" smtClean="0"/>
              <a:pPr/>
              <a:t>161</a:t>
            </a:fld>
            <a:endParaRPr lang="en-US" dirty="0"/>
          </a:p>
        </p:txBody>
      </p:sp>
      <p:sp>
        <p:nvSpPr>
          <p:cNvPr id="3" name="Footer Placeholder 2">
            <a:extLst>
              <a:ext uri="{FF2B5EF4-FFF2-40B4-BE49-F238E27FC236}">
                <a16:creationId xmlns:a16="http://schemas.microsoft.com/office/drawing/2014/main" id="{BA377761-D3D5-4778-906A-9A8D9765628E}"/>
              </a:ext>
            </a:extLst>
          </p:cNvPr>
          <p:cNvSpPr>
            <a:spLocks noGrp="1"/>
          </p:cNvSpPr>
          <p:nvPr>
            <p:ph type="ftr" sz="quarter" idx="11"/>
          </p:nvPr>
        </p:nvSpPr>
        <p:spPr/>
        <p:txBody>
          <a:bodyPr/>
          <a:lstStyle/>
          <a:p>
            <a:r>
              <a:rPr lang="en-US" altLang="zh-CN"/>
              <a:t>Echihabi, Palpanas - MDM 2022</a:t>
            </a:r>
            <a:endParaRPr lang="zh-CN" altLang="en-US" dirty="0"/>
          </a:p>
        </p:txBody>
      </p:sp>
      <p:grpSp>
        <p:nvGrpSpPr>
          <p:cNvPr id="114" name="Group 113">
            <a:extLst>
              <a:ext uri="{FF2B5EF4-FFF2-40B4-BE49-F238E27FC236}">
                <a16:creationId xmlns:a16="http://schemas.microsoft.com/office/drawing/2014/main" id="{E28C918A-8CAB-4CB9-B3EC-39309C75F0A1}"/>
              </a:ext>
            </a:extLst>
          </p:cNvPr>
          <p:cNvGrpSpPr/>
          <p:nvPr/>
        </p:nvGrpSpPr>
        <p:grpSpPr>
          <a:xfrm>
            <a:off x="2140411" y="2793049"/>
            <a:ext cx="4324301" cy="1497006"/>
            <a:chOff x="5081170" y="748254"/>
            <a:chExt cx="2974650" cy="2851569"/>
          </a:xfrm>
          <a:solidFill>
            <a:srgbClr val="EBF2F6">
              <a:alpha val="72941"/>
            </a:srgbClr>
          </a:solidFill>
        </p:grpSpPr>
        <p:sp>
          <p:nvSpPr>
            <p:cNvPr id="115" name="Rectangle: Rounded Corners 114">
              <a:extLst>
                <a:ext uri="{FF2B5EF4-FFF2-40B4-BE49-F238E27FC236}">
                  <a16:creationId xmlns:a16="http://schemas.microsoft.com/office/drawing/2014/main" id="{504CB650-36DB-403D-858C-79130E6F5986}"/>
                </a:ext>
              </a:extLst>
            </p:cNvPr>
            <p:cNvSpPr/>
            <p:nvPr/>
          </p:nvSpPr>
          <p:spPr>
            <a:xfrm>
              <a:off x="5291674" y="748254"/>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Rectangle: Rounded Corners 115">
              <a:extLst>
                <a:ext uri="{FF2B5EF4-FFF2-40B4-BE49-F238E27FC236}">
                  <a16:creationId xmlns:a16="http://schemas.microsoft.com/office/drawing/2014/main" id="{16E2561E-4BB5-43DA-934D-2F240C68F5B9}"/>
                </a:ext>
              </a:extLst>
            </p:cNvPr>
            <p:cNvSpPr/>
            <p:nvPr/>
          </p:nvSpPr>
          <p:spPr>
            <a:xfrm>
              <a:off x="5187727" y="885211"/>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Rectangle: Rounded Corners 116">
              <a:extLst>
                <a:ext uri="{FF2B5EF4-FFF2-40B4-BE49-F238E27FC236}">
                  <a16:creationId xmlns:a16="http://schemas.microsoft.com/office/drawing/2014/main" id="{FFAC2B02-CC72-4247-9996-413D2E9A91AB}"/>
                </a:ext>
              </a:extLst>
            </p:cNvPr>
            <p:cNvSpPr/>
            <p:nvPr/>
          </p:nvSpPr>
          <p:spPr>
            <a:xfrm>
              <a:off x="5081170" y="993893"/>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8" name="TextBox 117">
            <a:extLst>
              <a:ext uri="{FF2B5EF4-FFF2-40B4-BE49-F238E27FC236}">
                <a16:creationId xmlns:a16="http://schemas.microsoft.com/office/drawing/2014/main" id="{DA467557-AC53-4E4D-A901-76E0251DD213}"/>
              </a:ext>
            </a:extLst>
          </p:cNvPr>
          <p:cNvSpPr txBox="1"/>
          <p:nvPr/>
        </p:nvSpPr>
        <p:spPr>
          <a:xfrm>
            <a:off x="4700417" y="2924385"/>
            <a:ext cx="1728876" cy="276999"/>
          </a:xfrm>
          <a:prstGeom prst="rect">
            <a:avLst/>
          </a:prstGeom>
          <a:noFill/>
        </p:spPr>
        <p:txBody>
          <a:bodyPr wrap="square" rtlCol="0">
            <a:spAutoFit/>
          </a:bodyPr>
          <a:lstStyle/>
          <a:p>
            <a:r>
              <a:rPr lang="en-US" sz="1050" dirty="0" err="1">
                <a:ea typeface="Open Sans" panose="020B0604020202020204" charset="0"/>
                <a:cs typeface="Open Sans" panose="020B0604020202020204" charset="0"/>
              </a:rPr>
              <a:t>ExactSearch</a:t>
            </a:r>
            <a:r>
              <a:rPr lang="en-US" sz="1200" dirty="0"/>
              <a:t> worker </a:t>
            </a:r>
          </a:p>
        </p:txBody>
      </p:sp>
      <p:sp>
        <p:nvSpPr>
          <p:cNvPr id="119" name="Freeform: Shape 118">
            <a:extLst>
              <a:ext uri="{FF2B5EF4-FFF2-40B4-BE49-F238E27FC236}">
                <a16:creationId xmlns:a16="http://schemas.microsoft.com/office/drawing/2014/main" id="{B2307745-CCC8-485B-8326-12193A188712}"/>
              </a:ext>
            </a:extLst>
          </p:cNvPr>
          <p:cNvSpPr/>
          <p:nvPr/>
        </p:nvSpPr>
        <p:spPr>
          <a:xfrm>
            <a:off x="5264127" y="4641896"/>
            <a:ext cx="992327" cy="199064"/>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405" tIns="34702" rIns="69405" bIns="34702" numCol="1" spcCol="0" rtlCol="0" fromWordArt="0" anchor="ctr" anchorCtr="0" forceAA="0" compatLnSpc="1">
            <a:prstTxWarp prst="textNoShape">
              <a:avLst/>
            </a:prstTxWarp>
            <a:noAutofit/>
          </a:bodyPr>
          <a:lstStyle/>
          <a:p>
            <a:pPr algn="ctr"/>
            <a:endParaRPr lang="en-US" sz="1050"/>
          </a:p>
        </p:txBody>
      </p:sp>
      <p:grpSp>
        <p:nvGrpSpPr>
          <p:cNvPr id="121" name="Group 120">
            <a:extLst>
              <a:ext uri="{FF2B5EF4-FFF2-40B4-BE49-F238E27FC236}">
                <a16:creationId xmlns:a16="http://schemas.microsoft.com/office/drawing/2014/main" id="{0643E30A-BE63-451A-B9C1-EE2BE1DF6A46}"/>
              </a:ext>
            </a:extLst>
          </p:cNvPr>
          <p:cNvGrpSpPr/>
          <p:nvPr/>
        </p:nvGrpSpPr>
        <p:grpSpPr>
          <a:xfrm>
            <a:off x="2499266" y="3482775"/>
            <a:ext cx="460083" cy="688808"/>
            <a:chOff x="4957258" y="5105025"/>
            <a:chExt cx="613444" cy="918410"/>
          </a:xfrm>
        </p:grpSpPr>
        <p:sp>
          <p:nvSpPr>
            <p:cNvPr id="122" name="Flowchart: Document 121">
              <a:extLst>
                <a:ext uri="{FF2B5EF4-FFF2-40B4-BE49-F238E27FC236}">
                  <a16:creationId xmlns:a16="http://schemas.microsoft.com/office/drawing/2014/main" id="{1C8FB2B4-8547-4CD2-A269-117D7A072DDB}"/>
                </a:ext>
              </a:extLst>
            </p:cNvPr>
            <p:cNvSpPr/>
            <p:nvPr/>
          </p:nvSpPr>
          <p:spPr>
            <a:xfrm>
              <a:off x="4957258" y="5477185"/>
              <a:ext cx="613443" cy="546250"/>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3" name="Flowchart: Document 122">
              <a:extLst>
                <a:ext uri="{FF2B5EF4-FFF2-40B4-BE49-F238E27FC236}">
                  <a16:creationId xmlns:a16="http://schemas.microsoft.com/office/drawing/2014/main" id="{BCC43A51-48B8-4B33-ABAA-297120B34CA2}"/>
                </a:ext>
              </a:extLst>
            </p:cNvPr>
            <p:cNvSpPr/>
            <p:nvPr/>
          </p:nvSpPr>
          <p:spPr>
            <a:xfrm>
              <a:off x="4957259" y="5105025"/>
              <a:ext cx="613443" cy="546250"/>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Oval 123">
              <a:extLst>
                <a:ext uri="{FF2B5EF4-FFF2-40B4-BE49-F238E27FC236}">
                  <a16:creationId xmlns:a16="http://schemas.microsoft.com/office/drawing/2014/main" id="{D36C1577-4596-4EBB-A069-12B3B3F3BC6D}"/>
                </a:ext>
              </a:extLst>
            </p:cNvPr>
            <p:cNvSpPr/>
            <p:nvPr/>
          </p:nvSpPr>
          <p:spPr>
            <a:xfrm flipH="1" flipV="1">
              <a:off x="5059277" y="5247257"/>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25" name="Straight Arrow Connector 124">
              <a:extLst>
                <a:ext uri="{FF2B5EF4-FFF2-40B4-BE49-F238E27FC236}">
                  <a16:creationId xmlns:a16="http://schemas.microsoft.com/office/drawing/2014/main" id="{C0400BE8-B097-4710-85D7-478FE8030EC8}"/>
                </a:ext>
              </a:extLst>
            </p:cNvPr>
            <p:cNvCxnSpPr>
              <a:cxnSpLocks/>
            </p:cNvCxnSpPr>
            <p:nvPr/>
          </p:nvCxnSpPr>
          <p:spPr>
            <a:xfrm flipH="1">
              <a:off x="4986142" y="5262279"/>
              <a:ext cx="73132" cy="3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D1D0D033-A03A-4F89-A5EC-1F695FB1C66A}"/>
                </a:ext>
              </a:extLst>
            </p:cNvPr>
            <p:cNvSpPr/>
            <p:nvPr/>
          </p:nvSpPr>
          <p:spPr>
            <a:xfrm flipH="1">
              <a:off x="5059278" y="5435630"/>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27" name="Straight Arrow Connector 126">
              <a:extLst>
                <a:ext uri="{FF2B5EF4-FFF2-40B4-BE49-F238E27FC236}">
                  <a16:creationId xmlns:a16="http://schemas.microsoft.com/office/drawing/2014/main" id="{36DC7670-48BA-46D7-9049-55350F7530EE}"/>
                </a:ext>
              </a:extLst>
            </p:cNvPr>
            <p:cNvCxnSpPr>
              <a:cxnSpLocks/>
              <a:stCxn id="126" idx="6"/>
            </p:cNvCxnSpPr>
            <p:nvPr/>
          </p:nvCxnSpPr>
          <p:spPr>
            <a:xfrm flipH="1">
              <a:off x="4986142" y="5453561"/>
              <a:ext cx="73132" cy="30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061DEE67-14F2-4EB1-B6B9-068935B4A3DE}"/>
                </a:ext>
              </a:extLst>
            </p:cNvPr>
            <p:cNvGrpSpPr/>
            <p:nvPr/>
          </p:nvGrpSpPr>
          <p:grpSpPr>
            <a:xfrm>
              <a:off x="5115155" y="5222080"/>
              <a:ext cx="409445" cy="81314"/>
              <a:chOff x="5021561" y="825774"/>
              <a:chExt cx="650259" cy="124871"/>
            </a:xfrm>
          </p:grpSpPr>
          <p:cxnSp>
            <p:nvCxnSpPr>
              <p:cNvPr id="146" name="Straight Connector 145">
                <a:extLst>
                  <a:ext uri="{FF2B5EF4-FFF2-40B4-BE49-F238E27FC236}">
                    <a16:creationId xmlns:a16="http://schemas.microsoft.com/office/drawing/2014/main" id="{0597F3A5-09E4-42F8-8036-8DB4BCC0152B}"/>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4916588-4F3E-4206-AA51-2663C5B31791}"/>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B1F9D97-D03E-4D52-9153-63319854AFF2}"/>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7356112-9C6C-49F6-9CCE-1CA193DF228F}"/>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8557381-83C7-4EFA-BC79-404B56B0F42B}"/>
                </a:ext>
              </a:extLst>
            </p:cNvPr>
            <p:cNvGrpSpPr/>
            <p:nvPr/>
          </p:nvGrpSpPr>
          <p:grpSpPr>
            <a:xfrm>
              <a:off x="5116490" y="5387006"/>
              <a:ext cx="409445" cy="88403"/>
              <a:chOff x="5021561" y="1094902"/>
              <a:chExt cx="650259" cy="135758"/>
            </a:xfrm>
          </p:grpSpPr>
          <p:cxnSp>
            <p:nvCxnSpPr>
              <p:cNvPr id="142" name="Straight Connector 141">
                <a:extLst>
                  <a:ext uri="{FF2B5EF4-FFF2-40B4-BE49-F238E27FC236}">
                    <a16:creationId xmlns:a16="http://schemas.microsoft.com/office/drawing/2014/main" id="{9B398EF4-E150-49FE-9A25-42367E16B308}"/>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F4009F7-1476-45AB-8615-B94032B3AEB9}"/>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4E3A88D-D3EE-4BDF-AEC6-8CB25C4C7CA3}"/>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810098C-3283-44A2-B8D8-66BA5BB9B1E8}"/>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30" name="Oval 129">
              <a:extLst>
                <a:ext uri="{FF2B5EF4-FFF2-40B4-BE49-F238E27FC236}">
                  <a16:creationId xmlns:a16="http://schemas.microsoft.com/office/drawing/2014/main" id="{114600E3-1743-448F-BD03-25239A59BB82}"/>
                </a:ext>
              </a:extLst>
            </p:cNvPr>
            <p:cNvSpPr/>
            <p:nvPr/>
          </p:nvSpPr>
          <p:spPr>
            <a:xfrm flipH="1" flipV="1">
              <a:off x="5059276" y="5619417"/>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1" name="Straight Arrow Connector 130">
              <a:extLst>
                <a:ext uri="{FF2B5EF4-FFF2-40B4-BE49-F238E27FC236}">
                  <a16:creationId xmlns:a16="http://schemas.microsoft.com/office/drawing/2014/main" id="{0C6A9723-A491-460B-A055-E7CAB97C95A9}"/>
                </a:ext>
              </a:extLst>
            </p:cNvPr>
            <p:cNvCxnSpPr>
              <a:cxnSpLocks/>
            </p:cNvCxnSpPr>
            <p:nvPr/>
          </p:nvCxnSpPr>
          <p:spPr>
            <a:xfrm flipH="1">
              <a:off x="4986141" y="5634439"/>
              <a:ext cx="73132" cy="3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DB8D00B-7978-4E0F-A766-19D07CD165E1}"/>
                </a:ext>
              </a:extLst>
            </p:cNvPr>
            <p:cNvSpPr/>
            <p:nvPr/>
          </p:nvSpPr>
          <p:spPr>
            <a:xfrm flipH="1">
              <a:off x="5059277" y="5807790"/>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3" name="Straight Arrow Connector 132">
              <a:extLst>
                <a:ext uri="{FF2B5EF4-FFF2-40B4-BE49-F238E27FC236}">
                  <a16:creationId xmlns:a16="http://schemas.microsoft.com/office/drawing/2014/main" id="{D787C365-7502-4530-8BAC-462F0384F954}"/>
                </a:ext>
              </a:extLst>
            </p:cNvPr>
            <p:cNvCxnSpPr>
              <a:cxnSpLocks/>
              <a:stCxn id="132" idx="6"/>
            </p:cNvCxnSpPr>
            <p:nvPr/>
          </p:nvCxnSpPr>
          <p:spPr>
            <a:xfrm flipH="1">
              <a:off x="4986141" y="5825721"/>
              <a:ext cx="73132" cy="30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670F458-282B-4E08-B0D2-035CDE726C3D}"/>
                </a:ext>
              </a:extLst>
            </p:cNvPr>
            <p:cNvCxnSpPr>
              <a:cxnSpLocks/>
            </p:cNvCxnSpPr>
            <p:nvPr/>
          </p:nvCxnSpPr>
          <p:spPr>
            <a:xfrm>
              <a:off x="5115154" y="5658169"/>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496310C-9C51-4E4A-A651-7B0BDB65F8DE}"/>
                </a:ext>
              </a:extLst>
            </p:cNvPr>
            <p:cNvCxnSpPr>
              <a:cxnSpLocks/>
            </p:cNvCxnSpPr>
            <p:nvPr/>
          </p:nvCxnSpPr>
          <p:spPr>
            <a:xfrm>
              <a:off x="5217514" y="5594240"/>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1B8C2BB-283B-4D38-82EB-C46718A3F68A}"/>
                </a:ext>
              </a:extLst>
            </p:cNvPr>
            <p:cNvCxnSpPr>
              <a:cxnSpLocks/>
            </p:cNvCxnSpPr>
            <p:nvPr/>
          </p:nvCxnSpPr>
          <p:spPr>
            <a:xfrm>
              <a:off x="5319875" y="5675554"/>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E2D1DCC-5FEA-4935-AE92-0D92F531B4DB}"/>
                </a:ext>
              </a:extLst>
            </p:cNvPr>
            <p:cNvCxnSpPr>
              <a:cxnSpLocks/>
            </p:cNvCxnSpPr>
            <p:nvPr/>
          </p:nvCxnSpPr>
          <p:spPr>
            <a:xfrm>
              <a:off x="5422241" y="5629677"/>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04D8DD9-8FB8-4CD8-8BA7-B4CDA8DFD57F}"/>
                </a:ext>
              </a:extLst>
            </p:cNvPr>
            <p:cNvCxnSpPr>
              <a:cxnSpLocks/>
            </p:cNvCxnSpPr>
            <p:nvPr/>
          </p:nvCxnSpPr>
          <p:spPr>
            <a:xfrm>
              <a:off x="5116489" y="5847569"/>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7889DBF-CD02-4497-B962-C096859D20B2}"/>
                </a:ext>
              </a:extLst>
            </p:cNvPr>
            <p:cNvCxnSpPr>
              <a:cxnSpLocks/>
            </p:cNvCxnSpPr>
            <p:nvPr/>
          </p:nvCxnSpPr>
          <p:spPr>
            <a:xfrm>
              <a:off x="5218849" y="5809558"/>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00023E2-D26D-45FF-815A-E883C76F8453}"/>
                </a:ext>
              </a:extLst>
            </p:cNvPr>
            <p:cNvCxnSpPr>
              <a:cxnSpLocks/>
            </p:cNvCxnSpPr>
            <p:nvPr/>
          </p:nvCxnSpPr>
          <p:spPr>
            <a:xfrm>
              <a:off x="5321210" y="5759166"/>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A1E022A-42CF-4A59-A8F8-A947670FD408}"/>
                </a:ext>
              </a:extLst>
            </p:cNvPr>
            <p:cNvCxnSpPr>
              <a:cxnSpLocks/>
            </p:cNvCxnSpPr>
            <p:nvPr/>
          </p:nvCxnSpPr>
          <p:spPr>
            <a:xfrm>
              <a:off x="5423576" y="5812870"/>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B764A49-A8A5-4403-815A-37612C99B03A}"/>
              </a:ext>
            </a:extLst>
          </p:cNvPr>
          <p:cNvGrpSpPr/>
          <p:nvPr/>
        </p:nvGrpSpPr>
        <p:grpSpPr>
          <a:xfrm>
            <a:off x="3274473" y="3483691"/>
            <a:ext cx="656432" cy="610571"/>
            <a:chOff x="6337231" y="5389703"/>
            <a:chExt cx="875243" cy="814095"/>
          </a:xfrm>
        </p:grpSpPr>
        <p:sp>
          <p:nvSpPr>
            <p:cNvPr id="151" name="Rectangle 150">
              <a:extLst>
                <a:ext uri="{FF2B5EF4-FFF2-40B4-BE49-F238E27FC236}">
                  <a16:creationId xmlns:a16="http://schemas.microsoft.com/office/drawing/2014/main" id="{9264BCFB-0A88-4787-A778-776AB6F2BB2C}"/>
                </a:ext>
              </a:extLst>
            </p:cNvPr>
            <p:cNvSpPr/>
            <p:nvPr/>
          </p:nvSpPr>
          <p:spPr>
            <a:xfrm>
              <a:off x="6337231" y="5419013"/>
              <a:ext cx="875243" cy="77404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152" name="Oval 151">
              <a:extLst>
                <a:ext uri="{FF2B5EF4-FFF2-40B4-BE49-F238E27FC236}">
                  <a16:creationId xmlns:a16="http://schemas.microsoft.com/office/drawing/2014/main" id="{E2B5ADF4-6271-4015-B146-5FAFA5B623C7}"/>
                </a:ext>
              </a:extLst>
            </p:cNvPr>
            <p:cNvSpPr/>
            <p:nvPr/>
          </p:nvSpPr>
          <p:spPr>
            <a:xfrm>
              <a:off x="6452914" y="5865135"/>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53" name="Straight Arrow Connector 152">
              <a:extLst>
                <a:ext uri="{FF2B5EF4-FFF2-40B4-BE49-F238E27FC236}">
                  <a16:creationId xmlns:a16="http://schemas.microsoft.com/office/drawing/2014/main" id="{5B87F98E-3852-4C8C-941A-05B2774AAE86}"/>
                </a:ext>
              </a:extLst>
            </p:cNvPr>
            <p:cNvCxnSpPr>
              <a:cxnSpLocks/>
            </p:cNvCxnSpPr>
            <p:nvPr/>
          </p:nvCxnSpPr>
          <p:spPr>
            <a:xfrm flipV="1">
              <a:off x="6366794" y="5881249"/>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3C930D0B-5DF3-4340-AE07-DAD918A07B01}"/>
                </a:ext>
              </a:extLst>
            </p:cNvPr>
            <p:cNvSpPr/>
            <p:nvPr/>
          </p:nvSpPr>
          <p:spPr>
            <a:xfrm>
              <a:off x="6417188" y="5389703"/>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5" name="Rectangle 154">
              <a:extLst>
                <a:ext uri="{FF2B5EF4-FFF2-40B4-BE49-F238E27FC236}">
                  <a16:creationId xmlns:a16="http://schemas.microsoft.com/office/drawing/2014/main" id="{ACBF5D80-BF87-4122-81E6-51C6A312FF13}"/>
                </a:ext>
              </a:extLst>
            </p:cNvPr>
            <p:cNvSpPr/>
            <p:nvPr/>
          </p:nvSpPr>
          <p:spPr>
            <a:xfrm>
              <a:off x="6422651" y="5565370"/>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6" name="Rectangle 155">
              <a:extLst>
                <a:ext uri="{FF2B5EF4-FFF2-40B4-BE49-F238E27FC236}">
                  <a16:creationId xmlns:a16="http://schemas.microsoft.com/office/drawing/2014/main" id="{CE8FFC92-024C-48F4-B8F5-572E09F2CE46}"/>
                </a:ext>
              </a:extLst>
            </p:cNvPr>
            <p:cNvSpPr/>
            <p:nvPr/>
          </p:nvSpPr>
          <p:spPr>
            <a:xfrm>
              <a:off x="6425228" y="5729506"/>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7" name="Rectangle 156">
              <a:extLst>
                <a:ext uri="{FF2B5EF4-FFF2-40B4-BE49-F238E27FC236}">
                  <a16:creationId xmlns:a16="http://schemas.microsoft.com/office/drawing/2014/main" id="{D8FAB54E-9594-4040-9D40-10404DB25C31}"/>
                </a:ext>
              </a:extLst>
            </p:cNvPr>
            <p:cNvSpPr/>
            <p:nvPr/>
          </p:nvSpPr>
          <p:spPr>
            <a:xfrm>
              <a:off x="6430892" y="5896022"/>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8" name="Oval 157">
              <a:extLst>
                <a:ext uri="{FF2B5EF4-FFF2-40B4-BE49-F238E27FC236}">
                  <a16:creationId xmlns:a16="http://schemas.microsoft.com/office/drawing/2014/main" id="{CA45BB84-7F53-431F-87E8-D98BE8C6D567}"/>
                </a:ext>
              </a:extLst>
            </p:cNvPr>
            <p:cNvSpPr/>
            <p:nvPr/>
          </p:nvSpPr>
          <p:spPr>
            <a:xfrm>
              <a:off x="6448635" y="5700788"/>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59" name="Straight Arrow Connector 158">
              <a:extLst>
                <a:ext uri="{FF2B5EF4-FFF2-40B4-BE49-F238E27FC236}">
                  <a16:creationId xmlns:a16="http://schemas.microsoft.com/office/drawing/2014/main" id="{DD538246-E3E8-4AA2-9ABA-01E10B79C2A3}"/>
                </a:ext>
              </a:extLst>
            </p:cNvPr>
            <p:cNvCxnSpPr>
              <a:cxnSpLocks/>
            </p:cNvCxnSpPr>
            <p:nvPr/>
          </p:nvCxnSpPr>
          <p:spPr>
            <a:xfrm flipV="1">
              <a:off x="6362515" y="5716902"/>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CC652BA7-FE75-494A-8267-F00ED7487E80}"/>
                </a:ext>
              </a:extLst>
            </p:cNvPr>
            <p:cNvSpPr/>
            <p:nvPr/>
          </p:nvSpPr>
          <p:spPr>
            <a:xfrm>
              <a:off x="6448635" y="5536296"/>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61" name="Straight Arrow Connector 160">
              <a:extLst>
                <a:ext uri="{FF2B5EF4-FFF2-40B4-BE49-F238E27FC236}">
                  <a16:creationId xmlns:a16="http://schemas.microsoft.com/office/drawing/2014/main" id="{C7A7A517-9A1B-43E8-8FBA-700C2BBB026A}"/>
                </a:ext>
              </a:extLst>
            </p:cNvPr>
            <p:cNvCxnSpPr>
              <a:cxnSpLocks/>
            </p:cNvCxnSpPr>
            <p:nvPr/>
          </p:nvCxnSpPr>
          <p:spPr>
            <a:xfrm flipV="1">
              <a:off x="6362515" y="5552410"/>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F0D7B932-0F30-4053-A25C-4F6827E4EA2E}"/>
                </a:ext>
              </a:extLst>
            </p:cNvPr>
            <p:cNvSpPr/>
            <p:nvPr/>
          </p:nvSpPr>
          <p:spPr>
            <a:xfrm>
              <a:off x="6455492" y="6027089"/>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63" name="Straight Arrow Connector 162">
              <a:extLst>
                <a:ext uri="{FF2B5EF4-FFF2-40B4-BE49-F238E27FC236}">
                  <a16:creationId xmlns:a16="http://schemas.microsoft.com/office/drawing/2014/main" id="{74EF74C0-DC00-4509-89E2-801772D5D1C4}"/>
                </a:ext>
              </a:extLst>
            </p:cNvPr>
            <p:cNvCxnSpPr>
              <a:cxnSpLocks/>
            </p:cNvCxnSpPr>
            <p:nvPr/>
          </p:nvCxnSpPr>
          <p:spPr>
            <a:xfrm flipV="1">
              <a:off x="6369372" y="6043203"/>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64" name="Arrow: Right 163">
            <a:extLst>
              <a:ext uri="{FF2B5EF4-FFF2-40B4-BE49-F238E27FC236}">
                <a16:creationId xmlns:a16="http://schemas.microsoft.com/office/drawing/2014/main" id="{AF30C117-2126-4C54-A917-5E978DFEC714}"/>
              </a:ext>
            </a:extLst>
          </p:cNvPr>
          <p:cNvSpPr/>
          <p:nvPr/>
        </p:nvSpPr>
        <p:spPr>
          <a:xfrm>
            <a:off x="3018810" y="3694261"/>
            <a:ext cx="131431" cy="190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165" name="Arrow: Right 164">
            <a:extLst>
              <a:ext uri="{FF2B5EF4-FFF2-40B4-BE49-F238E27FC236}">
                <a16:creationId xmlns:a16="http://schemas.microsoft.com/office/drawing/2014/main" id="{4D81A889-70BE-4425-90F3-334DC13E9DA7}"/>
              </a:ext>
            </a:extLst>
          </p:cNvPr>
          <p:cNvSpPr/>
          <p:nvPr/>
        </p:nvSpPr>
        <p:spPr>
          <a:xfrm>
            <a:off x="3975608" y="3689793"/>
            <a:ext cx="131431" cy="190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grpSp>
        <p:nvGrpSpPr>
          <p:cNvPr id="166" name="Group 165">
            <a:extLst>
              <a:ext uri="{FF2B5EF4-FFF2-40B4-BE49-F238E27FC236}">
                <a16:creationId xmlns:a16="http://schemas.microsoft.com/office/drawing/2014/main" id="{97C2E271-3909-40DE-8382-2A874ED6DD51}"/>
              </a:ext>
            </a:extLst>
          </p:cNvPr>
          <p:cNvGrpSpPr/>
          <p:nvPr/>
        </p:nvGrpSpPr>
        <p:grpSpPr>
          <a:xfrm>
            <a:off x="4154160" y="3500959"/>
            <a:ext cx="639250" cy="585772"/>
            <a:chOff x="7256385" y="5293867"/>
            <a:chExt cx="699770" cy="781029"/>
          </a:xfrm>
        </p:grpSpPr>
        <p:sp>
          <p:nvSpPr>
            <p:cNvPr id="167" name="Rectangle 166">
              <a:extLst>
                <a:ext uri="{FF2B5EF4-FFF2-40B4-BE49-F238E27FC236}">
                  <a16:creationId xmlns:a16="http://schemas.microsoft.com/office/drawing/2014/main" id="{EDE3B60F-94AD-4F71-9657-A72104C06EB1}"/>
                </a:ext>
              </a:extLst>
            </p:cNvPr>
            <p:cNvSpPr/>
            <p:nvPr/>
          </p:nvSpPr>
          <p:spPr>
            <a:xfrm>
              <a:off x="7291134" y="5300850"/>
              <a:ext cx="596981" cy="77404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168" name="Rectangle 167">
              <a:extLst>
                <a:ext uri="{FF2B5EF4-FFF2-40B4-BE49-F238E27FC236}">
                  <a16:creationId xmlns:a16="http://schemas.microsoft.com/office/drawing/2014/main" id="{DD5CD9FA-5A0E-4289-AC1C-93CF6B87E6AD}"/>
                </a:ext>
              </a:extLst>
            </p:cNvPr>
            <p:cNvSpPr/>
            <p:nvPr/>
          </p:nvSpPr>
          <p:spPr>
            <a:xfrm>
              <a:off x="7256385" y="5293867"/>
              <a:ext cx="69172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Real_dist</a:t>
              </a:r>
              <a:endParaRPr lang="en-US" sz="900" dirty="0"/>
            </a:p>
          </p:txBody>
        </p:sp>
        <p:sp>
          <p:nvSpPr>
            <p:cNvPr id="169" name="Rectangle 168">
              <a:extLst>
                <a:ext uri="{FF2B5EF4-FFF2-40B4-BE49-F238E27FC236}">
                  <a16:creationId xmlns:a16="http://schemas.microsoft.com/office/drawing/2014/main" id="{4BBD704B-BE6C-41DB-AA99-D83307921251}"/>
                </a:ext>
              </a:extLst>
            </p:cNvPr>
            <p:cNvSpPr/>
            <p:nvPr/>
          </p:nvSpPr>
          <p:spPr>
            <a:xfrm>
              <a:off x="7264426" y="5602778"/>
              <a:ext cx="69172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Real_dist</a:t>
              </a:r>
              <a:endParaRPr lang="en-US" sz="900" dirty="0"/>
            </a:p>
          </p:txBody>
        </p:sp>
      </p:grpSp>
      <p:sp>
        <p:nvSpPr>
          <p:cNvPr id="172" name="Oval 171">
            <a:extLst>
              <a:ext uri="{FF2B5EF4-FFF2-40B4-BE49-F238E27FC236}">
                <a16:creationId xmlns:a16="http://schemas.microsoft.com/office/drawing/2014/main" id="{34E800D9-CB3B-4EC7-84A9-F065924317B9}"/>
              </a:ext>
            </a:extLst>
          </p:cNvPr>
          <p:cNvSpPr/>
          <p:nvPr/>
        </p:nvSpPr>
        <p:spPr>
          <a:xfrm>
            <a:off x="2331314" y="3078752"/>
            <a:ext cx="795984" cy="32912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lumMod val="85000"/>
                    <a:lumOff val="15000"/>
                  </a:schemeClr>
                </a:solidFill>
              </a:rPr>
              <a:t>Leaf </a:t>
            </a:r>
            <a:r>
              <a:rPr lang="en-US" altLang="zh-CN" sz="900" b="1">
                <a:solidFill>
                  <a:schemeClr val="tx1">
                    <a:lumMod val="85000"/>
                    <a:lumOff val="15000"/>
                  </a:schemeClr>
                </a:solidFill>
              </a:rPr>
              <a:t>node</a:t>
            </a:r>
            <a:endParaRPr lang="en-US" sz="900" b="1" dirty="0">
              <a:solidFill>
                <a:schemeClr val="tx1"/>
              </a:solidFill>
            </a:endParaRPr>
          </a:p>
        </p:txBody>
      </p:sp>
      <p:cxnSp>
        <p:nvCxnSpPr>
          <p:cNvPr id="173" name="Connector: Elbow 145">
            <a:extLst>
              <a:ext uri="{FF2B5EF4-FFF2-40B4-BE49-F238E27FC236}">
                <a16:creationId xmlns:a16="http://schemas.microsoft.com/office/drawing/2014/main" id="{29EEB32F-DB6D-41D0-B6D6-AC1AA353003F}"/>
              </a:ext>
            </a:extLst>
          </p:cNvPr>
          <p:cNvCxnSpPr>
            <a:cxnSpLocks/>
            <a:stCxn id="172" idx="4"/>
            <a:endCxn id="123" idx="0"/>
          </p:cNvCxnSpPr>
          <p:nvPr/>
        </p:nvCxnSpPr>
        <p:spPr>
          <a:xfrm>
            <a:off x="2729306" y="3407872"/>
            <a:ext cx="2" cy="7490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Rectangle: Rounded Corners 174">
            <a:extLst>
              <a:ext uri="{FF2B5EF4-FFF2-40B4-BE49-F238E27FC236}">
                <a16:creationId xmlns:a16="http://schemas.microsoft.com/office/drawing/2014/main" id="{4A1BAC0C-F546-4325-8272-4CFB13B590F9}"/>
              </a:ext>
            </a:extLst>
          </p:cNvPr>
          <p:cNvSpPr/>
          <p:nvPr/>
        </p:nvSpPr>
        <p:spPr>
          <a:xfrm>
            <a:off x="3661395" y="4630146"/>
            <a:ext cx="539019" cy="238864"/>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BSF</a:t>
            </a:r>
          </a:p>
        </p:txBody>
      </p:sp>
      <p:cxnSp>
        <p:nvCxnSpPr>
          <p:cNvPr id="188" name="Straight Arrow Connector 95">
            <a:extLst>
              <a:ext uri="{FF2B5EF4-FFF2-40B4-BE49-F238E27FC236}">
                <a16:creationId xmlns:a16="http://schemas.microsoft.com/office/drawing/2014/main" id="{9133FF01-F2CB-4AA3-BD28-411A9A1FD6AB}"/>
              </a:ext>
            </a:extLst>
          </p:cNvPr>
          <p:cNvCxnSpPr>
            <a:cxnSpLocks/>
            <a:stCxn id="254" idx="15"/>
            <a:endCxn id="160" idx="2"/>
          </p:cNvCxnSpPr>
          <p:nvPr/>
        </p:nvCxnSpPr>
        <p:spPr>
          <a:xfrm flipV="1">
            <a:off x="2713030" y="3605778"/>
            <a:ext cx="644996" cy="1081403"/>
          </a:xfrm>
          <a:prstGeom prst="bentConnector3">
            <a:avLst>
              <a:gd name="adj1" fmla="val 70284"/>
            </a:avLst>
          </a:prstGeom>
          <a:ln w="63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95">
            <a:extLst>
              <a:ext uri="{FF2B5EF4-FFF2-40B4-BE49-F238E27FC236}">
                <a16:creationId xmlns:a16="http://schemas.microsoft.com/office/drawing/2014/main" id="{420DF727-66D6-4C15-B143-34912E4FD900}"/>
              </a:ext>
            </a:extLst>
          </p:cNvPr>
          <p:cNvCxnSpPr>
            <a:cxnSpLocks/>
            <a:stCxn id="258" idx="10"/>
            <a:endCxn id="152" idx="2"/>
          </p:cNvCxnSpPr>
          <p:nvPr/>
        </p:nvCxnSpPr>
        <p:spPr>
          <a:xfrm flipV="1">
            <a:off x="2712930" y="3852408"/>
            <a:ext cx="648305" cy="1030481"/>
          </a:xfrm>
          <a:prstGeom prst="bentConnector3">
            <a:avLst>
              <a:gd name="adj1" fmla="val 77899"/>
            </a:avLst>
          </a:prstGeom>
          <a:ln w="63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91" name="Arrow: Down 190">
            <a:extLst>
              <a:ext uri="{FF2B5EF4-FFF2-40B4-BE49-F238E27FC236}">
                <a16:creationId xmlns:a16="http://schemas.microsoft.com/office/drawing/2014/main" id="{B89D20CE-046E-420E-B585-8C0E5F90FAC0}"/>
              </a:ext>
            </a:extLst>
          </p:cNvPr>
          <p:cNvSpPr/>
          <p:nvPr/>
        </p:nvSpPr>
        <p:spPr>
          <a:xfrm rot="747433">
            <a:off x="2808076" y="2565007"/>
            <a:ext cx="234978" cy="508889"/>
          </a:xfrm>
          <a:prstGeom prst="downArrow">
            <a:avLst>
              <a:gd name="adj1" fmla="val 40450"/>
              <a:gd name="adj2" fmla="val 50000"/>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endParaRPr>
          </a:p>
        </p:txBody>
      </p:sp>
      <p:sp>
        <p:nvSpPr>
          <p:cNvPr id="86" name="矩形 8">
            <a:extLst>
              <a:ext uri="{FF2B5EF4-FFF2-40B4-BE49-F238E27FC236}">
                <a16:creationId xmlns:a16="http://schemas.microsoft.com/office/drawing/2014/main" id="{E6F80466-94DE-4CF1-A4B7-8249B1D06567}"/>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sp>
        <p:nvSpPr>
          <p:cNvPr id="87" name="Rectangle: Diagonal Corners Snipped 86">
            <a:extLst>
              <a:ext uri="{FF2B5EF4-FFF2-40B4-BE49-F238E27FC236}">
                <a16:creationId xmlns:a16="http://schemas.microsoft.com/office/drawing/2014/main" id="{BD1008FD-3CF4-4A85-A741-629C106878F3}"/>
              </a:ext>
            </a:extLst>
          </p:cNvPr>
          <p:cNvSpPr/>
          <p:nvPr/>
        </p:nvSpPr>
        <p:spPr>
          <a:xfrm>
            <a:off x="2674222" y="1895354"/>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8" name="Rectangle: Diagonal Corners Snipped 87">
            <a:extLst>
              <a:ext uri="{FF2B5EF4-FFF2-40B4-BE49-F238E27FC236}">
                <a16:creationId xmlns:a16="http://schemas.microsoft.com/office/drawing/2014/main" id="{F43DDC03-E3C9-4E16-BBA9-A370BE2F456B}"/>
              </a:ext>
            </a:extLst>
          </p:cNvPr>
          <p:cNvSpPr/>
          <p:nvPr/>
        </p:nvSpPr>
        <p:spPr>
          <a:xfrm>
            <a:off x="2649975" y="1922144"/>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9" name="Rectangle: Diagonal Corners Snipped 88">
            <a:extLst>
              <a:ext uri="{FF2B5EF4-FFF2-40B4-BE49-F238E27FC236}">
                <a16:creationId xmlns:a16="http://schemas.microsoft.com/office/drawing/2014/main" id="{5A997314-0770-473B-986D-963FC36521A5}"/>
              </a:ext>
            </a:extLst>
          </p:cNvPr>
          <p:cNvSpPr/>
          <p:nvPr/>
        </p:nvSpPr>
        <p:spPr>
          <a:xfrm>
            <a:off x="2624895" y="1947225"/>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0" name="Rectangle: Diagonal Corners Snipped 89">
            <a:extLst>
              <a:ext uri="{FF2B5EF4-FFF2-40B4-BE49-F238E27FC236}">
                <a16:creationId xmlns:a16="http://schemas.microsoft.com/office/drawing/2014/main" id="{76E422EB-1947-4247-A6F1-2498392A96C8}"/>
              </a:ext>
            </a:extLst>
          </p:cNvPr>
          <p:cNvSpPr/>
          <p:nvPr/>
        </p:nvSpPr>
        <p:spPr>
          <a:xfrm>
            <a:off x="2599814" y="1972307"/>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Priority Queues</a:t>
            </a:r>
          </a:p>
        </p:txBody>
      </p:sp>
      <p:pic>
        <p:nvPicPr>
          <p:cNvPr id="91" name="Picture 90">
            <a:extLst>
              <a:ext uri="{FF2B5EF4-FFF2-40B4-BE49-F238E27FC236}">
                <a16:creationId xmlns:a16="http://schemas.microsoft.com/office/drawing/2014/main" id="{1E8AF29C-BF4D-4354-BF83-BBAE48AA8DBA}"/>
              </a:ext>
            </a:extLst>
          </p:cNvPr>
          <p:cNvPicPr>
            <a:picLocks noChangeAspect="1"/>
          </p:cNvPicPr>
          <p:nvPr/>
        </p:nvPicPr>
        <p:blipFill>
          <a:blip r:embed="rId3"/>
          <a:stretch>
            <a:fillRect/>
          </a:stretch>
        </p:blipFill>
        <p:spPr>
          <a:xfrm>
            <a:off x="4035568" y="2027836"/>
            <a:ext cx="438009" cy="184542"/>
          </a:xfrm>
          <a:prstGeom prst="rect">
            <a:avLst/>
          </a:prstGeom>
        </p:spPr>
      </p:pic>
      <p:pic>
        <p:nvPicPr>
          <p:cNvPr id="92" name="Picture 91">
            <a:extLst>
              <a:ext uri="{FF2B5EF4-FFF2-40B4-BE49-F238E27FC236}">
                <a16:creationId xmlns:a16="http://schemas.microsoft.com/office/drawing/2014/main" id="{DE951E55-580A-433B-98C4-B6207F784521}"/>
              </a:ext>
            </a:extLst>
          </p:cNvPr>
          <p:cNvPicPr>
            <a:picLocks noChangeAspect="1"/>
          </p:cNvPicPr>
          <p:nvPr/>
        </p:nvPicPr>
        <p:blipFill>
          <a:blip r:embed="rId3"/>
          <a:stretch>
            <a:fillRect/>
          </a:stretch>
        </p:blipFill>
        <p:spPr>
          <a:xfrm>
            <a:off x="4089518" y="2142136"/>
            <a:ext cx="438009" cy="184542"/>
          </a:xfrm>
          <a:prstGeom prst="rect">
            <a:avLst/>
          </a:prstGeom>
        </p:spPr>
      </p:pic>
      <p:sp>
        <p:nvSpPr>
          <p:cNvPr id="95" name="Arrow: Right 94">
            <a:extLst>
              <a:ext uri="{FF2B5EF4-FFF2-40B4-BE49-F238E27FC236}">
                <a16:creationId xmlns:a16="http://schemas.microsoft.com/office/drawing/2014/main" id="{F946B924-8157-474C-8666-C59D8389C139}"/>
              </a:ext>
            </a:extLst>
          </p:cNvPr>
          <p:cNvSpPr/>
          <p:nvPr/>
        </p:nvSpPr>
        <p:spPr>
          <a:xfrm rot="6942843">
            <a:off x="3898668" y="4279697"/>
            <a:ext cx="432262" cy="148289"/>
          </a:xfrm>
          <a:prstGeom prst="rightArrow">
            <a:avLst>
              <a:gd name="adj1" fmla="val 3406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sp>
        <p:nvSpPr>
          <p:cNvPr id="96" name="Rectangle 95">
            <a:extLst>
              <a:ext uri="{FF2B5EF4-FFF2-40B4-BE49-F238E27FC236}">
                <a16:creationId xmlns:a16="http://schemas.microsoft.com/office/drawing/2014/main" id="{E0CB386A-3E37-43C1-9756-3690836986BC}"/>
              </a:ext>
            </a:extLst>
          </p:cNvPr>
          <p:cNvSpPr/>
          <p:nvPr/>
        </p:nvSpPr>
        <p:spPr>
          <a:xfrm>
            <a:off x="5197219" y="4897665"/>
            <a:ext cx="1308882" cy="415498"/>
          </a:xfrm>
          <a:prstGeom prst="rect">
            <a:avLst/>
          </a:prstGeom>
        </p:spPr>
        <p:txBody>
          <a:bodyPr wrap="square">
            <a:spAutoFit/>
          </a:bodyPr>
          <a:lstStyle/>
          <a:p>
            <a:r>
              <a:rPr lang="en-US" sz="1050" b="1" dirty="0">
                <a:solidFill>
                  <a:srgbClr val="C00000"/>
                </a:solidFill>
                <a:latin typeface="Ebrima" panose="02000000000000000000" pitchFamily="2" charset="0"/>
                <a:ea typeface="Ebrima" panose="02000000000000000000" pitchFamily="2" charset="0"/>
                <a:cs typeface="Ebrima" panose="02000000000000000000" pitchFamily="2" charset="0"/>
              </a:rPr>
              <a:t>11. Produce final </a:t>
            </a:r>
          </a:p>
          <a:p>
            <a:r>
              <a:rPr lang="en-US" sz="1050" b="1" dirty="0">
                <a:solidFill>
                  <a:srgbClr val="C00000"/>
                </a:solidFill>
                <a:latin typeface="Ebrima" panose="02000000000000000000" pitchFamily="2" charset="0"/>
                <a:ea typeface="Ebrima" panose="02000000000000000000" pitchFamily="2" charset="0"/>
                <a:cs typeface="Ebrima" panose="02000000000000000000" pitchFamily="2" charset="0"/>
              </a:rPr>
              <a:t>      1-NN answer</a:t>
            </a:r>
          </a:p>
        </p:txBody>
      </p:sp>
      <p:sp>
        <p:nvSpPr>
          <p:cNvPr id="93" name="Rectangle 92">
            <a:extLst>
              <a:ext uri="{FF2B5EF4-FFF2-40B4-BE49-F238E27FC236}">
                <a16:creationId xmlns:a16="http://schemas.microsoft.com/office/drawing/2014/main" id="{29F7D0E8-1B69-43A3-8EBE-A1596AC455A4}"/>
              </a:ext>
            </a:extLst>
          </p:cNvPr>
          <p:cNvSpPr/>
          <p:nvPr/>
        </p:nvSpPr>
        <p:spPr>
          <a:xfrm>
            <a:off x="1170999" y="2443940"/>
            <a:ext cx="1388574" cy="415498"/>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8. Pop node from </a:t>
            </a:r>
          </a:p>
          <a:p>
            <a:r>
              <a:rPr lang="en-US" sz="1050" b="1" dirty="0">
                <a:latin typeface="Ebrima" panose="02000000000000000000" pitchFamily="2" charset="0"/>
                <a:ea typeface="Ebrima" panose="02000000000000000000" pitchFamily="2" charset="0"/>
                <a:cs typeface="Ebrima" panose="02000000000000000000" pitchFamily="2" charset="0"/>
              </a:rPr>
              <a:t>    a priority queue</a:t>
            </a:r>
          </a:p>
        </p:txBody>
      </p:sp>
      <p:sp>
        <p:nvSpPr>
          <p:cNvPr id="97" name="TextBox 96">
            <a:extLst>
              <a:ext uri="{FF2B5EF4-FFF2-40B4-BE49-F238E27FC236}">
                <a16:creationId xmlns:a16="http://schemas.microsoft.com/office/drawing/2014/main" id="{A0668095-2D93-4DDE-A3EF-70DDD59508B4}"/>
              </a:ext>
            </a:extLst>
          </p:cNvPr>
          <p:cNvSpPr txBox="1"/>
          <p:nvPr/>
        </p:nvSpPr>
        <p:spPr>
          <a:xfrm>
            <a:off x="3527368" y="4886026"/>
            <a:ext cx="816773" cy="507831"/>
          </a:xfrm>
          <a:prstGeom prst="rect">
            <a:avLst/>
          </a:prstGeom>
          <a:noFill/>
        </p:spPr>
        <p:txBody>
          <a:bodyPr wrap="square" rtlCol="0">
            <a:spAutoFit/>
          </a:bodyPr>
          <a:lstStyle/>
          <a:p>
            <a:pPr algn="ctr"/>
            <a:r>
              <a:rPr lang="en-US" sz="1350" i="1" dirty="0"/>
              <a:t>shared</a:t>
            </a:r>
            <a:r>
              <a:rPr lang="en-US" sz="1350" dirty="0"/>
              <a:t> </a:t>
            </a:r>
          </a:p>
          <a:p>
            <a:pPr algn="ctr"/>
            <a:r>
              <a:rPr lang="en-US" sz="1350" dirty="0"/>
              <a:t>variable</a:t>
            </a:r>
          </a:p>
        </p:txBody>
      </p:sp>
      <p:sp>
        <p:nvSpPr>
          <p:cNvPr id="98" name="Rectangle 97">
            <a:extLst>
              <a:ext uri="{FF2B5EF4-FFF2-40B4-BE49-F238E27FC236}">
                <a16:creationId xmlns:a16="http://schemas.microsoft.com/office/drawing/2014/main" id="{8CB4DCFC-E161-4EF0-B155-9C922A7E1599}"/>
              </a:ext>
            </a:extLst>
          </p:cNvPr>
          <p:cNvSpPr/>
          <p:nvPr/>
        </p:nvSpPr>
        <p:spPr>
          <a:xfrm>
            <a:off x="3242408" y="3054954"/>
            <a:ext cx="1388574" cy="415498"/>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9. Calculate lower</a:t>
            </a:r>
          </a:p>
          <a:p>
            <a:r>
              <a:rPr lang="en-US" sz="1050" b="1" dirty="0">
                <a:latin typeface="Ebrima" panose="02000000000000000000" pitchFamily="2" charset="0"/>
                <a:ea typeface="Ebrima" panose="02000000000000000000" pitchFamily="2" charset="0"/>
                <a:cs typeface="Ebrima" panose="02000000000000000000" pitchFamily="2" charset="0"/>
              </a:rPr>
              <a:t>    bound distances</a:t>
            </a:r>
          </a:p>
        </p:txBody>
      </p:sp>
      <p:sp>
        <p:nvSpPr>
          <p:cNvPr id="99" name="Rectangle 98">
            <a:extLst>
              <a:ext uri="{FF2B5EF4-FFF2-40B4-BE49-F238E27FC236}">
                <a16:creationId xmlns:a16="http://schemas.microsoft.com/office/drawing/2014/main" id="{6C069C4B-31BD-4A32-9B8F-7FBD477E6905}"/>
              </a:ext>
            </a:extLst>
          </p:cNvPr>
          <p:cNvSpPr/>
          <p:nvPr/>
        </p:nvSpPr>
        <p:spPr>
          <a:xfrm>
            <a:off x="4693109" y="3314890"/>
            <a:ext cx="1498368" cy="900246"/>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10. </a:t>
            </a:r>
            <a:r>
              <a:rPr lang="en-US" altLang="zh-CN" sz="1050" b="1" dirty="0">
                <a:latin typeface="Ebrima" panose="02000000000000000000" pitchFamily="2" charset="0"/>
                <a:ea typeface="Ebrima" panose="02000000000000000000" pitchFamily="2" charset="0"/>
                <a:cs typeface="Ebrima" panose="02000000000000000000" pitchFamily="2" charset="0"/>
              </a:rPr>
              <a:t>Calculate real </a:t>
            </a:r>
          </a:p>
          <a:p>
            <a:r>
              <a:rPr lang="en-US" altLang="zh-CN" sz="1050" b="1" dirty="0">
                <a:latin typeface="Ebrima" panose="02000000000000000000" pitchFamily="2" charset="0"/>
                <a:ea typeface="Ebrima" panose="02000000000000000000" pitchFamily="2" charset="0"/>
                <a:cs typeface="Ebrima" panose="02000000000000000000" pitchFamily="2" charset="0"/>
              </a:rPr>
              <a:t>      distances for </a:t>
            </a:r>
          </a:p>
          <a:p>
            <a:r>
              <a:rPr lang="en-US" sz="1050" b="1" dirty="0">
                <a:latin typeface="Ebrima" panose="02000000000000000000" pitchFamily="2" charset="0"/>
                <a:ea typeface="Ebrima" panose="02000000000000000000" pitchFamily="2" charset="0"/>
                <a:cs typeface="Ebrima" panose="02000000000000000000" pitchFamily="2" charset="0"/>
              </a:rPr>
              <a:t>      non-pruned </a:t>
            </a:r>
          </a:p>
          <a:p>
            <a:r>
              <a:rPr lang="en-US" sz="1050" b="1" dirty="0">
                <a:latin typeface="Ebrima" panose="02000000000000000000" pitchFamily="2" charset="0"/>
                <a:ea typeface="Ebrima" panose="02000000000000000000" pitchFamily="2" charset="0"/>
                <a:cs typeface="Ebrima" panose="02000000000000000000" pitchFamily="2" charset="0"/>
              </a:rPr>
              <a:t>      series</a:t>
            </a:r>
          </a:p>
          <a:p>
            <a:r>
              <a:rPr lang="en-US" sz="1050" b="1" dirty="0">
                <a:latin typeface="Ebrima" panose="02000000000000000000" pitchFamily="2" charset="0"/>
                <a:ea typeface="Ebrima" panose="02000000000000000000" pitchFamily="2" charset="0"/>
                <a:cs typeface="Ebrima" panose="02000000000000000000" pitchFamily="2" charset="0"/>
              </a:rPr>
              <a:t>      &amp; update BSF</a:t>
            </a:r>
          </a:p>
        </p:txBody>
      </p:sp>
      <p:sp>
        <p:nvSpPr>
          <p:cNvPr id="94" name="Arrow: Right 93">
            <a:extLst>
              <a:ext uri="{FF2B5EF4-FFF2-40B4-BE49-F238E27FC236}">
                <a16:creationId xmlns:a16="http://schemas.microsoft.com/office/drawing/2014/main" id="{195A563C-AC42-4D23-8E89-54CC5162AAC3}"/>
              </a:ext>
            </a:extLst>
          </p:cNvPr>
          <p:cNvSpPr/>
          <p:nvPr/>
        </p:nvSpPr>
        <p:spPr>
          <a:xfrm>
            <a:off x="4246720" y="4679390"/>
            <a:ext cx="926956" cy="133414"/>
          </a:xfrm>
          <a:prstGeom prst="rightArrow">
            <a:avLst>
              <a:gd name="adj1" fmla="val 3406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spTree>
    <p:extLst>
      <p:ext uri="{BB962C8B-B14F-4D97-AF65-F5344CB8AC3E}">
        <p14:creationId xmlns:p14="http://schemas.microsoft.com/office/powerpoint/2010/main" val="38248478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SING</a:t>
            </a:r>
            <a:br>
              <a:rPr lang="en-US" dirty="0"/>
            </a:br>
            <a:r>
              <a:rPr lang="en-US" altLang="zh-CN" sz="3600" b="1" dirty="0">
                <a:solidFill>
                  <a:schemeClr val="tx2"/>
                </a:solidFill>
                <a:latin typeface="+mj-lt"/>
              </a:rPr>
              <a:t>Sequence Indexing Using GPUs</a:t>
            </a:r>
            <a:endParaRPr lang="en-US" dirty="0"/>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a:t>in-memory solution for SIMD, multi-core, multi-socket architectures with GPUs (Graphical Processing Units)</a:t>
            </a:r>
          </a:p>
          <a:p>
            <a:pPr lvl="1"/>
            <a:endParaRPr lang="en-US" dirty="0"/>
          </a:p>
          <a:p>
            <a:pPr lvl="1"/>
            <a:r>
              <a:rPr lang="en-US" dirty="0"/>
              <a:t>new exact query answering algorithm</a:t>
            </a:r>
          </a:p>
          <a:p>
            <a:pPr lvl="2"/>
            <a:r>
              <a:rPr lang="en-US" dirty="0">
                <a:solidFill>
                  <a:srgbClr val="C00000"/>
                </a:solidFill>
              </a:rPr>
              <a:t>CPU-GPU co-processing framework</a:t>
            </a:r>
          </a:p>
          <a:p>
            <a:pPr lvl="2"/>
            <a:r>
              <a:rPr lang="en-US" dirty="0"/>
              <a:t>new GPU-friendly lower bound distance calculation algorithm</a:t>
            </a:r>
          </a:p>
          <a:p>
            <a:pPr lvl="2"/>
            <a:endParaRPr lang="en-US" dirty="0"/>
          </a:p>
          <a:p>
            <a:pPr lvl="1"/>
            <a:r>
              <a:rPr lang="en-US" dirty="0"/>
              <a:t>answers exact queries at interactive speeds: ~32msec on 100GB dataset</a:t>
            </a:r>
          </a:p>
          <a:p>
            <a:pPr lvl="2"/>
            <a:r>
              <a:rPr lang="en-US" dirty="0"/>
              <a:t>up to </a:t>
            </a:r>
            <a:r>
              <a:rPr lang="en-US" dirty="0">
                <a:solidFill>
                  <a:srgbClr val="C00000"/>
                </a:solidFill>
              </a:rPr>
              <a:t>5x faster </a:t>
            </a:r>
            <a:r>
              <a:rPr lang="en-US" dirty="0"/>
              <a:t>than competing approaches</a:t>
            </a:r>
          </a:p>
          <a:p>
            <a:pPr lvl="2"/>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Palpanas - MDM 2022</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162</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51617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6" name="Rounded Rectangle 9">
            <a:extLst>
              <a:ext uri="{FF2B5EF4-FFF2-40B4-BE49-F238E27FC236}">
                <a16:creationId xmlns:a16="http://schemas.microsoft.com/office/drawing/2014/main" id="{0CC43DDC-D17E-4322-AC91-4D39F2A3DB7E}"/>
              </a:ext>
            </a:extLst>
          </p:cNvPr>
          <p:cNvSpPr/>
          <p:nvPr/>
        </p:nvSpPr>
        <p:spPr>
          <a:xfrm>
            <a:off x="7749213" y="106426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360144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0A049F2D-9C4E-427D-9BEB-3131995525B9}"/>
              </a:ext>
            </a:extLst>
          </p:cNvPr>
          <p:cNvSpPr/>
          <p:nvPr/>
        </p:nvSpPr>
        <p:spPr>
          <a:xfrm>
            <a:off x="593164" y="1372172"/>
            <a:ext cx="5646097" cy="461665"/>
          </a:xfrm>
          <a:prstGeom prst="rect">
            <a:avLst/>
          </a:prstGeom>
        </p:spPr>
        <p:txBody>
          <a:bodyPr wrap="none">
            <a:spAutoFit/>
          </a:bodyPr>
          <a:lstStyle/>
          <a:p>
            <a:r>
              <a:rPr lang="en-US" altLang="zh-CN" sz="2400" b="1" dirty="0">
                <a:solidFill>
                  <a:schemeClr val="tx2"/>
                </a:solidFill>
                <a:latin typeface="+mj-lt"/>
              </a:rPr>
              <a:t>GPUs for Data Series Similarity Search</a:t>
            </a:r>
            <a:endParaRPr lang="zh-CN" altLang="en-US" sz="2400" b="1" dirty="0">
              <a:solidFill>
                <a:schemeClr val="tx2"/>
              </a:solidFill>
              <a:latin typeface="+mj-lt"/>
            </a:endParaRPr>
          </a:p>
        </p:txBody>
      </p:sp>
      <p:sp>
        <p:nvSpPr>
          <p:cNvPr id="8" name="Slide Number Placeholder 7">
            <a:extLst>
              <a:ext uri="{FF2B5EF4-FFF2-40B4-BE49-F238E27FC236}">
                <a16:creationId xmlns:a16="http://schemas.microsoft.com/office/drawing/2014/main" id="{FB4B60F7-A2A4-496C-9F1F-5DE159B3A250}"/>
              </a:ext>
            </a:extLst>
          </p:cNvPr>
          <p:cNvSpPr>
            <a:spLocks noGrp="1"/>
          </p:cNvSpPr>
          <p:nvPr>
            <p:ph type="sldNum" sz="quarter" idx="12"/>
          </p:nvPr>
        </p:nvSpPr>
        <p:spPr/>
        <p:txBody>
          <a:bodyPr/>
          <a:lstStyle/>
          <a:p>
            <a:fld id="{D8D6A206-5653-4338-98D8-6B5D137662F8}" type="slidenum">
              <a:rPr lang="en-US" smtClean="0"/>
              <a:pPr/>
              <a:t>163</a:t>
            </a:fld>
            <a:endParaRPr lang="en-US" dirty="0"/>
          </a:p>
        </p:txBody>
      </p:sp>
      <p:sp>
        <p:nvSpPr>
          <p:cNvPr id="10" name="Footer Placeholder 9">
            <a:extLst>
              <a:ext uri="{FF2B5EF4-FFF2-40B4-BE49-F238E27FC236}">
                <a16:creationId xmlns:a16="http://schemas.microsoft.com/office/drawing/2014/main" id="{2E5D6149-68E5-4020-BD98-F5FDA386C383}"/>
              </a:ext>
            </a:extLst>
          </p:cNvPr>
          <p:cNvSpPr>
            <a:spLocks noGrp="1"/>
          </p:cNvSpPr>
          <p:nvPr>
            <p:ph type="ftr" sz="quarter" idx="11"/>
          </p:nvPr>
        </p:nvSpPr>
        <p:spPr/>
        <p:txBody>
          <a:bodyPr/>
          <a:lstStyle/>
          <a:p>
            <a:r>
              <a:rPr lang="en-US" altLang="zh-CN"/>
              <a:t>Echihabi, Palpanas - MDM 2022</a:t>
            </a:r>
            <a:endParaRPr lang="zh-CN" altLang="en-US" dirty="0"/>
          </a:p>
        </p:txBody>
      </p:sp>
      <p:sp>
        <p:nvSpPr>
          <p:cNvPr id="5" name="Rectangle 4">
            <a:extLst>
              <a:ext uri="{FF2B5EF4-FFF2-40B4-BE49-F238E27FC236}">
                <a16:creationId xmlns:a16="http://schemas.microsoft.com/office/drawing/2014/main" id="{379B114A-6F34-4F2D-9762-2384794A50C8}"/>
              </a:ext>
            </a:extLst>
          </p:cNvPr>
          <p:cNvSpPr/>
          <p:nvPr/>
        </p:nvSpPr>
        <p:spPr>
          <a:xfrm>
            <a:off x="485775" y="1885951"/>
            <a:ext cx="8391220" cy="2031325"/>
          </a:xfrm>
          <a:prstGeom prst="rect">
            <a:avLst/>
          </a:prstGeom>
        </p:spPr>
        <p:txBody>
          <a:bodyPr wrap="square">
            <a:spAutoFit/>
          </a:bodyPr>
          <a:lstStyle/>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a natural solution</a:t>
            </a:r>
          </a:p>
          <a:p>
            <a:pPr marL="671513" lvl="1" indent="-214313">
              <a:buFont typeface="Arial" panose="020B0604020202020204" pitchFamily="34" charset="0"/>
              <a:buChar char="•"/>
            </a:pPr>
            <a:r>
              <a:rPr lang="en-US" dirty="0">
                <a:latin typeface="Open Sans" panose="020B0604020202020204"/>
              </a:rPr>
              <a:t>GPUs typically part of modern hardware</a:t>
            </a:r>
          </a:p>
          <a:p>
            <a:pPr marL="671513" lvl="1" indent="-214313">
              <a:buFont typeface="Arial" panose="020B0604020202020204" pitchFamily="34" charset="0"/>
              <a:buChar char="•"/>
            </a:pPr>
            <a:r>
              <a:rPr lang="en-US" dirty="0">
                <a:latin typeface="Open Sans" panose="020B0604020202020204"/>
              </a:rPr>
              <a:t>GPUs offer massive parallelization opportunities</a:t>
            </a:r>
          </a:p>
          <a:p>
            <a:pPr marL="671513" lvl="1" indent="-214313">
              <a:buFont typeface="Arial" panose="020B0604020202020204" pitchFamily="34" charset="0"/>
              <a:buChar char="•"/>
            </a:pPr>
            <a:r>
              <a:rPr lang="en-US" dirty="0">
                <a:latin typeface="Open Sans" panose="020B0604020202020204"/>
              </a:rPr>
              <a:t>data series operations are massively parallelizable</a:t>
            </a:r>
          </a:p>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endParaRPr lang="en-US" dirty="0">
              <a:latin typeface="Open Sans" panose="020B0604020202020204"/>
            </a:endParaRPr>
          </a:p>
        </p:txBody>
      </p:sp>
    </p:spTree>
    <p:extLst>
      <p:ext uri="{BB962C8B-B14F-4D97-AF65-F5344CB8AC3E}">
        <p14:creationId xmlns:p14="http://schemas.microsoft.com/office/powerpoint/2010/main" val="494409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0A049F2D-9C4E-427D-9BEB-3131995525B9}"/>
              </a:ext>
            </a:extLst>
          </p:cNvPr>
          <p:cNvSpPr/>
          <p:nvPr/>
        </p:nvSpPr>
        <p:spPr>
          <a:xfrm>
            <a:off x="593164" y="1372172"/>
            <a:ext cx="5646097" cy="461665"/>
          </a:xfrm>
          <a:prstGeom prst="rect">
            <a:avLst/>
          </a:prstGeom>
        </p:spPr>
        <p:txBody>
          <a:bodyPr wrap="none">
            <a:spAutoFit/>
          </a:bodyPr>
          <a:lstStyle/>
          <a:p>
            <a:r>
              <a:rPr lang="en-US" altLang="zh-CN" sz="2400" b="1" dirty="0">
                <a:solidFill>
                  <a:schemeClr val="tx2"/>
                </a:solidFill>
                <a:latin typeface="+mj-lt"/>
              </a:rPr>
              <a:t>GPUs for Data Series Similarity Search</a:t>
            </a:r>
            <a:endParaRPr lang="zh-CN" altLang="en-US" sz="2400" b="1" dirty="0">
              <a:solidFill>
                <a:schemeClr val="tx2"/>
              </a:solidFill>
              <a:latin typeface="+mj-lt"/>
            </a:endParaRPr>
          </a:p>
        </p:txBody>
      </p:sp>
      <p:sp>
        <p:nvSpPr>
          <p:cNvPr id="8" name="Slide Number Placeholder 7">
            <a:extLst>
              <a:ext uri="{FF2B5EF4-FFF2-40B4-BE49-F238E27FC236}">
                <a16:creationId xmlns:a16="http://schemas.microsoft.com/office/drawing/2014/main" id="{FB4B60F7-A2A4-496C-9F1F-5DE159B3A250}"/>
              </a:ext>
            </a:extLst>
          </p:cNvPr>
          <p:cNvSpPr>
            <a:spLocks noGrp="1"/>
          </p:cNvSpPr>
          <p:nvPr>
            <p:ph type="sldNum" sz="quarter" idx="12"/>
          </p:nvPr>
        </p:nvSpPr>
        <p:spPr/>
        <p:txBody>
          <a:bodyPr/>
          <a:lstStyle/>
          <a:p>
            <a:fld id="{D8D6A206-5653-4338-98D8-6B5D137662F8}" type="slidenum">
              <a:rPr lang="en-US" smtClean="0"/>
              <a:pPr/>
              <a:t>164</a:t>
            </a:fld>
            <a:endParaRPr lang="en-US" dirty="0"/>
          </a:p>
        </p:txBody>
      </p:sp>
      <p:sp>
        <p:nvSpPr>
          <p:cNvPr id="10" name="Footer Placeholder 9">
            <a:extLst>
              <a:ext uri="{FF2B5EF4-FFF2-40B4-BE49-F238E27FC236}">
                <a16:creationId xmlns:a16="http://schemas.microsoft.com/office/drawing/2014/main" id="{2E5D6149-68E5-4020-BD98-F5FDA386C383}"/>
              </a:ext>
            </a:extLst>
          </p:cNvPr>
          <p:cNvSpPr>
            <a:spLocks noGrp="1"/>
          </p:cNvSpPr>
          <p:nvPr>
            <p:ph type="ftr" sz="quarter" idx="11"/>
          </p:nvPr>
        </p:nvSpPr>
        <p:spPr/>
        <p:txBody>
          <a:bodyPr/>
          <a:lstStyle/>
          <a:p>
            <a:r>
              <a:rPr lang="en-US" altLang="zh-CN"/>
              <a:t>Echihabi, Palpanas - MDM 2022</a:t>
            </a:r>
            <a:endParaRPr lang="zh-CN" altLang="en-US" dirty="0"/>
          </a:p>
        </p:txBody>
      </p:sp>
      <p:sp>
        <p:nvSpPr>
          <p:cNvPr id="5" name="Rectangle 4">
            <a:extLst>
              <a:ext uri="{FF2B5EF4-FFF2-40B4-BE49-F238E27FC236}">
                <a16:creationId xmlns:a16="http://schemas.microsoft.com/office/drawing/2014/main" id="{379B114A-6F34-4F2D-9762-2384794A50C8}"/>
              </a:ext>
            </a:extLst>
          </p:cNvPr>
          <p:cNvSpPr/>
          <p:nvPr/>
        </p:nvSpPr>
        <p:spPr>
          <a:xfrm>
            <a:off x="485775" y="1885951"/>
            <a:ext cx="8391220" cy="4801314"/>
          </a:xfrm>
          <a:prstGeom prst="rect">
            <a:avLst/>
          </a:prstGeom>
        </p:spPr>
        <p:txBody>
          <a:bodyPr wrap="square">
            <a:spAutoFit/>
          </a:bodyPr>
          <a:lstStyle/>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a natural solution</a:t>
            </a:r>
          </a:p>
          <a:p>
            <a:pPr marL="671513" lvl="1" indent="-214313">
              <a:buFont typeface="Arial" panose="020B0604020202020204" pitchFamily="34" charset="0"/>
              <a:buChar char="•"/>
            </a:pPr>
            <a:r>
              <a:rPr lang="en-US" dirty="0">
                <a:latin typeface="Open Sans" panose="020B0604020202020204"/>
              </a:rPr>
              <a:t>GPUs typically part of modern hardware</a:t>
            </a:r>
          </a:p>
          <a:p>
            <a:pPr marL="671513" lvl="1" indent="-214313">
              <a:buFont typeface="Arial" panose="020B0604020202020204" pitchFamily="34" charset="0"/>
              <a:buChar char="•"/>
            </a:pPr>
            <a:r>
              <a:rPr lang="en-US" dirty="0">
                <a:latin typeface="Open Sans" panose="020B0604020202020204"/>
              </a:rPr>
              <a:t>GPUs offer massive parallelization opportunities</a:t>
            </a:r>
          </a:p>
          <a:p>
            <a:pPr marL="671513" lvl="1" indent="-214313">
              <a:buFont typeface="Arial" panose="020B0604020202020204" pitchFamily="34" charset="0"/>
              <a:buChar char="•"/>
            </a:pPr>
            <a:r>
              <a:rPr lang="en-US" dirty="0">
                <a:latin typeface="Open Sans" panose="020B0604020202020204"/>
              </a:rPr>
              <a:t>data series operations are massively parallelizable</a:t>
            </a:r>
          </a:p>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challenges</a:t>
            </a:r>
          </a:p>
          <a:p>
            <a:pPr marL="671513" lvl="1" indent="-214313">
              <a:buFont typeface="Arial" panose="020B0604020202020204" pitchFamily="34" charset="0"/>
              <a:buChar char="•"/>
            </a:pPr>
            <a:r>
              <a:rPr lang="en-US" dirty="0">
                <a:latin typeface="Open Sans" panose="020B0604020202020204"/>
              </a:rPr>
              <a:t>Limited </a:t>
            </a:r>
            <a:r>
              <a:rPr lang="en-US" altLang="zh-CN" dirty="0">
                <a:latin typeface="Open Sans" panose="020B0604020202020204"/>
              </a:rPr>
              <a:t>GPU memory size (~</a:t>
            </a:r>
            <a:r>
              <a:rPr lang="en-US" dirty="0">
                <a:latin typeface="Open Sans" panose="020B0604020202020204"/>
              </a:rPr>
              <a:t>12GB of RAM for modern GPUs)</a:t>
            </a:r>
          </a:p>
          <a:p>
            <a:pPr marL="1128713" lvl="2" indent="-214313">
              <a:buFont typeface="Arial" panose="020B0604020202020204" pitchFamily="34" charset="0"/>
              <a:buChar char="•"/>
            </a:pPr>
            <a:r>
              <a:rPr lang="en-US" dirty="0">
                <a:latin typeface="Open Sans" panose="020B0604020202020204"/>
              </a:rPr>
              <a:t>much </a:t>
            </a:r>
            <a:r>
              <a:rPr lang="en-US" dirty="0">
                <a:solidFill>
                  <a:srgbClr val="C00000"/>
                </a:solidFill>
                <a:latin typeface="Open Sans" panose="020B0604020202020204"/>
              </a:rPr>
              <a:t>smaller than raw data</a:t>
            </a:r>
          </a:p>
          <a:p>
            <a:pPr marL="671513" lvl="1" indent="-214313">
              <a:buFont typeface="Arial" panose="020B0604020202020204" pitchFamily="34" charset="0"/>
              <a:buChar char="•"/>
            </a:pPr>
            <a:r>
              <a:rPr lang="en-US" dirty="0">
                <a:latin typeface="Open Sans" panose="020B0604020202020204"/>
              </a:rPr>
              <a:t>Slow interconnect speeds (PCI-Express 3.0 x16 delivers 10GB/sec)</a:t>
            </a:r>
          </a:p>
          <a:p>
            <a:pPr marL="1128713" lvl="2" indent="-214313">
              <a:buFont typeface="Arial" panose="020B0604020202020204" pitchFamily="34" charset="0"/>
              <a:buChar char="•"/>
            </a:pPr>
            <a:r>
              <a:rPr lang="en-US" dirty="0">
                <a:latin typeface="Open Sans" panose="020B0604020202020204"/>
              </a:rPr>
              <a:t>moving raw data needed by individual queries </a:t>
            </a:r>
            <a:r>
              <a:rPr lang="en-US" dirty="0">
                <a:solidFill>
                  <a:srgbClr val="C00000"/>
                </a:solidFill>
                <a:latin typeface="Open Sans" panose="020B0604020202020204"/>
              </a:rPr>
              <a:t>prohibitively expensive</a:t>
            </a:r>
          </a:p>
          <a:p>
            <a:pPr marL="671513" lvl="1" indent="-214313">
              <a:buFont typeface="Arial" panose="020B0604020202020204" pitchFamily="34" charset="0"/>
              <a:buChar char="•"/>
            </a:pPr>
            <a:r>
              <a:rPr lang="en-US" dirty="0">
                <a:latin typeface="Open Sans" panose="020B0604020202020204"/>
              </a:rPr>
              <a:t>non-sophisticated Streaming Processors (GPU cores)</a:t>
            </a:r>
          </a:p>
          <a:p>
            <a:pPr marL="1128713" lvl="2" indent="-214313">
              <a:buFont typeface="Arial" panose="020B0604020202020204" pitchFamily="34" charset="0"/>
              <a:buChar char="•"/>
            </a:pPr>
            <a:r>
              <a:rPr lang="en-US" dirty="0">
                <a:solidFill>
                  <a:srgbClr val="C00000"/>
                </a:solidFill>
                <a:latin typeface="Open Sans" panose="020B0604020202020204"/>
              </a:rPr>
              <a:t>not suited </a:t>
            </a:r>
            <a:r>
              <a:rPr lang="en-US" dirty="0">
                <a:latin typeface="Open Sans" panose="020B0604020202020204"/>
              </a:rPr>
              <a:t>for supporting complex data structures/branching</a:t>
            </a:r>
          </a:p>
          <a:p>
            <a:pPr marL="1128713" lvl="2" indent="-214313">
              <a:buFont typeface="Arial" panose="020B0604020202020204" pitchFamily="34" charset="0"/>
              <a:buChar char="•"/>
            </a:pPr>
            <a:r>
              <a:rPr lang="en-US" dirty="0">
                <a:solidFill>
                  <a:srgbClr val="C00000"/>
                </a:solidFill>
                <a:latin typeface="Open Sans" panose="020B0604020202020204"/>
              </a:rPr>
              <a:t>very limited </a:t>
            </a:r>
            <a:r>
              <a:rPr lang="en-US" dirty="0">
                <a:latin typeface="Open Sans" panose="020B0604020202020204"/>
              </a:rPr>
              <a:t>in-core fast memory </a:t>
            </a:r>
          </a:p>
          <a:p>
            <a:pPr marL="1128713" lvl="2" indent="-214313">
              <a:buFont typeface="Arial" panose="020B0604020202020204" pitchFamily="34" charset="0"/>
              <a:buChar char="•"/>
            </a:pPr>
            <a:endParaRPr lang="en-US" dirty="0">
              <a:latin typeface="Open Sans" panose="020B0604020202020204"/>
            </a:endParaRPr>
          </a:p>
          <a:p>
            <a:pPr marL="671513" lvl="1" indent="-214313">
              <a:buFont typeface="Arial" panose="020B0604020202020204" pitchFamily="34" charset="0"/>
              <a:buChar char="•"/>
            </a:pPr>
            <a:r>
              <a:rPr lang="en-US" dirty="0">
                <a:latin typeface="Open Sans" panose="020B0604020202020204"/>
              </a:rPr>
              <a:t>trade-offs will change as GPU and interconnects technology advances</a:t>
            </a:r>
          </a:p>
          <a:p>
            <a:pPr marL="214313" indent="-214313">
              <a:buFont typeface="Arial" panose="020B0604020202020204" pitchFamily="34" charset="0"/>
              <a:buChar char="•"/>
            </a:pPr>
            <a:endParaRPr lang="en-US" dirty="0">
              <a:latin typeface="Open Sans" panose="020B0604020202020204"/>
            </a:endParaRPr>
          </a:p>
        </p:txBody>
      </p:sp>
    </p:spTree>
    <p:extLst>
      <p:ext uri="{BB962C8B-B14F-4D97-AF65-F5344CB8AC3E}">
        <p14:creationId xmlns:p14="http://schemas.microsoft.com/office/powerpoint/2010/main" val="5965056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165</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Palpanas - MDM 2022</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Rectangle: Rounded Corners 416">
            <a:extLst>
              <a:ext uri="{FF2B5EF4-FFF2-40B4-BE49-F238E27FC236}">
                <a16:creationId xmlns:a16="http://schemas.microsoft.com/office/drawing/2014/main" id="{88304E73-32C6-418A-A141-1C3C09C86878}"/>
              </a:ext>
            </a:extLst>
          </p:cNvPr>
          <p:cNvSpPr/>
          <p:nvPr/>
        </p:nvSpPr>
        <p:spPr>
          <a:xfrm>
            <a:off x="775975" y="2913970"/>
            <a:ext cx="2303324" cy="62882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calculate LBDs only for series under a node inside the</a:t>
            </a:r>
          </a:p>
          <a:p>
            <a:pPr algn="ctr"/>
            <a:r>
              <a:rPr lang="en-US" sz="936" dirty="0">
                <a:solidFill>
                  <a:schemeClr val="tx1"/>
                </a:solidFill>
              </a:rPr>
              <a:t>interval</a:t>
            </a:r>
            <a:r>
              <a:rPr lang="en-US" altLang="zh-CN" sz="936" dirty="0">
                <a:solidFill>
                  <a:schemeClr val="tx1"/>
                </a:solidFill>
              </a:rPr>
              <a:t>s</a:t>
            </a:r>
            <a:r>
              <a:rPr lang="en-US" sz="936" dirty="0">
                <a:solidFill>
                  <a:schemeClr val="tx1"/>
                </a:solidFill>
              </a:rPr>
              <a:t> with all non-pruned nodes</a:t>
            </a:r>
          </a:p>
        </p:txBody>
      </p:sp>
      <p:sp>
        <p:nvSpPr>
          <p:cNvPr id="418" name="Arrow: Bent 417">
            <a:extLst>
              <a:ext uri="{FF2B5EF4-FFF2-40B4-BE49-F238E27FC236}">
                <a16:creationId xmlns:a16="http://schemas.microsoft.com/office/drawing/2014/main" id="{2A08997F-1F72-4BF6-B647-766BA9768A32}"/>
              </a:ext>
            </a:extLst>
          </p:cNvPr>
          <p:cNvSpPr/>
          <p:nvPr/>
        </p:nvSpPr>
        <p:spPr>
          <a:xfrm rot="5400000" flipV="1">
            <a:off x="2964781" y="2159659"/>
            <a:ext cx="423002" cy="1085620"/>
          </a:xfrm>
          <a:prstGeom prst="bentArrow">
            <a:avLst>
              <a:gd name="adj1" fmla="val 12129"/>
              <a:gd name="adj2" fmla="val 18603"/>
              <a:gd name="adj3" fmla="val 20348"/>
              <a:gd name="adj4" fmla="val 57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solidFill>
                <a:schemeClr val="tx1"/>
              </a:solidFill>
            </a:endParaRPr>
          </a:p>
        </p:txBody>
      </p: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12" name="Rectangle 411">
            <a:extLst>
              <a:ext uri="{FF2B5EF4-FFF2-40B4-BE49-F238E27FC236}">
                <a16:creationId xmlns:a16="http://schemas.microsoft.com/office/drawing/2014/main" id="{53340B3C-7365-4E9E-A0C0-7B3ACDDCDB62}"/>
              </a:ext>
            </a:extLst>
          </p:cNvPr>
          <p:cNvSpPr/>
          <p:nvPr/>
        </p:nvSpPr>
        <p:spPr>
          <a:xfrm>
            <a:off x="2349040" y="3718261"/>
            <a:ext cx="786781"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FMapG</a:t>
            </a:r>
            <a:endParaRPr lang="en-US" sz="1350" dirty="0"/>
          </a:p>
        </p:txBody>
      </p:sp>
      <p:sp>
        <p:nvSpPr>
          <p:cNvPr id="413" name="Rectangle: Rounded Corners 412">
            <a:extLst>
              <a:ext uri="{FF2B5EF4-FFF2-40B4-BE49-F238E27FC236}">
                <a16:creationId xmlns:a16="http://schemas.microsoft.com/office/drawing/2014/main" id="{7B3822D8-1064-4D12-A0DB-AD9E528CE5F1}"/>
              </a:ext>
            </a:extLst>
          </p:cNvPr>
          <p:cNvSpPr/>
          <p:nvPr/>
        </p:nvSpPr>
        <p:spPr>
          <a:xfrm>
            <a:off x="2394987" y="4227686"/>
            <a:ext cx="625805"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14" name="Rectangle 413">
            <a:extLst>
              <a:ext uri="{FF2B5EF4-FFF2-40B4-BE49-F238E27FC236}">
                <a16:creationId xmlns:a16="http://schemas.microsoft.com/office/drawing/2014/main" id="{99127826-3CB3-4723-AB7A-6CBA2D1CFDD0}"/>
              </a:ext>
            </a:extLst>
          </p:cNvPr>
          <p:cNvSpPr/>
          <p:nvPr/>
        </p:nvSpPr>
        <p:spPr>
          <a:xfrm>
            <a:off x="1180836" y="3581563"/>
            <a:ext cx="977372" cy="461665"/>
          </a:xfrm>
          <a:prstGeom prst="rect">
            <a:avLst/>
          </a:prstGeom>
        </p:spPr>
        <p:txBody>
          <a:bodyPr wrap="square">
            <a:spAutoFit/>
          </a:bodyPr>
          <a:lstStyle/>
          <a:p>
            <a:pPr algn="ctr"/>
            <a:r>
              <a:rPr lang="en-US" sz="1200" dirty="0">
                <a:ea typeface="Ebrima" panose="02000000000000000000" pitchFamily="2" charset="0"/>
                <a:cs typeface="Ebrima" panose="02000000000000000000" pitchFamily="2" charset="0"/>
              </a:rPr>
              <a:t>sorted </a:t>
            </a:r>
            <a:r>
              <a:rPr lang="en-US" sz="1200" dirty="0" err="1">
                <a:ea typeface="Ebrima" panose="02000000000000000000" pitchFamily="2" charset="0"/>
                <a:cs typeface="Ebrima" panose="02000000000000000000" pitchFamily="2" charset="0"/>
              </a:rPr>
              <a:t>iSAX</a:t>
            </a:r>
            <a:r>
              <a:rPr lang="en-US" sz="1200" dirty="0">
                <a:ea typeface="Ebrima" panose="02000000000000000000" pitchFamily="2" charset="0"/>
                <a:cs typeface="Ebrima" panose="02000000000000000000" pitchFamily="2" charset="0"/>
              </a:rPr>
              <a:t> array </a:t>
            </a:r>
            <a:endParaRPr lang="en-US" sz="1200" dirty="0"/>
          </a:p>
        </p:txBody>
      </p:sp>
      <p:sp>
        <p:nvSpPr>
          <p:cNvPr id="415" name="Arrow: Right 414">
            <a:extLst>
              <a:ext uri="{FF2B5EF4-FFF2-40B4-BE49-F238E27FC236}">
                <a16:creationId xmlns:a16="http://schemas.microsoft.com/office/drawing/2014/main" id="{D2054BBD-D33E-4DC1-9519-45D71E57E5C9}"/>
              </a:ext>
            </a:extLst>
          </p:cNvPr>
          <p:cNvSpPr/>
          <p:nvPr/>
        </p:nvSpPr>
        <p:spPr>
          <a:xfrm>
            <a:off x="2066126" y="4385645"/>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23" name="Rectangle 422">
            <a:extLst>
              <a:ext uri="{FF2B5EF4-FFF2-40B4-BE49-F238E27FC236}">
                <a16:creationId xmlns:a16="http://schemas.microsoft.com/office/drawing/2014/main" id="{5B7B1F96-DD5B-4BC0-A684-88FFA9EB6447}"/>
              </a:ext>
            </a:extLst>
          </p:cNvPr>
          <p:cNvSpPr/>
          <p:nvPr/>
        </p:nvSpPr>
        <p:spPr>
          <a:xfrm>
            <a:off x="2437076" y="4451544"/>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4" name="Rectangle 423">
            <a:extLst>
              <a:ext uri="{FF2B5EF4-FFF2-40B4-BE49-F238E27FC236}">
                <a16:creationId xmlns:a16="http://schemas.microsoft.com/office/drawing/2014/main" id="{81C1CA50-DA08-4F83-AFF0-6D4B35FD3C59}"/>
              </a:ext>
            </a:extLst>
          </p:cNvPr>
          <p:cNvSpPr/>
          <p:nvPr/>
        </p:nvSpPr>
        <p:spPr>
          <a:xfrm>
            <a:off x="2437171" y="457679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425" name="Rectangle 424">
            <a:extLst>
              <a:ext uri="{FF2B5EF4-FFF2-40B4-BE49-F238E27FC236}">
                <a16:creationId xmlns:a16="http://schemas.microsoft.com/office/drawing/2014/main" id="{F5EE7978-9CA0-45AD-87FF-A201020D3F45}"/>
              </a:ext>
            </a:extLst>
          </p:cNvPr>
          <p:cNvSpPr/>
          <p:nvPr/>
        </p:nvSpPr>
        <p:spPr>
          <a:xfrm>
            <a:off x="2436812" y="420211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6" name="Rectangle 425">
            <a:extLst>
              <a:ext uri="{FF2B5EF4-FFF2-40B4-BE49-F238E27FC236}">
                <a16:creationId xmlns:a16="http://schemas.microsoft.com/office/drawing/2014/main" id="{617EB48B-23C2-4534-8E22-F96C687DD2E1}"/>
              </a:ext>
            </a:extLst>
          </p:cNvPr>
          <p:cNvSpPr/>
          <p:nvPr/>
        </p:nvSpPr>
        <p:spPr>
          <a:xfrm>
            <a:off x="2434990" y="4324619"/>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28" name="Group 427">
            <a:extLst>
              <a:ext uri="{FF2B5EF4-FFF2-40B4-BE49-F238E27FC236}">
                <a16:creationId xmlns:a16="http://schemas.microsoft.com/office/drawing/2014/main" id="{E53832D0-31FC-4A7C-8F1F-8A1FFE59D1EB}"/>
              </a:ext>
            </a:extLst>
          </p:cNvPr>
          <p:cNvGrpSpPr/>
          <p:nvPr/>
        </p:nvGrpSpPr>
        <p:grpSpPr>
          <a:xfrm>
            <a:off x="1429132" y="4133239"/>
            <a:ext cx="476658" cy="375533"/>
            <a:chOff x="7988270" y="2284847"/>
            <a:chExt cx="556370" cy="435555"/>
          </a:xfrm>
        </p:grpSpPr>
        <p:grpSp>
          <p:nvGrpSpPr>
            <p:cNvPr id="429" name="Group 428">
              <a:extLst>
                <a:ext uri="{FF2B5EF4-FFF2-40B4-BE49-F238E27FC236}">
                  <a16:creationId xmlns:a16="http://schemas.microsoft.com/office/drawing/2014/main" id="{0BA2744A-8309-46DC-BF28-5E5D411F8D82}"/>
                </a:ext>
              </a:extLst>
            </p:cNvPr>
            <p:cNvGrpSpPr/>
            <p:nvPr/>
          </p:nvGrpSpPr>
          <p:grpSpPr>
            <a:xfrm>
              <a:off x="7989937" y="2284847"/>
              <a:ext cx="554703" cy="264278"/>
              <a:chOff x="6619769" y="2293146"/>
              <a:chExt cx="850769" cy="373236"/>
            </a:xfrm>
          </p:grpSpPr>
          <p:grpSp>
            <p:nvGrpSpPr>
              <p:cNvPr id="434" name="Group 433">
                <a:extLst>
                  <a:ext uri="{FF2B5EF4-FFF2-40B4-BE49-F238E27FC236}">
                    <a16:creationId xmlns:a16="http://schemas.microsoft.com/office/drawing/2014/main" id="{5843CCBF-CE2C-4841-9E98-C0897B6793C9}"/>
                  </a:ext>
                </a:extLst>
              </p:cNvPr>
              <p:cNvGrpSpPr/>
              <p:nvPr/>
            </p:nvGrpSpPr>
            <p:grpSpPr>
              <a:xfrm>
                <a:off x="6625992" y="2293146"/>
                <a:ext cx="842038" cy="124239"/>
                <a:chOff x="5021561" y="833132"/>
                <a:chExt cx="650259" cy="124238"/>
              </a:xfrm>
            </p:grpSpPr>
            <p:cxnSp>
              <p:nvCxnSpPr>
                <p:cNvPr id="440" name="Straight Connector 439">
                  <a:extLst>
                    <a:ext uri="{FF2B5EF4-FFF2-40B4-BE49-F238E27FC236}">
                      <a16:creationId xmlns:a16="http://schemas.microsoft.com/office/drawing/2014/main" id="{DF6FF8B3-112F-4FDF-AE23-2BEAA22C08F7}"/>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D64ABFB-1767-4323-8877-506368710DC8}"/>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13892610-52AC-43EF-A92F-220438403A11}"/>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57609093-86CF-49DA-9F5B-47EB532433DB}"/>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5" name="Group 434">
                <a:extLst>
                  <a:ext uri="{FF2B5EF4-FFF2-40B4-BE49-F238E27FC236}">
                    <a16:creationId xmlns:a16="http://schemas.microsoft.com/office/drawing/2014/main" id="{0FA75D38-84C7-41BC-B0DD-E78D82DD4C0A}"/>
                  </a:ext>
                </a:extLst>
              </p:cNvPr>
              <p:cNvGrpSpPr/>
              <p:nvPr/>
            </p:nvGrpSpPr>
            <p:grpSpPr>
              <a:xfrm>
                <a:off x="6619769" y="2493572"/>
                <a:ext cx="850769" cy="172810"/>
                <a:chOff x="5014819" y="1090209"/>
                <a:chExt cx="657001" cy="172810"/>
              </a:xfrm>
            </p:grpSpPr>
            <p:cxnSp>
              <p:nvCxnSpPr>
                <p:cNvPr id="436" name="Straight Connector 435">
                  <a:extLst>
                    <a:ext uri="{FF2B5EF4-FFF2-40B4-BE49-F238E27FC236}">
                      <a16:creationId xmlns:a16="http://schemas.microsoft.com/office/drawing/2014/main" id="{1FD7ECF1-821F-404C-B564-181619C30DB1}"/>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8A376C36-8C2B-49DA-8788-A1CFF784E43B}"/>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C38E7CF-8508-4AEC-A01D-B43C672E8DDE}"/>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554B867E-A1A0-44C4-B78D-FA28193078DA}"/>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30" name="Straight Connector 429">
              <a:extLst>
                <a:ext uri="{FF2B5EF4-FFF2-40B4-BE49-F238E27FC236}">
                  <a16:creationId xmlns:a16="http://schemas.microsoft.com/office/drawing/2014/main" id="{0738CD98-E9D1-4AA8-9385-6ACC5C6E28E9}"/>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A4311E2B-5175-4DB0-BB80-43C5A098BB94}"/>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1D34A9D-EA3E-4B47-A39D-4149D2018092}"/>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F1300D6-049D-4A53-A1FC-7F9ADA32B35B}"/>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35E68A8-4527-4572-A212-A0F9807D0B4D}"/>
              </a:ext>
            </a:extLst>
          </p:cNvPr>
          <p:cNvGrpSpPr/>
          <p:nvPr/>
        </p:nvGrpSpPr>
        <p:grpSpPr>
          <a:xfrm>
            <a:off x="1428046" y="4614219"/>
            <a:ext cx="476658" cy="375533"/>
            <a:chOff x="7988270" y="2284847"/>
            <a:chExt cx="556370" cy="435555"/>
          </a:xfrm>
        </p:grpSpPr>
        <p:grpSp>
          <p:nvGrpSpPr>
            <p:cNvPr id="461" name="Group 460">
              <a:extLst>
                <a:ext uri="{FF2B5EF4-FFF2-40B4-BE49-F238E27FC236}">
                  <a16:creationId xmlns:a16="http://schemas.microsoft.com/office/drawing/2014/main" id="{4537B10D-BE23-4E68-86B6-0B18B768A531}"/>
                </a:ext>
              </a:extLst>
            </p:cNvPr>
            <p:cNvGrpSpPr/>
            <p:nvPr/>
          </p:nvGrpSpPr>
          <p:grpSpPr>
            <a:xfrm>
              <a:off x="7989937" y="2284847"/>
              <a:ext cx="554703" cy="264278"/>
              <a:chOff x="6619769" y="2293146"/>
              <a:chExt cx="850769" cy="373236"/>
            </a:xfrm>
          </p:grpSpPr>
          <p:grpSp>
            <p:nvGrpSpPr>
              <p:cNvPr id="466" name="Group 465">
                <a:extLst>
                  <a:ext uri="{FF2B5EF4-FFF2-40B4-BE49-F238E27FC236}">
                    <a16:creationId xmlns:a16="http://schemas.microsoft.com/office/drawing/2014/main" id="{E58EFA7D-8D7C-4F91-80A5-38AC117CC6D8}"/>
                  </a:ext>
                </a:extLst>
              </p:cNvPr>
              <p:cNvGrpSpPr/>
              <p:nvPr/>
            </p:nvGrpSpPr>
            <p:grpSpPr>
              <a:xfrm>
                <a:off x="6625992" y="2293146"/>
                <a:ext cx="842038" cy="124239"/>
                <a:chOff x="5021561" y="833132"/>
                <a:chExt cx="650259" cy="124238"/>
              </a:xfrm>
            </p:grpSpPr>
            <p:cxnSp>
              <p:nvCxnSpPr>
                <p:cNvPr id="472" name="Straight Connector 471">
                  <a:extLst>
                    <a:ext uri="{FF2B5EF4-FFF2-40B4-BE49-F238E27FC236}">
                      <a16:creationId xmlns:a16="http://schemas.microsoft.com/office/drawing/2014/main" id="{9283B02A-FB19-4BD8-B137-3E6736A5FF66}"/>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94F7294B-D2E6-42D6-8590-CCF52A65933A}"/>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83C3030C-A982-4DDF-92AD-48C2D179E88C}"/>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EFC94D2C-5300-47EC-9B0F-093BEFD1F4D7}"/>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95D9A39-812B-445E-A9C3-C51EB81F3A0A}"/>
                  </a:ext>
                </a:extLst>
              </p:cNvPr>
              <p:cNvGrpSpPr/>
              <p:nvPr/>
            </p:nvGrpSpPr>
            <p:grpSpPr>
              <a:xfrm>
                <a:off x="6619769" y="2493572"/>
                <a:ext cx="850769" cy="172810"/>
                <a:chOff x="5014819" y="1090209"/>
                <a:chExt cx="657001" cy="172810"/>
              </a:xfrm>
            </p:grpSpPr>
            <p:cxnSp>
              <p:nvCxnSpPr>
                <p:cNvPr id="468" name="Straight Connector 467">
                  <a:extLst>
                    <a:ext uri="{FF2B5EF4-FFF2-40B4-BE49-F238E27FC236}">
                      <a16:creationId xmlns:a16="http://schemas.microsoft.com/office/drawing/2014/main" id="{C3284C4F-8CC0-4BD8-8195-DEE8C5B4DA13}"/>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0D06F33B-A2F2-4BDB-B146-248EC0A1FF24}"/>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80A23A3-51F9-4452-AFA8-AD48B9D80B92}"/>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6D3FC2E-8CB6-46DA-AEA1-88819C40FBA9}"/>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2" name="Straight Connector 461">
              <a:extLst>
                <a:ext uri="{FF2B5EF4-FFF2-40B4-BE49-F238E27FC236}">
                  <a16:creationId xmlns:a16="http://schemas.microsoft.com/office/drawing/2014/main" id="{0FE6EB3E-0A45-4F30-94A5-A0ABEF1407BD}"/>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1CB809A0-16B4-4816-8092-4622DE718706}"/>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294CBC2-4B85-4745-AD3F-E9B905DE0745}"/>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3FB18745-34C3-4B5E-AA30-D98A53450458}"/>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499" name="Rectangle 498">
            <a:extLst>
              <a:ext uri="{FF2B5EF4-FFF2-40B4-BE49-F238E27FC236}">
                <a16:creationId xmlns:a16="http://schemas.microsoft.com/office/drawing/2014/main" id="{F665F186-42F8-4633-86EF-FD2CA4114217}"/>
              </a:ext>
            </a:extLst>
          </p:cNvPr>
          <p:cNvSpPr/>
          <p:nvPr/>
        </p:nvSpPr>
        <p:spPr>
          <a:xfrm>
            <a:off x="2438443" y="470914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0" name="Rectangle 499">
            <a:extLst>
              <a:ext uri="{FF2B5EF4-FFF2-40B4-BE49-F238E27FC236}">
                <a16:creationId xmlns:a16="http://schemas.microsoft.com/office/drawing/2014/main" id="{09E7796C-B315-456F-9F99-589973AB0049}"/>
              </a:ext>
            </a:extLst>
          </p:cNvPr>
          <p:cNvSpPr/>
          <p:nvPr/>
        </p:nvSpPr>
        <p:spPr>
          <a:xfrm>
            <a:off x="2436622" y="483165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2" name="Rectangle 501">
            <a:extLst>
              <a:ext uri="{FF2B5EF4-FFF2-40B4-BE49-F238E27FC236}">
                <a16:creationId xmlns:a16="http://schemas.microsoft.com/office/drawing/2014/main" id="{01F4BF0A-3B72-4534-943A-93244CEDF17F}"/>
              </a:ext>
            </a:extLst>
          </p:cNvPr>
          <p:cNvSpPr/>
          <p:nvPr/>
        </p:nvSpPr>
        <p:spPr>
          <a:xfrm>
            <a:off x="2440340" y="4076690"/>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3" name="Rectangle 502">
            <a:extLst>
              <a:ext uri="{FF2B5EF4-FFF2-40B4-BE49-F238E27FC236}">
                <a16:creationId xmlns:a16="http://schemas.microsoft.com/office/drawing/2014/main" id="{B2F02A29-ADC1-4857-A381-DD5E71E286FC}"/>
              </a:ext>
            </a:extLst>
          </p:cNvPr>
          <p:cNvSpPr/>
          <p:nvPr/>
        </p:nvSpPr>
        <p:spPr>
          <a:xfrm>
            <a:off x="2438255" y="397448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8" name="Rectangle: Rounded Corners 547">
            <a:extLst>
              <a:ext uri="{FF2B5EF4-FFF2-40B4-BE49-F238E27FC236}">
                <a16:creationId xmlns:a16="http://schemas.microsoft.com/office/drawing/2014/main" id="{C001EB4E-E7F6-4A06-9498-CA061ED614F5}"/>
              </a:ext>
            </a:extLst>
          </p:cNvPr>
          <p:cNvSpPr/>
          <p:nvPr/>
        </p:nvSpPr>
        <p:spPr>
          <a:xfrm>
            <a:off x="1279344" y="4227685"/>
            <a:ext cx="786781"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矩形 8">
            <a:extLst>
              <a:ext uri="{FF2B5EF4-FFF2-40B4-BE49-F238E27FC236}">
                <a16:creationId xmlns:a16="http://schemas.microsoft.com/office/drawing/2014/main" id="{45584B9D-3E57-4FED-980D-0C7BB0684B37}"/>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Tree>
    <p:extLst>
      <p:ext uri="{BB962C8B-B14F-4D97-AF65-F5344CB8AC3E}">
        <p14:creationId xmlns:p14="http://schemas.microsoft.com/office/powerpoint/2010/main" val="1842703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166</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Palpanas - MDM 2022</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ax3+bx</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GPU-friendly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sp>
        <p:nvSpPr>
          <p:cNvPr id="113" name="Rectangle 112">
            <a:extLst>
              <a:ext uri="{FF2B5EF4-FFF2-40B4-BE49-F238E27FC236}">
                <a16:creationId xmlns:a16="http://schemas.microsoft.com/office/drawing/2014/main" id="{54829733-9A7E-4D64-9F24-754619BA18AC}"/>
              </a:ext>
            </a:extLst>
          </p:cNvPr>
          <p:cNvSpPr/>
          <p:nvPr/>
        </p:nvSpPr>
        <p:spPr>
          <a:xfrm>
            <a:off x="263886" y="5189749"/>
            <a:ext cx="4650454" cy="415498"/>
          </a:xfrm>
          <a:prstGeom prst="rect">
            <a:avLst/>
          </a:prstGeom>
        </p:spPr>
        <p:txBody>
          <a:bodyPr wrap="square">
            <a:spAutoFit/>
          </a:bodyPr>
          <a:lstStyle/>
          <a:p>
            <a:r>
              <a:rPr lang="en-US" sz="2100" dirty="0">
                <a:latin typeface="Open Sans" panose="020B0604020202020204"/>
              </a:rPr>
              <a:t>Breakpoint=breakpoint[Sax]</a:t>
            </a:r>
          </a:p>
        </p:txBody>
      </p:sp>
      <p:pic>
        <p:nvPicPr>
          <p:cNvPr id="142" name="Picture 141">
            <a:extLst>
              <a:ext uri="{FF2B5EF4-FFF2-40B4-BE49-F238E27FC236}">
                <a16:creationId xmlns:a16="http://schemas.microsoft.com/office/drawing/2014/main" id="{8B094FEF-AB9A-43D5-B370-FD3988E98EBB}"/>
              </a:ext>
            </a:extLst>
          </p:cNvPr>
          <p:cNvPicPr>
            <a:picLocks noChangeAspect="1"/>
          </p:cNvPicPr>
          <p:nvPr/>
        </p:nvPicPr>
        <p:blipFill rotWithShape="1">
          <a:blip r:embed="rId3"/>
          <a:srcRect r="54281"/>
          <a:stretch/>
        </p:blipFill>
        <p:spPr>
          <a:xfrm>
            <a:off x="1073960" y="2485001"/>
            <a:ext cx="3206784" cy="2614341"/>
          </a:xfrm>
          <a:prstGeom prst="rect">
            <a:avLst/>
          </a:prstGeom>
        </p:spPr>
      </p:pic>
      <p:sp>
        <p:nvSpPr>
          <p:cNvPr id="4" name="Rectangle 3">
            <a:extLst>
              <a:ext uri="{FF2B5EF4-FFF2-40B4-BE49-F238E27FC236}">
                <a16:creationId xmlns:a16="http://schemas.microsoft.com/office/drawing/2014/main" id="{FD69CF20-8EE8-4C1A-B91F-F0C82FE6B8CA}"/>
              </a:ext>
            </a:extLst>
          </p:cNvPr>
          <p:cNvSpPr/>
          <p:nvPr/>
        </p:nvSpPr>
        <p:spPr>
          <a:xfrm>
            <a:off x="3635830" y="4575362"/>
            <a:ext cx="714293" cy="47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6DBD771-AE35-4A03-9079-09A1E833368E}"/>
              </a:ext>
            </a:extLst>
          </p:cNvPr>
          <p:cNvSpPr/>
          <p:nvPr/>
        </p:nvSpPr>
        <p:spPr>
          <a:xfrm>
            <a:off x="804672" y="1971221"/>
            <a:ext cx="1590316" cy="39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23209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167</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Palpanas - MDM 2022</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ax3+bx</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GPU-friendly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sp>
        <p:nvSpPr>
          <p:cNvPr id="156" name="Rectangle 155">
            <a:extLst>
              <a:ext uri="{FF2B5EF4-FFF2-40B4-BE49-F238E27FC236}">
                <a16:creationId xmlns:a16="http://schemas.microsoft.com/office/drawing/2014/main" id="{CA34DBD7-302E-494E-A0FF-098477DEB500}"/>
              </a:ext>
            </a:extLst>
          </p:cNvPr>
          <p:cNvSpPr/>
          <p:nvPr/>
        </p:nvSpPr>
        <p:spPr>
          <a:xfrm>
            <a:off x="378186" y="5189750"/>
            <a:ext cx="4650454" cy="369332"/>
          </a:xfrm>
          <a:prstGeom prst="rect">
            <a:avLst/>
          </a:prstGeom>
        </p:spPr>
        <p:txBody>
          <a:bodyPr wrap="square">
            <a:spAutoFit/>
          </a:bodyPr>
          <a:lstStyle/>
          <a:p>
            <a:r>
              <a:rPr lang="en-US" dirty="0">
                <a:latin typeface="Open Sans" panose="020B0604020202020204"/>
              </a:rPr>
              <a:t>Breakpoint=breakpoint[Sax]</a:t>
            </a:r>
          </a:p>
        </p:txBody>
      </p:sp>
      <p:sp>
        <p:nvSpPr>
          <p:cNvPr id="158" name="Rectangle 157">
            <a:extLst>
              <a:ext uri="{FF2B5EF4-FFF2-40B4-BE49-F238E27FC236}">
                <a16:creationId xmlns:a16="http://schemas.microsoft.com/office/drawing/2014/main" id="{F0E17C02-3BE5-4A80-941E-D869BDC6D6E9}"/>
              </a:ext>
            </a:extLst>
          </p:cNvPr>
          <p:cNvSpPr/>
          <p:nvPr/>
        </p:nvSpPr>
        <p:spPr>
          <a:xfrm>
            <a:off x="5097920" y="5189750"/>
            <a:ext cx="3470437" cy="369332"/>
          </a:xfrm>
          <a:prstGeom prst="rect">
            <a:avLst/>
          </a:prstGeom>
        </p:spPr>
        <p:txBody>
          <a:bodyPr wrap="none">
            <a:spAutoFit/>
          </a:bodyPr>
          <a:lstStyle/>
          <a:p>
            <a:r>
              <a:rPr lang="en-US" dirty="0" err="1">
                <a:latin typeface="Open Sans" panose="020B0604020202020204"/>
              </a:rPr>
              <a:t>BreakPoly</a:t>
            </a:r>
            <a:r>
              <a:rPr lang="en-US" dirty="0">
                <a:latin typeface="Open Sans" panose="020B0604020202020204"/>
              </a:rPr>
              <a:t>(Sax)=a*(Sax)</a:t>
            </a:r>
            <a:r>
              <a:rPr lang="en-US" baseline="30000" dirty="0">
                <a:latin typeface="Open Sans" panose="020B0604020202020204"/>
              </a:rPr>
              <a:t>3</a:t>
            </a:r>
            <a:r>
              <a:rPr lang="en-US" dirty="0">
                <a:latin typeface="Open Sans" panose="020B0604020202020204"/>
              </a:rPr>
              <a:t>+b*(Sax)</a:t>
            </a:r>
          </a:p>
        </p:txBody>
      </p:sp>
      <p:pic>
        <p:nvPicPr>
          <p:cNvPr id="5" name="Picture 4">
            <a:extLst>
              <a:ext uri="{FF2B5EF4-FFF2-40B4-BE49-F238E27FC236}">
                <a16:creationId xmlns:a16="http://schemas.microsoft.com/office/drawing/2014/main" id="{37406173-C998-4D55-BDD4-336F8CD17941}"/>
              </a:ext>
            </a:extLst>
          </p:cNvPr>
          <p:cNvPicPr>
            <a:picLocks noChangeAspect="1"/>
          </p:cNvPicPr>
          <p:nvPr/>
        </p:nvPicPr>
        <p:blipFill>
          <a:blip r:embed="rId3"/>
          <a:stretch>
            <a:fillRect/>
          </a:stretch>
        </p:blipFill>
        <p:spPr>
          <a:xfrm>
            <a:off x="1073959" y="2485001"/>
            <a:ext cx="7014158" cy="2614341"/>
          </a:xfrm>
          <a:prstGeom prst="rect">
            <a:avLst/>
          </a:prstGeom>
        </p:spPr>
      </p:pic>
    </p:spTree>
    <p:extLst>
      <p:ext uri="{BB962C8B-B14F-4D97-AF65-F5344CB8AC3E}">
        <p14:creationId xmlns:p14="http://schemas.microsoft.com/office/powerpoint/2010/main" val="158897831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168</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Palpanas - MDM 2022</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255 32-bit registers</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Time of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graphicFrame>
        <p:nvGraphicFramePr>
          <p:cNvPr id="58" name="Chart 57">
            <a:extLst>
              <a:ext uri="{FF2B5EF4-FFF2-40B4-BE49-F238E27FC236}">
                <a16:creationId xmlns:a16="http://schemas.microsoft.com/office/drawing/2014/main" id="{27A89440-15B7-450F-9F1F-386DFCB59583}"/>
              </a:ext>
            </a:extLst>
          </p:cNvPr>
          <p:cNvGraphicFramePr>
            <a:graphicFrameLocks/>
          </p:cNvGraphicFramePr>
          <p:nvPr/>
        </p:nvGraphicFramePr>
        <p:xfrm>
          <a:off x="1428337" y="2481189"/>
          <a:ext cx="5658263" cy="2983532"/>
        </p:xfrm>
        <a:graphic>
          <a:graphicData uri="http://schemas.openxmlformats.org/drawingml/2006/chart">
            <c:chart xmlns:c="http://schemas.openxmlformats.org/drawingml/2006/chart" xmlns:r="http://schemas.openxmlformats.org/officeDocument/2006/relationships" r:id="rId3"/>
          </a:graphicData>
        </a:graphic>
      </p:graphicFrame>
      <p:grpSp>
        <p:nvGrpSpPr>
          <p:cNvPr id="63" name="Group 62">
            <a:extLst>
              <a:ext uri="{FF2B5EF4-FFF2-40B4-BE49-F238E27FC236}">
                <a16:creationId xmlns:a16="http://schemas.microsoft.com/office/drawing/2014/main" id="{D4C6B681-C448-4B90-9E6D-E3A97875619B}"/>
              </a:ext>
            </a:extLst>
          </p:cNvPr>
          <p:cNvGrpSpPr/>
          <p:nvPr/>
        </p:nvGrpSpPr>
        <p:grpSpPr>
          <a:xfrm>
            <a:off x="2880297" y="3714269"/>
            <a:ext cx="954707" cy="892260"/>
            <a:chOff x="3611880" y="2438400"/>
            <a:chExt cx="6812280" cy="1240206"/>
          </a:xfrm>
        </p:grpSpPr>
        <p:cxnSp>
          <p:nvCxnSpPr>
            <p:cNvPr id="64" name="Straight Connector 63">
              <a:extLst>
                <a:ext uri="{FF2B5EF4-FFF2-40B4-BE49-F238E27FC236}">
                  <a16:creationId xmlns:a16="http://schemas.microsoft.com/office/drawing/2014/main" id="{A96E3F67-6BDA-4394-B471-8AF004E14230}"/>
                </a:ext>
              </a:extLst>
            </p:cNvPr>
            <p:cNvCxnSpPr/>
            <p:nvPr/>
          </p:nvCxnSpPr>
          <p:spPr>
            <a:xfrm>
              <a:off x="3611880" y="2438400"/>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256FB9-18D6-4AD0-922B-01B660A94030}"/>
                </a:ext>
              </a:extLst>
            </p:cNvPr>
            <p:cNvCxnSpPr>
              <a:cxnSpLocks/>
            </p:cNvCxnSpPr>
            <p:nvPr/>
          </p:nvCxnSpPr>
          <p:spPr>
            <a:xfrm>
              <a:off x="7173717" y="3678606"/>
              <a:ext cx="32504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CEA8954-7E9B-4B91-8FC4-0BAD555C8480}"/>
                </a:ext>
              </a:extLst>
            </p:cNvPr>
            <p:cNvCxnSpPr>
              <a:cxnSpLocks/>
            </p:cNvCxnSpPr>
            <p:nvPr/>
          </p:nvCxnSpPr>
          <p:spPr>
            <a:xfrm>
              <a:off x="8674953"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7" name="Rectangle 66">
            <a:extLst>
              <a:ext uri="{FF2B5EF4-FFF2-40B4-BE49-F238E27FC236}">
                <a16:creationId xmlns:a16="http://schemas.microsoft.com/office/drawing/2014/main" id="{C8273D42-14BD-43B4-8974-1319C9B82F27}"/>
              </a:ext>
            </a:extLst>
          </p:cNvPr>
          <p:cNvSpPr/>
          <p:nvPr/>
        </p:nvSpPr>
        <p:spPr>
          <a:xfrm>
            <a:off x="1805167" y="5681284"/>
            <a:ext cx="5478616" cy="369332"/>
          </a:xfrm>
          <a:prstGeom prst="rect">
            <a:avLst/>
          </a:prstGeom>
        </p:spPr>
        <p:txBody>
          <a:bodyPr wrap="none">
            <a:spAutoFit/>
          </a:bodyPr>
          <a:lstStyle/>
          <a:p>
            <a:r>
              <a:rPr lang="en-US" altLang="zh-CN" b="1" dirty="0">
                <a:latin typeface="Open Sans" panose="020B0604020202020204"/>
              </a:rPr>
              <a:t>GPU with </a:t>
            </a:r>
            <a:r>
              <a:rPr lang="en-US" altLang="zh-CN" b="1" i="1" dirty="0" err="1">
                <a:latin typeface="Open Sans" panose="020B0604020202020204"/>
              </a:rPr>
              <a:t>BreakPoly</a:t>
            </a:r>
            <a:r>
              <a:rPr lang="en-US" altLang="zh-CN" b="1" i="1" dirty="0">
                <a:latin typeface="Open Sans" panose="020B0604020202020204"/>
              </a:rPr>
              <a:t>()</a:t>
            </a:r>
            <a:r>
              <a:rPr lang="en-US" altLang="zh-CN" b="1" dirty="0">
                <a:latin typeface="Open Sans" panose="020B0604020202020204"/>
              </a:rPr>
              <a:t> breakpoints is </a:t>
            </a:r>
            <a:r>
              <a:rPr lang="en-US" altLang="zh-CN" b="1" dirty="0">
                <a:solidFill>
                  <a:srgbClr val="FF0000"/>
                </a:solidFill>
                <a:latin typeface="Open Sans" panose="020B0604020202020204"/>
              </a:rPr>
              <a:t>~10x</a:t>
            </a:r>
            <a:r>
              <a:rPr lang="zh-CN" altLang="en-US" b="1" dirty="0">
                <a:solidFill>
                  <a:srgbClr val="FF0000"/>
                </a:solidFill>
                <a:latin typeface="Open Sans" panose="020B0604020202020204"/>
              </a:rPr>
              <a:t> </a:t>
            </a:r>
            <a:r>
              <a:rPr lang="en-US" altLang="zh-CN" b="1" dirty="0">
                <a:solidFill>
                  <a:srgbClr val="FF0000"/>
                </a:solidFill>
                <a:latin typeface="Open Sans" panose="020B0604020202020204"/>
              </a:rPr>
              <a:t>faster</a:t>
            </a:r>
            <a:r>
              <a:rPr lang="zh-CN" altLang="en-US" b="1" dirty="0">
                <a:solidFill>
                  <a:srgbClr val="FF0000"/>
                </a:solidFill>
                <a:latin typeface="Open Sans" panose="020B0604020202020204"/>
              </a:rPr>
              <a:t> </a:t>
            </a:r>
            <a:endParaRPr lang="en-US" b="1" dirty="0">
              <a:solidFill>
                <a:srgbClr val="FF0000"/>
              </a:solidFill>
              <a:latin typeface="Open Sans" panose="020B0604020202020204"/>
            </a:endParaRPr>
          </a:p>
        </p:txBody>
      </p:sp>
      <p:grpSp>
        <p:nvGrpSpPr>
          <p:cNvPr id="68" name="Group 67">
            <a:extLst>
              <a:ext uri="{FF2B5EF4-FFF2-40B4-BE49-F238E27FC236}">
                <a16:creationId xmlns:a16="http://schemas.microsoft.com/office/drawing/2014/main" id="{DC76A3AB-8703-4CA9-B6D6-A2793CCB7D77}"/>
              </a:ext>
            </a:extLst>
          </p:cNvPr>
          <p:cNvGrpSpPr/>
          <p:nvPr/>
        </p:nvGrpSpPr>
        <p:grpSpPr>
          <a:xfrm>
            <a:off x="4367032" y="3127202"/>
            <a:ext cx="932876" cy="1418661"/>
            <a:chOff x="3611880" y="2438400"/>
            <a:chExt cx="6812280" cy="1216915"/>
          </a:xfrm>
        </p:grpSpPr>
        <p:cxnSp>
          <p:nvCxnSpPr>
            <p:cNvPr id="69" name="Straight Connector 68">
              <a:extLst>
                <a:ext uri="{FF2B5EF4-FFF2-40B4-BE49-F238E27FC236}">
                  <a16:creationId xmlns:a16="http://schemas.microsoft.com/office/drawing/2014/main" id="{A81013B0-16A5-4E88-B80E-6D30DD1DDAA8}"/>
                </a:ext>
              </a:extLst>
            </p:cNvPr>
            <p:cNvCxnSpPr/>
            <p:nvPr/>
          </p:nvCxnSpPr>
          <p:spPr>
            <a:xfrm>
              <a:off x="3611880" y="2438400"/>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589BBB-D84F-40BB-BAE3-1E1C2CDC436D}"/>
                </a:ext>
              </a:extLst>
            </p:cNvPr>
            <p:cNvCxnSpPr>
              <a:cxnSpLocks/>
            </p:cNvCxnSpPr>
            <p:nvPr/>
          </p:nvCxnSpPr>
          <p:spPr>
            <a:xfrm>
              <a:off x="7143163" y="3655315"/>
              <a:ext cx="32809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40263C7-6004-4A71-A3CC-5ECB31FFBDA9}"/>
                </a:ext>
              </a:extLst>
            </p:cNvPr>
            <p:cNvCxnSpPr>
              <a:cxnSpLocks/>
            </p:cNvCxnSpPr>
            <p:nvPr/>
          </p:nvCxnSpPr>
          <p:spPr>
            <a:xfrm>
              <a:off x="8793109"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2807356-BA42-4992-99CC-E245CAF37141}"/>
              </a:ext>
            </a:extLst>
          </p:cNvPr>
          <p:cNvGrpSpPr/>
          <p:nvPr/>
        </p:nvGrpSpPr>
        <p:grpSpPr>
          <a:xfrm>
            <a:off x="5825291" y="3652278"/>
            <a:ext cx="961272" cy="1011160"/>
            <a:chOff x="3611880" y="2438400"/>
            <a:chExt cx="7019622" cy="1206123"/>
          </a:xfrm>
        </p:grpSpPr>
        <p:cxnSp>
          <p:nvCxnSpPr>
            <p:cNvPr id="73" name="Straight Connector 72">
              <a:extLst>
                <a:ext uri="{FF2B5EF4-FFF2-40B4-BE49-F238E27FC236}">
                  <a16:creationId xmlns:a16="http://schemas.microsoft.com/office/drawing/2014/main" id="{FB02F534-01D5-4520-8E18-55A3CA8DD212}"/>
                </a:ext>
              </a:extLst>
            </p:cNvPr>
            <p:cNvCxnSpPr>
              <a:cxnSpLocks/>
            </p:cNvCxnSpPr>
            <p:nvPr/>
          </p:nvCxnSpPr>
          <p:spPr>
            <a:xfrm>
              <a:off x="3611880" y="2438400"/>
              <a:ext cx="70196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F9A9B-C10B-4A23-BA68-F49226B74EAE}"/>
                </a:ext>
              </a:extLst>
            </p:cNvPr>
            <p:cNvCxnSpPr>
              <a:cxnSpLocks/>
            </p:cNvCxnSpPr>
            <p:nvPr/>
          </p:nvCxnSpPr>
          <p:spPr>
            <a:xfrm>
              <a:off x="7271964" y="3644523"/>
              <a:ext cx="33595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1264E0-1CC6-4FAC-8A35-E96D44AF266C}"/>
                </a:ext>
              </a:extLst>
            </p:cNvPr>
            <p:cNvCxnSpPr>
              <a:cxnSpLocks/>
            </p:cNvCxnSpPr>
            <p:nvPr/>
          </p:nvCxnSpPr>
          <p:spPr>
            <a:xfrm>
              <a:off x="8972567"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011043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169</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Palpanas - MDM 2022</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2" name="Freeform: Shape 381">
            <a:extLst>
              <a:ext uri="{FF2B5EF4-FFF2-40B4-BE49-F238E27FC236}">
                <a16:creationId xmlns:a16="http://schemas.microsoft.com/office/drawing/2014/main" id="{6495EC1F-4C86-4DC7-B6E3-05B2119BF2A6}"/>
              </a:ext>
            </a:extLst>
          </p:cNvPr>
          <p:cNvSpPr/>
          <p:nvPr/>
        </p:nvSpPr>
        <p:spPr>
          <a:xfrm>
            <a:off x="7778000" y="5747509"/>
            <a:ext cx="670732" cy="116879"/>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grpSp>
        <p:nvGrpSpPr>
          <p:cNvPr id="384" name="Group 383">
            <a:extLst>
              <a:ext uri="{FF2B5EF4-FFF2-40B4-BE49-F238E27FC236}">
                <a16:creationId xmlns:a16="http://schemas.microsoft.com/office/drawing/2014/main" id="{ACBFD1F3-3931-4C8F-87E4-7F4FACED03E4}"/>
              </a:ext>
            </a:extLst>
          </p:cNvPr>
          <p:cNvGrpSpPr/>
          <p:nvPr/>
        </p:nvGrpSpPr>
        <p:grpSpPr>
          <a:xfrm>
            <a:off x="4289230" y="3974130"/>
            <a:ext cx="3324013" cy="1565009"/>
            <a:chOff x="2829154" y="2592869"/>
            <a:chExt cx="2209147" cy="1918640"/>
          </a:xfrm>
        </p:grpSpPr>
        <p:sp>
          <p:nvSpPr>
            <p:cNvPr id="385" name="Rectangle: Rounded Corners 384">
              <a:extLst>
                <a:ext uri="{FF2B5EF4-FFF2-40B4-BE49-F238E27FC236}">
                  <a16:creationId xmlns:a16="http://schemas.microsoft.com/office/drawing/2014/main" id="{C1F637E8-9277-4BAC-8721-85DB4486966E}"/>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86" name="Rectangle: Rounded Corners 385">
              <a:extLst>
                <a:ext uri="{FF2B5EF4-FFF2-40B4-BE49-F238E27FC236}">
                  <a16:creationId xmlns:a16="http://schemas.microsoft.com/office/drawing/2014/main" id="{D32FD384-B515-41CE-96CC-3E984A6F2BF2}"/>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87" name="Rectangle: Rounded Corners 386">
              <a:extLst>
                <a:ext uri="{FF2B5EF4-FFF2-40B4-BE49-F238E27FC236}">
                  <a16:creationId xmlns:a16="http://schemas.microsoft.com/office/drawing/2014/main" id="{5B342473-49B7-4039-B163-87A3A9BCF8DD}"/>
                </a:ext>
              </a:extLst>
            </p:cNvPr>
            <p:cNvSpPr/>
            <p:nvPr/>
          </p:nvSpPr>
          <p:spPr>
            <a:xfrm>
              <a:off x="2829154" y="2736224"/>
              <a:ext cx="2080255" cy="1775285"/>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8" b="1" dirty="0">
                <a:solidFill>
                  <a:schemeClr val="tx1"/>
                </a:solidFill>
              </a:endParaRPr>
            </a:p>
            <a:p>
              <a:pPr algn="ctr"/>
              <a:r>
                <a:rPr lang="en-US" sz="1003" b="1" dirty="0">
                  <a:solidFill>
                    <a:schemeClr val="tx1"/>
                  </a:solidFill>
                </a:rPr>
                <a:t>Search</a:t>
              </a:r>
            </a:p>
            <a:p>
              <a:pPr algn="ctr"/>
              <a:endParaRPr lang="en-US" sz="1003" b="1" dirty="0">
                <a:solidFill>
                  <a:schemeClr val="tx1"/>
                </a:solidFill>
              </a:endParaRPr>
            </a:p>
            <a:p>
              <a:pPr algn="ctr"/>
              <a:endParaRPr lang="en-US" sz="1003" b="1"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8" name="TextBox 387">
            <a:extLst>
              <a:ext uri="{FF2B5EF4-FFF2-40B4-BE49-F238E27FC236}">
                <a16:creationId xmlns:a16="http://schemas.microsoft.com/office/drawing/2014/main" id="{E14117A8-1381-473B-8B8A-4D92AEC44F10}"/>
              </a:ext>
            </a:extLst>
          </p:cNvPr>
          <p:cNvSpPr txBox="1"/>
          <p:nvPr/>
        </p:nvSpPr>
        <p:spPr>
          <a:xfrm>
            <a:off x="7745225" y="5529850"/>
            <a:ext cx="1213837" cy="246671"/>
          </a:xfrm>
          <a:prstGeom prst="rect">
            <a:avLst/>
          </a:prstGeom>
          <a:noFill/>
          <a:ln w="12700">
            <a:noFill/>
          </a:ln>
        </p:spPr>
        <p:txBody>
          <a:bodyPr wrap="square" rtlCol="0">
            <a:spAutoFit/>
          </a:bodyPr>
          <a:lstStyle/>
          <a:p>
            <a:r>
              <a:rPr lang="en-US" sz="1003" i="1" dirty="0">
                <a:solidFill>
                  <a:srgbClr val="002060"/>
                </a:solidFill>
                <a:ea typeface="Ebrima" panose="02000000000000000000" pitchFamily="2" charset="0"/>
                <a:cs typeface="Ebrima" panose="02000000000000000000" pitchFamily="2" charset="0"/>
              </a:rPr>
              <a:t>1-NN answer</a:t>
            </a:r>
          </a:p>
        </p:txBody>
      </p:sp>
      <p:cxnSp>
        <p:nvCxnSpPr>
          <p:cNvPr id="389" name="Connector: Elbow 388">
            <a:extLst>
              <a:ext uri="{FF2B5EF4-FFF2-40B4-BE49-F238E27FC236}">
                <a16:creationId xmlns:a16="http://schemas.microsoft.com/office/drawing/2014/main" id="{D0F24CFC-40F4-4CCF-9619-A818B44745CD}"/>
              </a:ext>
            </a:extLst>
          </p:cNvPr>
          <p:cNvCxnSpPr>
            <a:cxnSpLocks/>
            <a:stCxn id="393" idx="2"/>
            <a:endCxn id="388" idx="1"/>
          </p:cNvCxnSpPr>
          <p:nvPr/>
        </p:nvCxnSpPr>
        <p:spPr>
          <a:xfrm rot="16200000" flipH="1">
            <a:off x="6664428" y="4572389"/>
            <a:ext cx="228198" cy="193339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0" name="Rectangle: Rounded Corners 389">
            <a:extLst>
              <a:ext uri="{FF2B5EF4-FFF2-40B4-BE49-F238E27FC236}">
                <a16:creationId xmlns:a16="http://schemas.microsoft.com/office/drawing/2014/main" id="{4D37981D-2BB9-498E-8E5D-0FAEB5F8000D}"/>
              </a:ext>
            </a:extLst>
          </p:cNvPr>
          <p:cNvSpPr/>
          <p:nvPr/>
        </p:nvSpPr>
        <p:spPr>
          <a:xfrm>
            <a:off x="4347369" y="4270755"/>
            <a:ext cx="2939252" cy="28505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check priority queue(s), process leaf nodes.</a:t>
            </a:r>
          </a:p>
        </p:txBody>
      </p:sp>
      <p:sp>
        <p:nvSpPr>
          <p:cNvPr id="391" name="Rectangle: Rounded Corners 390">
            <a:extLst>
              <a:ext uri="{FF2B5EF4-FFF2-40B4-BE49-F238E27FC236}">
                <a16:creationId xmlns:a16="http://schemas.microsoft.com/office/drawing/2014/main" id="{2D62D4AF-E72F-484F-B634-07F4F4132240}"/>
              </a:ext>
            </a:extLst>
          </p:cNvPr>
          <p:cNvSpPr/>
          <p:nvPr/>
        </p:nvSpPr>
        <p:spPr>
          <a:xfrm>
            <a:off x="4345548" y="4671183"/>
            <a:ext cx="2939252" cy="311324"/>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6" dirty="0">
                <a:solidFill>
                  <a:schemeClr val="tx1"/>
                </a:solidFill>
              </a:rPr>
              <a:t>check LBD values in </a:t>
            </a:r>
            <a:r>
              <a:rPr lang="en-US" altLang="zh-CN" sz="936" dirty="0" err="1">
                <a:solidFill>
                  <a:schemeClr val="tx1"/>
                </a:solidFill>
              </a:rPr>
              <a:t>FmapC</a:t>
            </a:r>
            <a:r>
              <a:rPr lang="en-US" altLang="zh-CN" sz="936" dirty="0">
                <a:solidFill>
                  <a:schemeClr val="tx1"/>
                </a:solidFill>
              </a:rPr>
              <a:t> or calculate it,</a:t>
            </a:r>
          </a:p>
          <a:p>
            <a:pPr algn="ctr"/>
            <a:r>
              <a:rPr lang="en-US" sz="936" dirty="0">
                <a:solidFill>
                  <a:schemeClr val="tx1"/>
                </a:solidFill>
              </a:rPr>
              <a:t>calculate real distances</a:t>
            </a:r>
          </a:p>
        </p:txBody>
      </p:sp>
      <p:cxnSp>
        <p:nvCxnSpPr>
          <p:cNvPr id="392" name="Straight Arrow Connector 391">
            <a:extLst>
              <a:ext uri="{FF2B5EF4-FFF2-40B4-BE49-F238E27FC236}">
                <a16:creationId xmlns:a16="http://schemas.microsoft.com/office/drawing/2014/main" id="{427E3DE9-3C1A-4F52-8408-FAD21BA1A38B}"/>
              </a:ext>
            </a:extLst>
          </p:cNvPr>
          <p:cNvCxnSpPr>
            <a:cxnSpLocks/>
            <a:stCxn id="390" idx="2"/>
            <a:endCxn id="391" idx="0"/>
          </p:cNvCxnSpPr>
          <p:nvPr/>
        </p:nvCxnSpPr>
        <p:spPr>
          <a:xfrm flipH="1">
            <a:off x="5815174" y="4555814"/>
            <a:ext cx="1821" cy="115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3" name="Rectangle: Rounded Corners 392">
            <a:extLst>
              <a:ext uri="{FF2B5EF4-FFF2-40B4-BE49-F238E27FC236}">
                <a16:creationId xmlns:a16="http://schemas.microsoft.com/office/drawing/2014/main" id="{70DF1BE6-006D-412F-AD7A-CE9F56D00E27}"/>
              </a:ext>
            </a:extLst>
          </p:cNvPr>
          <p:cNvSpPr/>
          <p:nvPr/>
        </p:nvSpPr>
        <p:spPr>
          <a:xfrm>
            <a:off x="4337347" y="5158921"/>
            <a:ext cx="2948963" cy="266067"/>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update BSF, use new BSF to prune better</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1375B543-000B-4EBD-AFFD-6A7627F2F7B7}"/>
              </a:ext>
            </a:extLst>
          </p:cNvPr>
          <p:cNvCxnSpPr>
            <a:cxnSpLocks/>
          </p:cNvCxnSpPr>
          <p:nvPr/>
        </p:nvCxnSpPr>
        <p:spPr>
          <a:xfrm>
            <a:off x="5762662" y="4979904"/>
            <a:ext cx="0" cy="1809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AD9C09C3-E5FE-4C64-9D41-4213F24C6E2B}"/>
              </a:ext>
            </a:extLst>
          </p:cNvPr>
          <p:cNvCxnSpPr>
            <a:cxnSpLocks/>
          </p:cNvCxnSpPr>
          <p:nvPr/>
        </p:nvCxnSpPr>
        <p:spPr>
          <a:xfrm flipV="1">
            <a:off x="5863915" y="4979905"/>
            <a:ext cx="0" cy="180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Rectangle: Rounded Corners 416">
            <a:extLst>
              <a:ext uri="{FF2B5EF4-FFF2-40B4-BE49-F238E27FC236}">
                <a16:creationId xmlns:a16="http://schemas.microsoft.com/office/drawing/2014/main" id="{88304E73-32C6-418A-A141-1C3C09C86878}"/>
              </a:ext>
            </a:extLst>
          </p:cNvPr>
          <p:cNvSpPr/>
          <p:nvPr/>
        </p:nvSpPr>
        <p:spPr>
          <a:xfrm>
            <a:off x="775975" y="2913970"/>
            <a:ext cx="2303324" cy="62882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calculate LBDs only for series under a node inside the</a:t>
            </a:r>
          </a:p>
          <a:p>
            <a:pPr algn="ctr"/>
            <a:r>
              <a:rPr lang="en-US" sz="936" dirty="0">
                <a:solidFill>
                  <a:schemeClr val="tx1"/>
                </a:solidFill>
              </a:rPr>
              <a:t>interval</a:t>
            </a:r>
            <a:r>
              <a:rPr lang="en-US" altLang="zh-CN" sz="936" dirty="0">
                <a:solidFill>
                  <a:schemeClr val="tx1"/>
                </a:solidFill>
              </a:rPr>
              <a:t>s</a:t>
            </a:r>
            <a:r>
              <a:rPr lang="en-US" sz="936" dirty="0">
                <a:solidFill>
                  <a:schemeClr val="tx1"/>
                </a:solidFill>
              </a:rPr>
              <a:t> with all non-pruned nodes</a:t>
            </a:r>
          </a:p>
        </p:txBody>
      </p:sp>
      <p:sp>
        <p:nvSpPr>
          <p:cNvPr id="418" name="Arrow: Bent 417">
            <a:extLst>
              <a:ext uri="{FF2B5EF4-FFF2-40B4-BE49-F238E27FC236}">
                <a16:creationId xmlns:a16="http://schemas.microsoft.com/office/drawing/2014/main" id="{2A08997F-1F72-4BF6-B647-766BA9768A32}"/>
              </a:ext>
            </a:extLst>
          </p:cNvPr>
          <p:cNvSpPr/>
          <p:nvPr/>
        </p:nvSpPr>
        <p:spPr>
          <a:xfrm rot="5400000" flipV="1">
            <a:off x="2964781" y="2159659"/>
            <a:ext cx="423002" cy="1085620"/>
          </a:xfrm>
          <a:prstGeom prst="bentArrow">
            <a:avLst>
              <a:gd name="adj1" fmla="val 12129"/>
              <a:gd name="adj2" fmla="val 18603"/>
              <a:gd name="adj3" fmla="val 20348"/>
              <a:gd name="adj4" fmla="val 57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solidFill>
                <a:schemeClr val="tx1"/>
              </a:solidFill>
            </a:endParaRPr>
          </a:p>
        </p:txBody>
      </p: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6" name="Isosceles Triangle 475">
            <a:extLst>
              <a:ext uri="{FF2B5EF4-FFF2-40B4-BE49-F238E27FC236}">
                <a16:creationId xmlns:a16="http://schemas.microsoft.com/office/drawing/2014/main" id="{189EC02F-98C8-4036-BF2B-0C61A50CE39F}"/>
              </a:ext>
            </a:extLst>
          </p:cNvPr>
          <p:cNvSpPr/>
          <p:nvPr/>
        </p:nvSpPr>
        <p:spPr>
          <a:xfrm>
            <a:off x="5888057" y="3180982"/>
            <a:ext cx="975106" cy="744029"/>
          </a:xfrm>
          <a:prstGeom prst="triangle">
            <a:avLst>
              <a:gd name="adj" fmla="val 50000"/>
            </a:avLst>
          </a:prstGeom>
          <a:solidFill>
            <a:srgbClr val="CAD3EC"/>
          </a:solidFill>
          <a:ln w="9525">
            <a:solidFill>
              <a:schemeClr val="tx1">
                <a:alpha val="75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dirty="0">
              <a:solidFill>
                <a:schemeClr val="tx1"/>
              </a:solidFill>
            </a:endParaRPr>
          </a:p>
        </p:txBody>
      </p:sp>
      <p:sp>
        <p:nvSpPr>
          <p:cNvPr id="477" name="TextBox 476">
            <a:extLst>
              <a:ext uri="{FF2B5EF4-FFF2-40B4-BE49-F238E27FC236}">
                <a16:creationId xmlns:a16="http://schemas.microsoft.com/office/drawing/2014/main" id="{B8C51C4F-C523-4C2B-BF29-67C6C98150AD}"/>
              </a:ext>
            </a:extLst>
          </p:cNvPr>
          <p:cNvSpPr txBox="1"/>
          <p:nvPr/>
        </p:nvSpPr>
        <p:spPr>
          <a:xfrm>
            <a:off x="6087420" y="3480951"/>
            <a:ext cx="635978" cy="462563"/>
          </a:xfrm>
          <a:prstGeom prst="rect">
            <a:avLst/>
          </a:prstGeom>
          <a:noFill/>
        </p:spPr>
        <p:txBody>
          <a:bodyPr wrap="square" rtlCol="0">
            <a:spAutoFit/>
          </a:bodyPr>
          <a:lstStyle/>
          <a:p>
            <a:pPr algn="ctr"/>
            <a:r>
              <a:rPr lang="en-US" sz="1203" b="1" dirty="0"/>
              <a:t>tr</a:t>
            </a:r>
            <a:r>
              <a:rPr lang="en-US" altLang="zh-CN" sz="1203" b="1" dirty="0"/>
              <a:t>ee index</a:t>
            </a:r>
            <a:endParaRPr lang="en-US" sz="1203" b="1" dirty="0"/>
          </a:p>
        </p:txBody>
      </p:sp>
      <p:cxnSp>
        <p:nvCxnSpPr>
          <p:cNvPr id="478" name="Straight Arrow Connector 477">
            <a:extLst>
              <a:ext uri="{FF2B5EF4-FFF2-40B4-BE49-F238E27FC236}">
                <a16:creationId xmlns:a16="http://schemas.microsoft.com/office/drawing/2014/main" id="{37129120-CD29-4A48-BFE0-9127FC22CF54}"/>
              </a:ext>
            </a:extLst>
          </p:cNvPr>
          <p:cNvCxnSpPr>
            <a:cxnSpLocks/>
            <a:endCxn id="481" idx="3"/>
          </p:cNvCxnSpPr>
          <p:nvPr/>
        </p:nvCxnSpPr>
        <p:spPr>
          <a:xfrm>
            <a:off x="5263360" y="3117914"/>
            <a:ext cx="0" cy="212124"/>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4E731BD1-F221-4F19-BA9C-47F8D916206B}"/>
              </a:ext>
            </a:extLst>
          </p:cNvPr>
          <p:cNvCxnSpPr>
            <a:cxnSpLocks/>
          </p:cNvCxnSpPr>
          <p:nvPr/>
        </p:nvCxnSpPr>
        <p:spPr>
          <a:xfrm>
            <a:off x="5666690" y="3491997"/>
            <a:ext cx="49792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80" name="Group 479">
            <a:extLst>
              <a:ext uri="{FF2B5EF4-FFF2-40B4-BE49-F238E27FC236}">
                <a16:creationId xmlns:a16="http://schemas.microsoft.com/office/drawing/2014/main" id="{6637AE5A-321D-43AF-B326-1CA7ADD9BB47}"/>
              </a:ext>
            </a:extLst>
          </p:cNvPr>
          <p:cNvGrpSpPr/>
          <p:nvPr/>
        </p:nvGrpSpPr>
        <p:grpSpPr>
          <a:xfrm>
            <a:off x="4733586" y="3330038"/>
            <a:ext cx="933104" cy="442122"/>
            <a:chOff x="5968972" y="4228108"/>
            <a:chExt cx="937416" cy="661389"/>
          </a:xfrm>
        </p:grpSpPr>
        <p:sp>
          <p:nvSpPr>
            <p:cNvPr id="481" name="Rectangle: Diagonal Corners Snipped 480">
              <a:extLst>
                <a:ext uri="{FF2B5EF4-FFF2-40B4-BE49-F238E27FC236}">
                  <a16:creationId xmlns:a16="http://schemas.microsoft.com/office/drawing/2014/main" id="{0A535756-EBB1-4355-BF99-C1516838D147}"/>
                </a:ext>
              </a:extLst>
            </p:cNvPr>
            <p:cNvSpPr/>
            <p:nvPr/>
          </p:nvSpPr>
          <p:spPr>
            <a:xfrm>
              <a:off x="6096000" y="4228108"/>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p>
          </p:txBody>
        </p:sp>
        <p:sp>
          <p:nvSpPr>
            <p:cNvPr id="482" name="Rectangle: Diagonal Corners Snipped 481">
              <a:extLst>
                <a:ext uri="{FF2B5EF4-FFF2-40B4-BE49-F238E27FC236}">
                  <a16:creationId xmlns:a16="http://schemas.microsoft.com/office/drawing/2014/main" id="{1FE1B897-5AF7-4170-A4F6-FA2F2C63B94B}"/>
                </a:ext>
              </a:extLst>
            </p:cNvPr>
            <p:cNvSpPr/>
            <p:nvPr/>
          </p:nvSpPr>
          <p:spPr>
            <a:xfrm>
              <a:off x="6037900" y="4286183"/>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p>
          </p:txBody>
        </p:sp>
        <p:sp>
          <p:nvSpPr>
            <p:cNvPr id="483" name="Rectangle: Diagonal Corners Snipped 482">
              <a:extLst>
                <a:ext uri="{FF2B5EF4-FFF2-40B4-BE49-F238E27FC236}">
                  <a16:creationId xmlns:a16="http://schemas.microsoft.com/office/drawing/2014/main" id="{C67CA8C8-6E89-43A1-9F4B-37EF4D44888C}"/>
                </a:ext>
              </a:extLst>
            </p:cNvPr>
            <p:cNvSpPr/>
            <p:nvPr/>
          </p:nvSpPr>
          <p:spPr>
            <a:xfrm>
              <a:off x="5975815" y="4339906"/>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p>
          </p:txBody>
        </p:sp>
        <p:sp>
          <p:nvSpPr>
            <p:cNvPr id="484" name="TextBox 483">
              <a:extLst>
                <a:ext uri="{FF2B5EF4-FFF2-40B4-BE49-F238E27FC236}">
                  <a16:creationId xmlns:a16="http://schemas.microsoft.com/office/drawing/2014/main" id="{F84D191E-1F65-4B5B-922C-FEB4E27F8ACD}"/>
                </a:ext>
              </a:extLst>
            </p:cNvPr>
            <p:cNvSpPr txBox="1"/>
            <p:nvPr/>
          </p:nvSpPr>
          <p:spPr>
            <a:xfrm>
              <a:off x="5968972" y="4320499"/>
              <a:ext cx="810389" cy="568998"/>
            </a:xfrm>
            <a:prstGeom prst="rect">
              <a:avLst/>
            </a:prstGeom>
            <a:noFill/>
          </p:spPr>
          <p:txBody>
            <a:bodyPr wrap="square" rtlCol="0">
              <a:spAutoFit/>
            </a:bodyPr>
            <a:lstStyle/>
            <a:p>
              <a:pPr algn="ctr"/>
              <a:r>
                <a:rPr lang="en-US" sz="936" b="1" dirty="0"/>
                <a:t>Priority</a:t>
              </a:r>
            </a:p>
            <a:p>
              <a:pPr algn="ctr"/>
              <a:r>
                <a:rPr lang="en-US" sz="936" b="1" dirty="0"/>
                <a:t>Queues</a:t>
              </a:r>
            </a:p>
          </p:txBody>
        </p:sp>
      </p:grpSp>
      <p:cxnSp>
        <p:nvCxnSpPr>
          <p:cNvPr id="485" name="Straight Arrow Connector 484">
            <a:extLst>
              <a:ext uri="{FF2B5EF4-FFF2-40B4-BE49-F238E27FC236}">
                <a16:creationId xmlns:a16="http://schemas.microsoft.com/office/drawing/2014/main" id="{E438EB85-0BF6-4C66-B454-C31B55FB6E3D}"/>
              </a:ext>
            </a:extLst>
          </p:cNvPr>
          <p:cNvCxnSpPr>
            <a:cxnSpLocks/>
          </p:cNvCxnSpPr>
          <p:nvPr/>
        </p:nvCxnSpPr>
        <p:spPr>
          <a:xfrm>
            <a:off x="5608858" y="3554616"/>
            <a:ext cx="52992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DEC91FBD-4769-478B-B7D4-5811042786DA}"/>
              </a:ext>
            </a:extLst>
          </p:cNvPr>
          <p:cNvCxnSpPr>
            <a:cxnSpLocks/>
          </p:cNvCxnSpPr>
          <p:nvPr/>
        </p:nvCxnSpPr>
        <p:spPr>
          <a:xfrm>
            <a:off x="5547058" y="3615096"/>
            <a:ext cx="53336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97ED77A3-308D-42B6-866C-80C9FB9D6841}"/>
              </a:ext>
            </a:extLst>
          </p:cNvPr>
          <p:cNvCxnSpPr>
            <a:cxnSpLocks/>
            <a:endCxn id="482" idx="3"/>
          </p:cNvCxnSpPr>
          <p:nvPr/>
        </p:nvCxnSpPr>
        <p:spPr>
          <a:xfrm>
            <a:off x="5205527" y="3117914"/>
            <a:ext cx="0" cy="250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9CBB69AF-DECB-4B7D-A47C-5C34F5BEFD6C}"/>
              </a:ext>
            </a:extLst>
          </p:cNvPr>
          <p:cNvCxnSpPr>
            <a:cxnSpLocks/>
            <a:endCxn id="484" idx="0"/>
          </p:cNvCxnSpPr>
          <p:nvPr/>
        </p:nvCxnSpPr>
        <p:spPr>
          <a:xfrm>
            <a:off x="5136917" y="3117914"/>
            <a:ext cx="0" cy="273885"/>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B3118922-59C9-44ED-8276-7B7BE0B2BA92}"/>
              </a:ext>
            </a:extLst>
          </p:cNvPr>
          <p:cNvCxnSpPr>
            <a:cxnSpLocks/>
          </p:cNvCxnSpPr>
          <p:nvPr/>
        </p:nvCxnSpPr>
        <p:spPr>
          <a:xfrm flipV="1">
            <a:off x="5207352" y="3720985"/>
            <a:ext cx="0" cy="318046"/>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38026BF8-672A-4310-85FF-23E75144E8C4}"/>
              </a:ext>
            </a:extLst>
          </p:cNvPr>
          <p:cNvCxnSpPr>
            <a:cxnSpLocks/>
          </p:cNvCxnSpPr>
          <p:nvPr/>
        </p:nvCxnSpPr>
        <p:spPr>
          <a:xfrm>
            <a:off x="5265788" y="3720982"/>
            <a:ext cx="0" cy="253148"/>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E7C7BA73-CDB1-4B2B-8A0F-093D4E472318}"/>
              </a:ext>
            </a:extLst>
          </p:cNvPr>
          <p:cNvCxnSpPr>
            <a:cxnSpLocks/>
          </p:cNvCxnSpPr>
          <p:nvPr/>
        </p:nvCxnSpPr>
        <p:spPr>
          <a:xfrm>
            <a:off x="5148988" y="3720986"/>
            <a:ext cx="0" cy="367977"/>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E10FA11B-3776-4769-B9B9-8A9EDBF3D47B}"/>
              </a:ext>
            </a:extLst>
          </p:cNvPr>
          <p:cNvCxnSpPr>
            <a:cxnSpLocks/>
          </p:cNvCxnSpPr>
          <p:nvPr/>
        </p:nvCxnSpPr>
        <p:spPr>
          <a:xfrm>
            <a:off x="6320647" y="3114336"/>
            <a:ext cx="0" cy="1454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DE75AA5D-943B-485B-9EA7-5CD45A5BD242}"/>
              </a:ext>
            </a:extLst>
          </p:cNvPr>
          <p:cNvCxnSpPr>
            <a:cxnSpLocks/>
          </p:cNvCxnSpPr>
          <p:nvPr/>
        </p:nvCxnSpPr>
        <p:spPr>
          <a:xfrm flipV="1">
            <a:off x="6421612" y="3112816"/>
            <a:ext cx="0" cy="1305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4" name="Rectangle 493">
            <a:extLst>
              <a:ext uri="{FF2B5EF4-FFF2-40B4-BE49-F238E27FC236}">
                <a16:creationId xmlns:a16="http://schemas.microsoft.com/office/drawing/2014/main" id="{BDAAD2F3-CC73-4CE8-9410-BA77B516BB9D}"/>
              </a:ext>
            </a:extLst>
          </p:cNvPr>
          <p:cNvSpPr/>
          <p:nvPr/>
        </p:nvSpPr>
        <p:spPr>
          <a:xfrm>
            <a:off x="7766407" y="4084756"/>
            <a:ext cx="827447" cy="380361"/>
          </a:xfrm>
          <a:prstGeom prst="rect">
            <a:avLst/>
          </a:prstGeom>
        </p:spPr>
        <p:txBody>
          <a:bodyPr wrap="square">
            <a:spAutoFit/>
          </a:bodyPr>
          <a:lstStyle/>
          <a:p>
            <a:pPr algn="ctr"/>
            <a:r>
              <a:rPr lang="en-US" sz="936" dirty="0">
                <a:ea typeface="Ebrima" panose="02000000000000000000" pitchFamily="2" charset="0"/>
                <a:cs typeface="Ebrima" panose="02000000000000000000" pitchFamily="2" charset="0"/>
              </a:rPr>
              <a:t>raw data array</a:t>
            </a:r>
            <a:endParaRPr lang="en-US" sz="936" dirty="0"/>
          </a:p>
        </p:txBody>
      </p:sp>
      <p:cxnSp>
        <p:nvCxnSpPr>
          <p:cNvPr id="495" name="Straight Arrow Connector 494">
            <a:extLst>
              <a:ext uri="{FF2B5EF4-FFF2-40B4-BE49-F238E27FC236}">
                <a16:creationId xmlns:a16="http://schemas.microsoft.com/office/drawing/2014/main" id="{B922716B-AACA-441A-AF87-3DFDE113C802}"/>
              </a:ext>
            </a:extLst>
          </p:cNvPr>
          <p:cNvCxnSpPr>
            <a:cxnSpLocks/>
          </p:cNvCxnSpPr>
          <p:nvPr/>
        </p:nvCxnSpPr>
        <p:spPr>
          <a:xfrm>
            <a:off x="7286621" y="4779229"/>
            <a:ext cx="4803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FC48F703-A614-4224-82E9-55426EBC4DA6}"/>
              </a:ext>
            </a:extLst>
          </p:cNvPr>
          <p:cNvCxnSpPr>
            <a:cxnSpLocks/>
          </p:cNvCxnSpPr>
          <p:nvPr/>
        </p:nvCxnSpPr>
        <p:spPr>
          <a:xfrm flipH="1">
            <a:off x="7286621" y="4845863"/>
            <a:ext cx="49138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4" name="Rectangle 503">
            <a:extLst>
              <a:ext uri="{FF2B5EF4-FFF2-40B4-BE49-F238E27FC236}">
                <a16:creationId xmlns:a16="http://schemas.microsoft.com/office/drawing/2014/main" id="{2F92292F-6EFD-45DE-A7F0-9CE61F948437}"/>
              </a:ext>
            </a:extLst>
          </p:cNvPr>
          <p:cNvSpPr/>
          <p:nvPr/>
        </p:nvSpPr>
        <p:spPr>
          <a:xfrm>
            <a:off x="7766960" y="3993257"/>
            <a:ext cx="709505" cy="148119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sz="1070" dirty="0"/>
          </a:p>
        </p:txBody>
      </p:sp>
      <p:grpSp>
        <p:nvGrpSpPr>
          <p:cNvPr id="505" name="Group 504">
            <a:extLst>
              <a:ext uri="{FF2B5EF4-FFF2-40B4-BE49-F238E27FC236}">
                <a16:creationId xmlns:a16="http://schemas.microsoft.com/office/drawing/2014/main" id="{B4A7FDE6-49CE-43CB-848F-C0C0BDBD561C}"/>
              </a:ext>
            </a:extLst>
          </p:cNvPr>
          <p:cNvGrpSpPr/>
          <p:nvPr/>
        </p:nvGrpSpPr>
        <p:grpSpPr>
          <a:xfrm>
            <a:off x="7835205" y="4741311"/>
            <a:ext cx="584630" cy="571150"/>
            <a:chOff x="2062760" y="4549559"/>
            <a:chExt cx="991452" cy="854407"/>
          </a:xfrm>
        </p:grpSpPr>
        <p:sp>
          <p:nvSpPr>
            <p:cNvPr id="506" name="Freeform: Shape 505">
              <a:extLst>
                <a:ext uri="{FF2B5EF4-FFF2-40B4-BE49-F238E27FC236}">
                  <a16:creationId xmlns:a16="http://schemas.microsoft.com/office/drawing/2014/main" id="{A5CDFFFF-0C9D-4DD5-92A7-CEFB5932021C}"/>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dirty="0"/>
            </a:p>
          </p:txBody>
        </p:sp>
        <p:sp>
          <p:nvSpPr>
            <p:cNvPr id="507" name="Freeform: Shape 506">
              <a:extLst>
                <a:ext uri="{FF2B5EF4-FFF2-40B4-BE49-F238E27FC236}">
                  <a16:creationId xmlns:a16="http://schemas.microsoft.com/office/drawing/2014/main" id="{BA42BBDD-5BA5-4C2C-9E13-A655C722E8C9}"/>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08" name="Freeform: Shape 507">
              <a:extLst>
                <a:ext uri="{FF2B5EF4-FFF2-40B4-BE49-F238E27FC236}">
                  <a16:creationId xmlns:a16="http://schemas.microsoft.com/office/drawing/2014/main" id="{591D873C-66C5-4D92-9C62-E34201076A3A}"/>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09" name="Freeform: Shape 508">
              <a:extLst>
                <a:ext uri="{FF2B5EF4-FFF2-40B4-BE49-F238E27FC236}">
                  <a16:creationId xmlns:a16="http://schemas.microsoft.com/office/drawing/2014/main" id="{F96E7409-2FA9-47D0-A460-1546E45703DD}"/>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0" name="Freeform: Shape 509">
              <a:extLst>
                <a:ext uri="{FF2B5EF4-FFF2-40B4-BE49-F238E27FC236}">
                  <a16:creationId xmlns:a16="http://schemas.microsoft.com/office/drawing/2014/main" id="{3C5A131F-6703-4CB5-96D1-57C061AE165C}"/>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1" name="Freeform: Shape 510">
              <a:extLst>
                <a:ext uri="{FF2B5EF4-FFF2-40B4-BE49-F238E27FC236}">
                  <a16:creationId xmlns:a16="http://schemas.microsoft.com/office/drawing/2014/main" id="{A0785869-436E-4D99-AA04-74D889B92E7E}"/>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grpSp>
        <p:nvGrpSpPr>
          <p:cNvPr id="512" name="Group 511">
            <a:extLst>
              <a:ext uri="{FF2B5EF4-FFF2-40B4-BE49-F238E27FC236}">
                <a16:creationId xmlns:a16="http://schemas.microsoft.com/office/drawing/2014/main" id="{D7BB7A3C-3D33-42F9-9C10-6694CF9F8A11}"/>
              </a:ext>
            </a:extLst>
          </p:cNvPr>
          <p:cNvGrpSpPr/>
          <p:nvPr/>
        </p:nvGrpSpPr>
        <p:grpSpPr>
          <a:xfrm>
            <a:off x="7835205" y="4149240"/>
            <a:ext cx="584630" cy="571150"/>
            <a:chOff x="2062760" y="4549559"/>
            <a:chExt cx="991452" cy="854407"/>
          </a:xfrm>
        </p:grpSpPr>
        <p:sp>
          <p:nvSpPr>
            <p:cNvPr id="513" name="Freeform: Shape 512">
              <a:extLst>
                <a:ext uri="{FF2B5EF4-FFF2-40B4-BE49-F238E27FC236}">
                  <a16:creationId xmlns:a16="http://schemas.microsoft.com/office/drawing/2014/main" id="{ED4D566C-3C54-484C-9760-8CECA8E6BC6C}"/>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dirty="0"/>
            </a:p>
          </p:txBody>
        </p:sp>
        <p:sp>
          <p:nvSpPr>
            <p:cNvPr id="514" name="Freeform: Shape 513">
              <a:extLst>
                <a:ext uri="{FF2B5EF4-FFF2-40B4-BE49-F238E27FC236}">
                  <a16:creationId xmlns:a16="http://schemas.microsoft.com/office/drawing/2014/main" id="{4F6D7E5D-5545-40D8-92AA-EB0C06097B6B}"/>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5" name="Freeform: Shape 514">
              <a:extLst>
                <a:ext uri="{FF2B5EF4-FFF2-40B4-BE49-F238E27FC236}">
                  <a16:creationId xmlns:a16="http://schemas.microsoft.com/office/drawing/2014/main" id="{E066E0AF-5F69-41CC-9661-844DC157BBA0}"/>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6" name="Freeform: Shape 515">
              <a:extLst>
                <a:ext uri="{FF2B5EF4-FFF2-40B4-BE49-F238E27FC236}">
                  <a16:creationId xmlns:a16="http://schemas.microsoft.com/office/drawing/2014/main" id="{C562F2E5-884D-494B-966C-10A807D50BEA}"/>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7" name="Freeform: Shape 516">
              <a:extLst>
                <a:ext uri="{FF2B5EF4-FFF2-40B4-BE49-F238E27FC236}">
                  <a16:creationId xmlns:a16="http://schemas.microsoft.com/office/drawing/2014/main" id="{FEA97D23-B08F-4271-B015-A9A3396C04DB}"/>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8" name="Freeform: Shape 517">
              <a:extLst>
                <a:ext uri="{FF2B5EF4-FFF2-40B4-BE49-F238E27FC236}">
                  <a16:creationId xmlns:a16="http://schemas.microsoft.com/office/drawing/2014/main" id="{70B10E01-E4C5-458F-AED9-7505F3D0E9E5}"/>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sp>
        <p:nvSpPr>
          <p:cNvPr id="519" name="Freeform: Shape 518">
            <a:extLst>
              <a:ext uri="{FF2B5EF4-FFF2-40B4-BE49-F238E27FC236}">
                <a16:creationId xmlns:a16="http://schemas.microsoft.com/office/drawing/2014/main" id="{C7CBFF2A-EF59-4F0D-8671-8278A502DCA5}"/>
              </a:ext>
            </a:extLst>
          </p:cNvPr>
          <p:cNvSpPr/>
          <p:nvPr/>
        </p:nvSpPr>
        <p:spPr>
          <a:xfrm>
            <a:off x="7833229" y="5325560"/>
            <a:ext cx="584630" cy="9519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20" name="Freeform: Shape 519">
            <a:extLst>
              <a:ext uri="{FF2B5EF4-FFF2-40B4-BE49-F238E27FC236}">
                <a16:creationId xmlns:a16="http://schemas.microsoft.com/office/drawing/2014/main" id="{C03CDD13-0AB5-4480-91EE-60F0D413326A}"/>
              </a:ext>
            </a:extLst>
          </p:cNvPr>
          <p:cNvSpPr/>
          <p:nvPr/>
        </p:nvSpPr>
        <p:spPr>
          <a:xfrm>
            <a:off x="7836295" y="4039030"/>
            <a:ext cx="584630" cy="9519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12" name="Rectangle 411">
            <a:extLst>
              <a:ext uri="{FF2B5EF4-FFF2-40B4-BE49-F238E27FC236}">
                <a16:creationId xmlns:a16="http://schemas.microsoft.com/office/drawing/2014/main" id="{53340B3C-7365-4E9E-A0C0-7B3ACDDCDB62}"/>
              </a:ext>
            </a:extLst>
          </p:cNvPr>
          <p:cNvSpPr/>
          <p:nvPr/>
        </p:nvSpPr>
        <p:spPr>
          <a:xfrm>
            <a:off x="2349040" y="3718261"/>
            <a:ext cx="777232"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FMapG</a:t>
            </a:r>
            <a:endParaRPr lang="en-US" sz="1350" dirty="0"/>
          </a:p>
        </p:txBody>
      </p:sp>
      <p:sp>
        <p:nvSpPr>
          <p:cNvPr id="413" name="Rectangle: Rounded Corners 412">
            <a:extLst>
              <a:ext uri="{FF2B5EF4-FFF2-40B4-BE49-F238E27FC236}">
                <a16:creationId xmlns:a16="http://schemas.microsoft.com/office/drawing/2014/main" id="{7B3822D8-1064-4D12-A0DB-AD9E528CE5F1}"/>
              </a:ext>
            </a:extLst>
          </p:cNvPr>
          <p:cNvSpPr/>
          <p:nvPr/>
        </p:nvSpPr>
        <p:spPr>
          <a:xfrm>
            <a:off x="2394987" y="4227686"/>
            <a:ext cx="625805"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14" name="Rectangle 413">
            <a:extLst>
              <a:ext uri="{FF2B5EF4-FFF2-40B4-BE49-F238E27FC236}">
                <a16:creationId xmlns:a16="http://schemas.microsoft.com/office/drawing/2014/main" id="{99127826-3CB3-4723-AB7A-6CBA2D1CFDD0}"/>
              </a:ext>
            </a:extLst>
          </p:cNvPr>
          <p:cNvSpPr/>
          <p:nvPr/>
        </p:nvSpPr>
        <p:spPr>
          <a:xfrm>
            <a:off x="1180836" y="3581563"/>
            <a:ext cx="977372" cy="461665"/>
          </a:xfrm>
          <a:prstGeom prst="rect">
            <a:avLst/>
          </a:prstGeom>
        </p:spPr>
        <p:txBody>
          <a:bodyPr wrap="square">
            <a:spAutoFit/>
          </a:bodyPr>
          <a:lstStyle/>
          <a:p>
            <a:pPr algn="ctr"/>
            <a:r>
              <a:rPr lang="en-US" sz="1200" dirty="0">
                <a:ea typeface="Ebrima" panose="02000000000000000000" pitchFamily="2" charset="0"/>
                <a:cs typeface="Ebrima" panose="02000000000000000000" pitchFamily="2" charset="0"/>
              </a:rPr>
              <a:t>sorted </a:t>
            </a:r>
            <a:r>
              <a:rPr lang="en-US" sz="1200" dirty="0" err="1">
                <a:ea typeface="Ebrima" panose="02000000000000000000" pitchFamily="2" charset="0"/>
                <a:cs typeface="Ebrima" panose="02000000000000000000" pitchFamily="2" charset="0"/>
              </a:rPr>
              <a:t>iSAX</a:t>
            </a:r>
            <a:r>
              <a:rPr lang="en-US" sz="1200" dirty="0">
                <a:ea typeface="Ebrima" panose="02000000000000000000" pitchFamily="2" charset="0"/>
                <a:cs typeface="Ebrima" panose="02000000000000000000" pitchFamily="2" charset="0"/>
              </a:rPr>
              <a:t> array </a:t>
            </a:r>
            <a:endParaRPr lang="en-US" sz="1200" dirty="0"/>
          </a:p>
        </p:txBody>
      </p:sp>
      <p:sp>
        <p:nvSpPr>
          <p:cNvPr id="415" name="Arrow: Right 414">
            <a:extLst>
              <a:ext uri="{FF2B5EF4-FFF2-40B4-BE49-F238E27FC236}">
                <a16:creationId xmlns:a16="http://schemas.microsoft.com/office/drawing/2014/main" id="{D2054BBD-D33E-4DC1-9519-45D71E57E5C9}"/>
              </a:ext>
            </a:extLst>
          </p:cNvPr>
          <p:cNvSpPr/>
          <p:nvPr/>
        </p:nvSpPr>
        <p:spPr>
          <a:xfrm>
            <a:off x="2066126" y="4385645"/>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16" name="Arrow: Right 415">
            <a:extLst>
              <a:ext uri="{FF2B5EF4-FFF2-40B4-BE49-F238E27FC236}">
                <a16:creationId xmlns:a16="http://schemas.microsoft.com/office/drawing/2014/main" id="{FD5138E0-0AF7-45EF-A775-F4659B5F333C}"/>
              </a:ext>
            </a:extLst>
          </p:cNvPr>
          <p:cNvSpPr/>
          <p:nvPr/>
        </p:nvSpPr>
        <p:spPr>
          <a:xfrm>
            <a:off x="2973109" y="4366325"/>
            <a:ext cx="499694" cy="221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23" name="Rectangle 422">
            <a:extLst>
              <a:ext uri="{FF2B5EF4-FFF2-40B4-BE49-F238E27FC236}">
                <a16:creationId xmlns:a16="http://schemas.microsoft.com/office/drawing/2014/main" id="{5B7B1F96-DD5B-4BC0-A684-88FFA9EB6447}"/>
              </a:ext>
            </a:extLst>
          </p:cNvPr>
          <p:cNvSpPr/>
          <p:nvPr/>
        </p:nvSpPr>
        <p:spPr>
          <a:xfrm>
            <a:off x="2437076" y="4451544"/>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4" name="Rectangle 423">
            <a:extLst>
              <a:ext uri="{FF2B5EF4-FFF2-40B4-BE49-F238E27FC236}">
                <a16:creationId xmlns:a16="http://schemas.microsoft.com/office/drawing/2014/main" id="{81C1CA50-DA08-4F83-AFF0-6D4B35FD3C59}"/>
              </a:ext>
            </a:extLst>
          </p:cNvPr>
          <p:cNvSpPr/>
          <p:nvPr/>
        </p:nvSpPr>
        <p:spPr>
          <a:xfrm>
            <a:off x="2437171" y="457679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425" name="Rectangle 424">
            <a:extLst>
              <a:ext uri="{FF2B5EF4-FFF2-40B4-BE49-F238E27FC236}">
                <a16:creationId xmlns:a16="http://schemas.microsoft.com/office/drawing/2014/main" id="{F5EE7978-9CA0-45AD-87FF-A201020D3F45}"/>
              </a:ext>
            </a:extLst>
          </p:cNvPr>
          <p:cNvSpPr/>
          <p:nvPr/>
        </p:nvSpPr>
        <p:spPr>
          <a:xfrm>
            <a:off x="2436812" y="420211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6" name="Rectangle 425">
            <a:extLst>
              <a:ext uri="{FF2B5EF4-FFF2-40B4-BE49-F238E27FC236}">
                <a16:creationId xmlns:a16="http://schemas.microsoft.com/office/drawing/2014/main" id="{617EB48B-23C2-4534-8E22-F96C687DD2E1}"/>
              </a:ext>
            </a:extLst>
          </p:cNvPr>
          <p:cNvSpPr/>
          <p:nvPr/>
        </p:nvSpPr>
        <p:spPr>
          <a:xfrm>
            <a:off x="2434990" y="4324619"/>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28" name="Group 427">
            <a:extLst>
              <a:ext uri="{FF2B5EF4-FFF2-40B4-BE49-F238E27FC236}">
                <a16:creationId xmlns:a16="http://schemas.microsoft.com/office/drawing/2014/main" id="{E53832D0-31FC-4A7C-8F1F-8A1FFE59D1EB}"/>
              </a:ext>
            </a:extLst>
          </p:cNvPr>
          <p:cNvGrpSpPr/>
          <p:nvPr/>
        </p:nvGrpSpPr>
        <p:grpSpPr>
          <a:xfrm>
            <a:off x="1429132" y="4133239"/>
            <a:ext cx="476658" cy="375533"/>
            <a:chOff x="7988270" y="2284847"/>
            <a:chExt cx="556370" cy="435555"/>
          </a:xfrm>
        </p:grpSpPr>
        <p:grpSp>
          <p:nvGrpSpPr>
            <p:cNvPr id="429" name="Group 428">
              <a:extLst>
                <a:ext uri="{FF2B5EF4-FFF2-40B4-BE49-F238E27FC236}">
                  <a16:creationId xmlns:a16="http://schemas.microsoft.com/office/drawing/2014/main" id="{0BA2744A-8309-46DC-BF28-5E5D411F8D82}"/>
                </a:ext>
              </a:extLst>
            </p:cNvPr>
            <p:cNvGrpSpPr/>
            <p:nvPr/>
          </p:nvGrpSpPr>
          <p:grpSpPr>
            <a:xfrm>
              <a:off x="7989937" y="2284847"/>
              <a:ext cx="554703" cy="264278"/>
              <a:chOff x="6619769" y="2293146"/>
              <a:chExt cx="850769" cy="373236"/>
            </a:xfrm>
          </p:grpSpPr>
          <p:grpSp>
            <p:nvGrpSpPr>
              <p:cNvPr id="434" name="Group 433">
                <a:extLst>
                  <a:ext uri="{FF2B5EF4-FFF2-40B4-BE49-F238E27FC236}">
                    <a16:creationId xmlns:a16="http://schemas.microsoft.com/office/drawing/2014/main" id="{5843CCBF-CE2C-4841-9E98-C0897B6793C9}"/>
                  </a:ext>
                </a:extLst>
              </p:cNvPr>
              <p:cNvGrpSpPr/>
              <p:nvPr/>
            </p:nvGrpSpPr>
            <p:grpSpPr>
              <a:xfrm>
                <a:off x="6625992" y="2293146"/>
                <a:ext cx="842038" cy="124239"/>
                <a:chOff x="5021561" y="833132"/>
                <a:chExt cx="650259" cy="124238"/>
              </a:xfrm>
            </p:grpSpPr>
            <p:cxnSp>
              <p:nvCxnSpPr>
                <p:cNvPr id="440" name="Straight Connector 439">
                  <a:extLst>
                    <a:ext uri="{FF2B5EF4-FFF2-40B4-BE49-F238E27FC236}">
                      <a16:creationId xmlns:a16="http://schemas.microsoft.com/office/drawing/2014/main" id="{DF6FF8B3-112F-4FDF-AE23-2BEAA22C08F7}"/>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D64ABFB-1767-4323-8877-506368710DC8}"/>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13892610-52AC-43EF-A92F-220438403A11}"/>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57609093-86CF-49DA-9F5B-47EB532433DB}"/>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5" name="Group 434">
                <a:extLst>
                  <a:ext uri="{FF2B5EF4-FFF2-40B4-BE49-F238E27FC236}">
                    <a16:creationId xmlns:a16="http://schemas.microsoft.com/office/drawing/2014/main" id="{0FA75D38-84C7-41BC-B0DD-E78D82DD4C0A}"/>
                  </a:ext>
                </a:extLst>
              </p:cNvPr>
              <p:cNvGrpSpPr/>
              <p:nvPr/>
            </p:nvGrpSpPr>
            <p:grpSpPr>
              <a:xfrm>
                <a:off x="6619769" y="2493572"/>
                <a:ext cx="850769" cy="172810"/>
                <a:chOff x="5014819" y="1090209"/>
                <a:chExt cx="657001" cy="172810"/>
              </a:xfrm>
            </p:grpSpPr>
            <p:cxnSp>
              <p:nvCxnSpPr>
                <p:cNvPr id="436" name="Straight Connector 435">
                  <a:extLst>
                    <a:ext uri="{FF2B5EF4-FFF2-40B4-BE49-F238E27FC236}">
                      <a16:creationId xmlns:a16="http://schemas.microsoft.com/office/drawing/2014/main" id="{1FD7ECF1-821F-404C-B564-181619C30DB1}"/>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8A376C36-8C2B-49DA-8788-A1CFF784E43B}"/>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C38E7CF-8508-4AEC-A01D-B43C672E8DDE}"/>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554B867E-A1A0-44C4-B78D-FA28193078DA}"/>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30" name="Straight Connector 429">
              <a:extLst>
                <a:ext uri="{FF2B5EF4-FFF2-40B4-BE49-F238E27FC236}">
                  <a16:creationId xmlns:a16="http://schemas.microsoft.com/office/drawing/2014/main" id="{0738CD98-E9D1-4AA8-9385-6ACC5C6E28E9}"/>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A4311E2B-5175-4DB0-BB80-43C5A098BB94}"/>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1D34A9D-EA3E-4B47-A39D-4149D2018092}"/>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F1300D6-049D-4A53-A1FC-7F9ADA32B35B}"/>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35E68A8-4527-4572-A212-A0F9807D0B4D}"/>
              </a:ext>
            </a:extLst>
          </p:cNvPr>
          <p:cNvGrpSpPr/>
          <p:nvPr/>
        </p:nvGrpSpPr>
        <p:grpSpPr>
          <a:xfrm>
            <a:off x="1428046" y="4614219"/>
            <a:ext cx="476658" cy="375533"/>
            <a:chOff x="7988270" y="2284847"/>
            <a:chExt cx="556370" cy="435555"/>
          </a:xfrm>
        </p:grpSpPr>
        <p:grpSp>
          <p:nvGrpSpPr>
            <p:cNvPr id="461" name="Group 460">
              <a:extLst>
                <a:ext uri="{FF2B5EF4-FFF2-40B4-BE49-F238E27FC236}">
                  <a16:creationId xmlns:a16="http://schemas.microsoft.com/office/drawing/2014/main" id="{4537B10D-BE23-4E68-86B6-0B18B768A531}"/>
                </a:ext>
              </a:extLst>
            </p:cNvPr>
            <p:cNvGrpSpPr/>
            <p:nvPr/>
          </p:nvGrpSpPr>
          <p:grpSpPr>
            <a:xfrm>
              <a:off x="7989937" y="2284847"/>
              <a:ext cx="554703" cy="264278"/>
              <a:chOff x="6619769" y="2293146"/>
              <a:chExt cx="850769" cy="373236"/>
            </a:xfrm>
          </p:grpSpPr>
          <p:grpSp>
            <p:nvGrpSpPr>
              <p:cNvPr id="466" name="Group 465">
                <a:extLst>
                  <a:ext uri="{FF2B5EF4-FFF2-40B4-BE49-F238E27FC236}">
                    <a16:creationId xmlns:a16="http://schemas.microsoft.com/office/drawing/2014/main" id="{E58EFA7D-8D7C-4F91-80A5-38AC117CC6D8}"/>
                  </a:ext>
                </a:extLst>
              </p:cNvPr>
              <p:cNvGrpSpPr/>
              <p:nvPr/>
            </p:nvGrpSpPr>
            <p:grpSpPr>
              <a:xfrm>
                <a:off x="6625992" y="2293146"/>
                <a:ext cx="842038" cy="124239"/>
                <a:chOff x="5021561" y="833132"/>
                <a:chExt cx="650259" cy="124238"/>
              </a:xfrm>
            </p:grpSpPr>
            <p:cxnSp>
              <p:nvCxnSpPr>
                <p:cNvPr id="472" name="Straight Connector 471">
                  <a:extLst>
                    <a:ext uri="{FF2B5EF4-FFF2-40B4-BE49-F238E27FC236}">
                      <a16:creationId xmlns:a16="http://schemas.microsoft.com/office/drawing/2014/main" id="{9283B02A-FB19-4BD8-B137-3E6736A5FF66}"/>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94F7294B-D2E6-42D6-8590-CCF52A65933A}"/>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83C3030C-A982-4DDF-92AD-48C2D179E88C}"/>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EFC94D2C-5300-47EC-9B0F-093BEFD1F4D7}"/>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95D9A39-812B-445E-A9C3-C51EB81F3A0A}"/>
                  </a:ext>
                </a:extLst>
              </p:cNvPr>
              <p:cNvGrpSpPr/>
              <p:nvPr/>
            </p:nvGrpSpPr>
            <p:grpSpPr>
              <a:xfrm>
                <a:off x="6619769" y="2493572"/>
                <a:ext cx="850769" cy="172810"/>
                <a:chOff x="5014819" y="1090209"/>
                <a:chExt cx="657001" cy="172810"/>
              </a:xfrm>
            </p:grpSpPr>
            <p:cxnSp>
              <p:nvCxnSpPr>
                <p:cNvPr id="468" name="Straight Connector 467">
                  <a:extLst>
                    <a:ext uri="{FF2B5EF4-FFF2-40B4-BE49-F238E27FC236}">
                      <a16:creationId xmlns:a16="http://schemas.microsoft.com/office/drawing/2014/main" id="{C3284C4F-8CC0-4BD8-8195-DEE8C5B4DA13}"/>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0D06F33B-A2F2-4BDB-B146-248EC0A1FF24}"/>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80A23A3-51F9-4452-AFA8-AD48B9D80B92}"/>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6D3FC2E-8CB6-46DA-AEA1-88819C40FBA9}"/>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2" name="Straight Connector 461">
              <a:extLst>
                <a:ext uri="{FF2B5EF4-FFF2-40B4-BE49-F238E27FC236}">
                  <a16:creationId xmlns:a16="http://schemas.microsoft.com/office/drawing/2014/main" id="{0FE6EB3E-0A45-4F30-94A5-A0ABEF1407BD}"/>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1CB809A0-16B4-4816-8092-4622DE718706}"/>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294CBC2-4B85-4745-AD3F-E9B905DE0745}"/>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3FB18745-34C3-4B5E-AA30-D98A53450458}"/>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499" name="Rectangle 498">
            <a:extLst>
              <a:ext uri="{FF2B5EF4-FFF2-40B4-BE49-F238E27FC236}">
                <a16:creationId xmlns:a16="http://schemas.microsoft.com/office/drawing/2014/main" id="{F665F186-42F8-4633-86EF-FD2CA4114217}"/>
              </a:ext>
            </a:extLst>
          </p:cNvPr>
          <p:cNvSpPr/>
          <p:nvPr/>
        </p:nvSpPr>
        <p:spPr>
          <a:xfrm>
            <a:off x="2438443" y="470914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0" name="Rectangle 499">
            <a:extLst>
              <a:ext uri="{FF2B5EF4-FFF2-40B4-BE49-F238E27FC236}">
                <a16:creationId xmlns:a16="http://schemas.microsoft.com/office/drawing/2014/main" id="{09E7796C-B315-456F-9F99-589973AB0049}"/>
              </a:ext>
            </a:extLst>
          </p:cNvPr>
          <p:cNvSpPr/>
          <p:nvPr/>
        </p:nvSpPr>
        <p:spPr>
          <a:xfrm>
            <a:off x="2436622" y="483165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2" name="Rectangle 501">
            <a:extLst>
              <a:ext uri="{FF2B5EF4-FFF2-40B4-BE49-F238E27FC236}">
                <a16:creationId xmlns:a16="http://schemas.microsoft.com/office/drawing/2014/main" id="{01F4BF0A-3B72-4534-943A-93244CEDF17F}"/>
              </a:ext>
            </a:extLst>
          </p:cNvPr>
          <p:cNvSpPr/>
          <p:nvPr/>
        </p:nvSpPr>
        <p:spPr>
          <a:xfrm>
            <a:off x="2440340" y="4076690"/>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3" name="Rectangle 502">
            <a:extLst>
              <a:ext uri="{FF2B5EF4-FFF2-40B4-BE49-F238E27FC236}">
                <a16:creationId xmlns:a16="http://schemas.microsoft.com/office/drawing/2014/main" id="{B2F02A29-ADC1-4857-A381-DD5E71E286FC}"/>
              </a:ext>
            </a:extLst>
          </p:cNvPr>
          <p:cNvSpPr/>
          <p:nvPr/>
        </p:nvSpPr>
        <p:spPr>
          <a:xfrm>
            <a:off x="2438255" y="397448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grpSp>
        <p:nvGrpSpPr>
          <p:cNvPr id="521" name="Group 520">
            <a:extLst>
              <a:ext uri="{FF2B5EF4-FFF2-40B4-BE49-F238E27FC236}">
                <a16:creationId xmlns:a16="http://schemas.microsoft.com/office/drawing/2014/main" id="{22DE1952-0353-4B27-A5CB-33B0EDD062EA}"/>
              </a:ext>
            </a:extLst>
          </p:cNvPr>
          <p:cNvGrpSpPr/>
          <p:nvPr/>
        </p:nvGrpSpPr>
        <p:grpSpPr>
          <a:xfrm>
            <a:off x="3464518" y="4029105"/>
            <a:ext cx="499694" cy="1565008"/>
            <a:chOff x="7929050" y="2196266"/>
            <a:chExt cx="875243" cy="1852596"/>
          </a:xfrm>
        </p:grpSpPr>
        <p:grpSp>
          <p:nvGrpSpPr>
            <p:cNvPr id="522" name="Group 521">
              <a:extLst>
                <a:ext uri="{FF2B5EF4-FFF2-40B4-BE49-F238E27FC236}">
                  <a16:creationId xmlns:a16="http://schemas.microsoft.com/office/drawing/2014/main" id="{26A5A216-84C6-46C6-BEA9-4FC3E0F551AF}"/>
                </a:ext>
              </a:extLst>
            </p:cNvPr>
            <p:cNvGrpSpPr/>
            <p:nvPr/>
          </p:nvGrpSpPr>
          <p:grpSpPr>
            <a:xfrm>
              <a:off x="7947621" y="2307672"/>
              <a:ext cx="744453" cy="380849"/>
              <a:chOff x="7947621" y="2307672"/>
              <a:chExt cx="744453" cy="380849"/>
            </a:xfrm>
          </p:grpSpPr>
          <p:grpSp>
            <p:nvGrpSpPr>
              <p:cNvPr id="527" name="Group 526">
                <a:extLst>
                  <a:ext uri="{FF2B5EF4-FFF2-40B4-BE49-F238E27FC236}">
                    <a16:creationId xmlns:a16="http://schemas.microsoft.com/office/drawing/2014/main" id="{1576A25A-BB23-4E4B-9FC7-93623AFDA06B}"/>
                  </a:ext>
                </a:extLst>
              </p:cNvPr>
              <p:cNvGrpSpPr/>
              <p:nvPr/>
            </p:nvGrpSpPr>
            <p:grpSpPr>
              <a:xfrm>
                <a:off x="7947621" y="2307672"/>
                <a:ext cx="744453" cy="241506"/>
                <a:chOff x="3314700" y="2894433"/>
                <a:chExt cx="868580" cy="283146"/>
              </a:xfrm>
            </p:grpSpPr>
            <p:grpSp>
              <p:nvGrpSpPr>
                <p:cNvPr id="530" name="Group 529">
                  <a:extLst>
                    <a:ext uri="{FF2B5EF4-FFF2-40B4-BE49-F238E27FC236}">
                      <a16:creationId xmlns:a16="http://schemas.microsoft.com/office/drawing/2014/main" id="{A42F0543-194D-4727-8F5F-9975982B4376}"/>
                    </a:ext>
                  </a:extLst>
                </p:cNvPr>
                <p:cNvGrpSpPr/>
                <p:nvPr/>
              </p:nvGrpSpPr>
              <p:grpSpPr>
                <a:xfrm>
                  <a:off x="4044155" y="2894433"/>
                  <a:ext cx="139125" cy="244946"/>
                  <a:chOff x="3735824" y="4986161"/>
                  <a:chExt cx="182880" cy="295043"/>
                </a:xfrm>
              </p:grpSpPr>
              <p:sp>
                <p:nvSpPr>
                  <p:cNvPr id="532" name="Oval 531">
                    <a:extLst>
                      <a:ext uri="{FF2B5EF4-FFF2-40B4-BE49-F238E27FC236}">
                        <a16:creationId xmlns:a16="http://schemas.microsoft.com/office/drawing/2014/main" id="{BDFBA6CA-A14A-4083-B721-FD5AF4B7AB4A}"/>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33" name="Straight Arrow Connector 532">
                    <a:extLst>
                      <a:ext uri="{FF2B5EF4-FFF2-40B4-BE49-F238E27FC236}">
                        <a16:creationId xmlns:a16="http://schemas.microsoft.com/office/drawing/2014/main" id="{D7F654CE-BCEE-4BAB-BD0F-A0DB4F03C791}"/>
                      </a:ext>
                    </a:extLst>
                  </p:cNvPr>
                  <p:cNvCxnSpPr>
                    <a:cxnSpLocks/>
                    <a:stCxn id="53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4" name="Oval 533">
                    <a:extLst>
                      <a:ext uri="{FF2B5EF4-FFF2-40B4-BE49-F238E27FC236}">
                        <a16:creationId xmlns:a16="http://schemas.microsoft.com/office/drawing/2014/main" id="{A87313D8-0EEB-422E-AF58-589B5C5A6AA4}"/>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35" name="Straight Arrow Connector 534">
                    <a:extLst>
                      <a:ext uri="{FF2B5EF4-FFF2-40B4-BE49-F238E27FC236}">
                        <a16:creationId xmlns:a16="http://schemas.microsoft.com/office/drawing/2014/main" id="{68395D96-EE90-454D-94E9-7FC19324CBCA}"/>
                      </a:ext>
                    </a:extLst>
                  </p:cNvPr>
                  <p:cNvCxnSpPr>
                    <a:cxnSpLocks/>
                    <a:stCxn id="53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1" name="Oval 530">
                  <a:extLst>
                    <a:ext uri="{FF2B5EF4-FFF2-40B4-BE49-F238E27FC236}">
                      <a16:creationId xmlns:a16="http://schemas.microsoft.com/office/drawing/2014/main" id="{46F887C7-9078-453A-9E7B-453B663B0D1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528" name="Oval 527">
                <a:extLst>
                  <a:ext uri="{FF2B5EF4-FFF2-40B4-BE49-F238E27FC236}">
                    <a16:creationId xmlns:a16="http://schemas.microsoft.com/office/drawing/2014/main" id="{9D1B34A5-1FE2-44FF-8875-DFEBF7B2BBA1}"/>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29" name="Straight Arrow Connector 528">
                <a:extLst>
                  <a:ext uri="{FF2B5EF4-FFF2-40B4-BE49-F238E27FC236}">
                    <a16:creationId xmlns:a16="http://schemas.microsoft.com/office/drawing/2014/main" id="{B087640F-8E03-4D75-BC3C-B468B77124A7}"/>
                  </a:ext>
                </a:extLst>
              </p:cNvPr>
              <p:cNvCxnSpPr>
                <a:cxnSpLocks/>
                <a:stCxn id="528"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23" name="Oval 522">
              <a:extLst>
                <a:ext uri="{FF2B5EF4-FFF2-40B4-BE49-F238E27FC236}">
                  <a16:creationId xmlns:a16="http://schemas.microsoft.com/office/drawing/2014/main" id="{EF9CE7B4-30A8-47AF-9E10-BDCCA0013DD4}"/>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524" name="Group 523">
              <a:extLst>
                <a:ext uri="{FF2B5EF4-FFF2-40B4-BE49-F238E27FC236}">
                  <a16:creationId xmlns:a16="http://schemas.microsoft.com/office/drawing/2014/main" id="{AE85CEC4-A75F-447D-8898-45F220C9B023}"/>
                </a:ext>
              </a:extLst>
            </p:cNvPr>
            <p:cNvGrpSpPr/>
            <p:nvPr/>
          </p:nvGrpSpPr>
          <p:grpSpPr>
            <a:xfrm>
              <a:off x="7929050" y="2196266"/>
              <a:ext cx="875243" cy="1852596"/>
              <a:chOff x="3293032" y="1304830"/>
              <a:chExt cx="1021177" cy="2172021"/>
            </a:xfrm>
          </p:grpSpPr>
          <p:sp>
            <p:nvSpPr>
              <p:cNvPr id="525" name="Rectangle 524">
                <a:extLst>
                  <a:ext uri="{FF2B5EF4-FFF2-40B4-BE49-F238E27FC236}">
                    <a16:creationId xmlns:a16="http://schemas.microsoft.com/office/drawing/2014/main" id="{35CC2D63-4044-4651-8D8C-21B49D21C217}"/>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526" name="Oval 525">
                <a:extLst>
                  <a:ext uri="{FF2B5EF4-FFF2-40B4-BE49-F238E27FC236}">
                    <a16:creationId xmlns:a16="http://schemas.microsoft.com/office/drawing/2014/main" id="{09C88707-77C8-4A18-ABEF-9316C3BAF77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536" name="Rectangle 535">
            <a:extLst>
              <a:ext uri="{FF2B5EF4-FFF2-40B4-BE49-F238E27FC236}">
                <a16:creationId xmlns:a16="http://schemas.microsoft.com/office/drawing/2014/main" id="{29578D04-2035-46C5-BBF1-EC24CECF6997}"/>
              </a:ext>
            </a:extLst>
          </p:cNvPr>
          <p:cNvSpPr/>
          <p:nvPr/>
        </p:nvSpPr>
        <p:spPr>
          <a:xfrm>
            <a:off x="3323266" y="3730534"/>
            <a:ext cx="757702"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FMapC</a:t>
            </a:r>
            <a:endParaRPr lang="en-US" sz="1350" dirty="0"/>
          </a:p>
        </p:txBody>
      </p:sp>
      <p:sp>
        <p:nvSpPr>
          <p:cNvPr id="537" name="Rectangle 536">
            <a:extLst>
              <a:ext uri="{FF2B5EF4-FFF2-40B4-BE49-F238E27FC236}">
                <a16:creationId xmlns:a16="http://schemas.microsoft.com/office/drawing/2014/main" id="{BA894E50-3B95-4944-B677-5C03FEDB9161}"/>
              </a:ext>
            </a:extLst>
          </p:cNvPr>
          <p:cNvSpPr/>
          <p:nvPr/>
        </p:nvSpPr>
        <p:spPr>
          <a:xfrm>
            <a:off x="3440154" y="4463817"/>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38" name="Rectangle 537">
            <a:extLst>
              <a:ext uri="{FF2B5EF4-FFF2-40B4-BE49-F238E27FC236}">
                <a16:creationId xmlns:a16="http://schemas.microsoft.com/office/drawing/2014/main" id="{3354623D-189B-4C4F-83B7-D34D9AD010FF}"/>
              </a:ext>
            </a:extLst>
          </p:cNvPr>
          <p:cNvSpPr/>
          <p:nvPr/>
        </p:nvSpPr>
        <p:spPr>
          <a:xfrm>
            <a:off x="3440248" y="458906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539" name="Rectangle 538">
            <a:extLst>
              <a:ext uri="{FF2B5EF4-FFF2-40B4-BE49-F238E27FC236}">
                <a16:creationId xmlns:a16="http://schemas.microsoft.com/office/drawing/2014/main" id="{F8242148-B5CC-40C7-8BC8-976310FB378D}"/>
              </a:ext>
            </a:extLst>
          </p:cNvPr>
          <p:cNvSpPr/>
          <p:nvPr/>
        </p:nvSpPr>
        <p:spPr>
          <a:xfrm>
            <a:off x="3439889" y="421438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40" name="Rectangle 539">
            <a:extLst>
              <a:ext uri="{FF2B5EF4-FFF2-40B4-BE49-F238E27FC236}">
                <a16:creationId xmlns:a16="http://schemas.microsoft.com/office/drawing/2014/main" id="{9F5033CF-7896-4026-9EAC-735999070BC7}"/>
              </a:ext>
            </a:extLst>
          </p:cNvPr>
          <p:cNvSpPr/>
          <p:nvPr/>
        </p:nvSpPr>
        <p:spPr>
          <a:xfrm>
            <a:off x="3438068" y="433689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41" name="Rectangle 540">
            <a:extLst>
              <a:ext uri="{FF2B5EF4-FFF2-40B4-BE49-F238E27FC236}">
                <a16:creationId xmlns:a16="http://schemas.microsoft.com/office/drawing/2014/main" id="{338655DF-B9A9-4C4F-A54F-290C37A7877E}"/>
              </a:ext>
            </a:extLst>
          </p:cNvPr>
          <p:cNvSpPr/>
          <p:nvPr/>
        </p:nvSpPr>
        <p:spPr>
          <a:xfrm>
            <a:off x="3441785" y="5154693"/>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2" name="Rectangle 541">
            <a:extLst>
              <a:ext uri="{FF2B5EF4-FFF2-40B4-BE49-F238E27FC236}">
                <a16:creationId xmlns:a16="http://schemas.microsoft.com/office/drawing/2014/main" id="{97DBDF8C-5890-4215-9D10-F4F345B9FCCB}"/>
              </a:ext>
            </a:extLst>
          </p:cNvPr>
          <p:cNvSpPr/>
          <p:nvPr/>
        </p:nvSpPr>
        <p:spPr>
          <a:xfrm>
            <a:off x="3441880" y="527994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43" name="Rectangle 542">
            <a:extLst>
              <a:ext uri="{FF2B5EF4-FFF2-40B4-BE49-F238E27FC236}">
                <a16:creationId xmlns:a16="http://schemas.microsoft.com/office/drawing/2014/main" id="{706A2F78-2491-41F4-BA77-29E8366CA614}"/>
              </a:ext>
            </a:extLst>
          </p:cNvPr>
          <p:cNvSpPr/>
          <p:nvPr/>
        </p:nvSpPr>
        <p:spPr>
          <a:xfrm>
            <a:off x="3441521" y="472141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4" name="Rectangle 543">
            <a:extLst>
              <a:ext uri="{FF2B5EF4-FFF2-40B4-BE49-F238E27FC236}">
                <a16:creationId xmlns:a16="http://schemas.microsoft.com/office/drawing/2014/main" id="{6077B5D8-3954-4AB5-AE3A-FC7D4C510B9D}"/>
              </a:ext>
            </a:extLst>
          </p:cNvPr>
          <p:cNvSpPr/>
          <p:nvPr/>
        </p:nvSpPr>
        <p:spPr>
          <a:xfrm>
            <a:off x="3439699" y="484392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5" name="Rectangle 544">
            <a:extLst>
              <a:ext uri="{FF2B5EF4-FFF2-40B4-BE49-F238E27FC236}">
                <a16:creationId xmlns:a16="http://schemas.microsoft.com/office/drawing/2014/main" id="{58093CDC-2B09-4938-918E-5ECA97439CB2}"/>
              </a:ext>
            </a:extLst>
          </p:cNvPr>
          <p:cNvSpPr/>
          <p:nvPr/>
        </p:nvSpPr>
        <p:spPr>
          <a:xfrm>
            <a:off x="3443516" y="540250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46" name="Rectangle 545">
            <a:extLst>
              <a:ext uri="{FF2B5EF4-FFF2-40B4-BE49-F238E27FC236}">
                <a16:creationId xmlns:a16="http://schemas.microsoft.com/office/drawing/2014/main" id="{DA910E7C-22D0-4A19-99EE-4C2163AE46F7}"/>
              </a:ext>
            </a:extLst>
          </p:cNvPr>
          <p:cNvSpPr/>
          <p:nvPr/>
        </p:nvSpPr>
        <p:spPr>
          <a:xfrm>
            <a:off x="3443419" y="4088963"/>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7" name="Rectangle 546">
            <a:extLst>
              <a:ext uri="{FF2B5EF4-FFF2-40B4-BE49-F238E27FC236}">
                <a16:creationId xmlns:a16="http://schemas.microsoft.com/office/drawing/2014/main" id="{348241AA-79FE-48E4-9239-97CA5CE179E5}"/>
              </a:ext>
            </a:extLst>
          </p:cNvPr>
          <p:cNvSpPr/>
          <p:nvPr/>
        </p:nvSpPr>
        <p:spPr>
          <a:xfrm>
            <a:off x="3441332" y="3986755"/>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8" name="Rectangle: Rounded Corners 547">
            <a:extLst>
              <a:ext uri="{FF2B5EF4-FFF2-40B4-BE49-F238E27FC236}">
                <a16:creationId xmlns:a16="http://schemas.microsoft.com/office/drawing/2014/main" id="{C001EB4E-E7F6-4A06-9498-CA061ED614F5}"/>
              </a:ext>
            </a:extLst>
          </p:cNvPr>
          <p:cNvSpPr/>
          <p:nvPr/>
        </p:nvSpPr>
        <p:spPr>
          <a:xfrm>
            <a:off x="1279344" y="4227685"/>
            <a:ext cx="786781"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cxnSp>
        <p:nvCxnSpPr>
          <p:cNvPr id="549" name="Straight Arrow Connector 548">
            <a:extLst>
              <a:ext uri="{FF2B5EF4-FFF2-40B4-BE49-F238E27FC236}">
                <a16:creationId xmlns:a16="http://schemas.microsoft.com/office/drawing/2014/main" id="{CACDF43B-00AA-45C1-9851-9B31F3A7F04E}"/>
              </a:ext>
            </a:extLst>
          </p:cNvPr>
          <p:cNvCxnSpPr>
            <a:cxnSpLocks/>
          </p:cNvCxnSpPr>
          <p:nvPr/>
        </p:nvCxnSpPr>
        <p:spPr>
          <a:xfrm>
            <a:off x="3960991" y="4809744"/>
            <a:ext cx="3863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1FE212D5-B13B-4084-B024-700184EBACAD}"/>
              </a:ext>
            </a:extLst>
          </p:cNvPr>
          <p:cNvCxnSpPr>
            <a:cxnSpLocks/>
          </p:cNvCxnSpPr>
          <p:nvPr/>
        </p:nvCxnSpPr>
        <p:spPr>
          <a:xfrm flipH="1">
            <a:off x="3959170" y="4889906"/>
            <a:ext cx="3881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3" name="Rectangle 552">
            <a:extLst>
              <a:ext uri="{FF2B5EF4-FFF2-40B4-BE49-F238E27FC236}">
                <a16:creationId xmlns:a16="http://schemas.microsoft.com/office/drawing/2014/main" id="{17363D06-82F2-42B8-AA04-65C55A3BE6A8}"/>
              </a:ext>
            </a:extLst>
          </p:cNvPr>
          <p:cNvSpPr/>
          <p:nvPr/>
        </p:nvSpPr>
        <p:spPr>
          <a:xfrm>
            <a:off x="3440154" y="5121198"/>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4" name="Rectangle 553">
            <a:extLst>
              <a:ext uri="{FF2B5EF4-FFF2-40B4-BE49-F238E27FC236}">
                <a16:creationId xmlns:a16="http://schemas.microsoft.com/office/drawing/2014/main" id="{562110FC-1820-493E-9784-9B8AB744E186}"/>
              </a:ext>
            </a:extLst>
          </p:cNvPr>
          <p:cNvSpPr/>
          <p:nvPr/>
        </p:nvSpPr>
        <p:spPr>
          <a:xfrm>
            <a:off x="3438068" y="4994272"/>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7" name="Arrow: Right 556">
            <a:extLst>
              <a:ext uri="{FF2B5EF4-FFF2-40B4-BE49-F238E27FC236}">
                <a16:creationId xmlns:a16="http://schemas.microsoft.com/office/drawing/2014/main" id="{E912FC69-F62A-4564-A116-7639BFB73BB1}"/>
              </a:ext>
            </a:extLst>
          </p:cNvPr>
          <p:cNvSpPr/>
          <p:nvPr/>
        </p:nvSpPr>
        <p:spPr>
          <a:xfrm>
            <a:off x="2973111" y="5034846"/>
            <a:ext cx="499694" cy="221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89" name="矩形 8">
            <a:extLst>
              <a:ext uri="{FF2B5EF4-FFF2-40B4-BE49-F238E27FC236}">
                <a16:creationId xmlns:a16="http://schemas.microsoft.com/office/drawing/2014/main" id="{5FF79229-FD5D-404A-999D-999A53124F87}"/>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91" name="Rectangle: Rounded Corners 190">
            <a:extLst>
              <a:ext uri="{FF2B5EF4-FFF2-40B4-BE49-F238E27FC236}">
                <a16:creationId xmlns:a16="http://schemas.microsoft.com/office/drawing/2014/main" id="{1830C6A1-15ED-4054-A505-0E2FE513A8CB}"/>
              </a:ext>
            </a:extLst>
          </p:cNvPr>
          <p:cNvSpPr/>
          <p:nvPr/>
        </p:nvSpPr>
        <p:spPr>
          <a:xfrm>
            <a:off x="4336502" y="4672555"/>
            <a:ext cx="2939252" cy="311324"/>
          </a:xfrm>
          <a:prstGeom prst="roundRect">
            <a:avLst>
              <a:gd name="adj" fmla="val 0"/>
            </a:avLst>
          </a:prstGeom>
          <a:solidFill>
            <a:srgbClr val="FFF9E7">
              <a:alpha val="73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6" dirty="0">
                <a:solidFill>
                  <a:schemeClr val="tx1"/>
                </a:solidFill>
              </a:rPr>
              <a:t>check LBD values in </a:t>
            </a:r>
            <a:r>
              <a:rPr lang="en-US" altLang="zh-CN" sz="936" dirty="0" err="1">
                <a:solidFill>
                  <a:schemeClr val="tx1"/>
                </a:solidFill>
              </a:rPr>
              <a:t>FmapC</a:t>
            </a:r>
            <a:r>
              <a:rPr lang="en-US" altLang="zh-CN" sz="936" dirty="0">
                <a:solidFill>
                  <a:schemeClr val="tx1"/>
                </a:solidFill>
              </a:rPr>
              <a:t> or calculate it,</a:t>
            </a:r>
          </a:p>
          <a:p>
            <a:pPr algn="ctr"/>
            <a:r>
              <a:rPr lang="en-US" sz="936" dirty="0">
                <a:solidFill>
                  <a:schemeClr val="tx1"/>
                </a:solidFill>
              </a:rPr>
              <a:t>calculate real distances</a:t>
            </a:r>
          </a:p>
        </p:txBody>
      </p:sp>
    </p:spTree>
    <p:extLst>
      <p:ext uri="{BB962C8B-B14F-4D97-AF65-F5344CB8AC3E}">
        <p14:creationId xmlns:p14="http://schemas.microsoft.com/office/powerpoint/2010/main" val="3546283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112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5A126172-1C67-41BC-AF8C-085598436ADE}" type="slidenum">
              <a:rPr lang="en-US" altLang="en-US" sz="1800" smtClean="0">
                <a:solidFill>
                  <a:srgbClr val="FFFFFF"/>
                </a:solidFill>
              </a:rPr>
              <a:pPr eaLnBrk="1" hangingPunct="1">
                <a:spcBef>
                  <a:spcPct val="0"/>
                </a:spcBef>
                <a:buClrTx/>
                <a:buFontTx/>
                <a:buNone/>
              </a:pPr>
              <a:t>17</a:t>
            </a:fld>
            <a:endParaRPr lang="en-US" altLang="en-US" sz="1800">
              <a:solidFill>
                <a:srgbClr val="FFFFFF"/>
              </a:solidFill>
            </a:endParaRPr>
          </a:p>
        </p:txBody>
      </p:sp>
      <p:sp>
        <p:nvSpPr>
          <p:cNvPr id="2" name="Footer Placeholder 1">
            <a:extLst>
              <a:ext uri="{FF2B5EF4-FFF2-40B4-BE49-F238E27FC236}">
                <a16:creationId xmlns:a16="http://schemas.microsoft.com/office/drawing/2014/main" id="{19C6A19C-A799-4F8E-B551-5D0C5FF119A3}"/>
              </a:ext>
            </a:extLst>
          </p:cNvPr>
          <p:cNvSpPr>
            <a:spLocks noGrp="1"/>
          </p:cNvSpPr>
          <p:nvPr>
            <p:ph type="ftr" sz="quarter" idx="11"/>
          </p:nvPr>
        </p:nvSpPr>
        <p:spPr/>
        <p:txBody>
          <a:bodyPr/>
          <a:lstStyle/>
          <a:p>
            <a:r>
              <a:rPr lang="en-US"/>
              <a:t>Echihabi, Palpanas - MDM 2022</a:t>
            </a:r>
            <a:endParaRPr lang="en-US" dirty="0"/>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49424"/>
            <a:ext cx="8479536" cy="4240388"/>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400" dirty="0"/>
              <a:t>which representation is the best?</a:t>
            </a:r>
          </a:p>
          <a:p>
            <a:endParaRPr lang="en-US" altLang="en-US" sz="2400" dirty="0"/>
          </a:p>
          <a:p>
            <a:r>
              <a:rPr lang="en-US" altLang="en-US" sz="2400" dirty="0"/>
              <a:t>depends on data characteristics</a:t>
            </a:r>
          </a:p>
          <a:p>
            <a:pPr lvl="1"/>
            <a:r>
              <a:rPr lang="en-US" altLang="en-US" sz="2200" dirty="0"/>
              <a:t>periodic, smooth, spiky, …</a:t>
            </a:r>
          </a:p>
          <a:p>
            <a:endParaRPr lang="en-US" altLang="en-US" sz="2400" dirty="0"/>
          </a:p>
          <a:p>
            <a:r>
              <a:rPr lang="en-US" altLang="en-US" sz="2400" dirty="0"/>
              <a:t>overall (averaged over many diverse datasets, using same memory budget), when measuring reconstruction error (RMSE)</a:t>
            </a:r>
          </a:p>
          <a:p>
            <a:pPr lvl="1"/>
            <a:r>
              <a:rPr lang="en-US" altLang="en-US" sz="2200" dirty="0"/>
              <a:t>no big differences among methods</a:t>
            </a:r>
          </a:p>
          <a:p>
            <a:pPr lvl="1"/>
            <a:r>
              <a:rPr lang="en-US" altLang="en-US" sz="2200" dirty="0"/>
              <a:t>DFT, PAA, DWT (</a:t>
            </a:r>
            <a:r>
              <a:rPr lang="en-US" altLang="en-US" sz="2200" dirty="0" err="1"/>
              <a:t>Haar</a:t>
            </a:r>
            <a:r>
              <a:rPr lang="en-US" altLang="en-US" sz="2200" dirty="0"/>
              <a:t>), </a:t>
            </a:r>
            <a:r>
              <a:rPr lang="en-US" altLang="en-US" sz="2200" dirty="0" err="1"/>
              <a:t>iSAX</a:t>
            </a:r>
            <a:r>
              <a:rPr lang="en-US" altLang="en-US" sz="2200" dirty="0"/>
              <a:t> slightly better</a:t>
            </a:r>
          </a:p>
          <a:p>
            <a:endParaRPr lang="en-US" altLang="en-US" sz="2200" dirty="0"/>
          </a:p>
          <a:p>
            <a:r>
              <a:rPr lang="en-US" altLang="en-US" sz="2200" dirty="0"/>
              <a:t>should also take into account other factors</a:t>
            </a:r>
          </a:p>
          <a:p>
            <a:pPr lvl="1"/>
            <a:r>
              <a:rPr lang="en-US" altLang="en-US" sz="2000" dirty="0"/>
              <a:t>visualization, indexable, ...</a:t>
            </a:r>
          </a:p>
          <a:p>
            <a:endParaRPr lang="en-US" altLang="en-US" sz="2200" dirty="0"/>
          </a:p>
          <a:p>
            <a:endParaRPr lang="en-US" altLang="en-US" sz="2200" dirty="0"/>
          </a:p>
          <a:p>
            <a:endParaRPr lang="en-US" altLang="en-US" sz="2200" dirty="0"/>
          </a:p>
          <a:p>
            <a:endParaRPr lang="en-US" altLang="en-US" dirty="0"/>
          </a:p>
        </p:txBody>
      </p:sp>
      <p:sp>
        <p:nvSpPr>
          <p:cNvPr id="6" name="Rectangle 5">
            <a:extLst>
              <a:ext uri="{FF2B5EF4-FFF2-40B4-BE49-F238E27FC236}">
                <a16:creationId xmlns:a16="http://schemas.microsoft.com/office/drawing/2014/main" id="{BFEB8777-294E-43D1-8C67-3E32372CDBCB}"/>
              </a:ext>
            </a:extLst>
          </p:cNvPr>
          <p:cNvSpPr/>
          <p:nvPr/>
        </p:nvSpPr>
        <p:spPr>
          <a:xfrm>
            <a:off x="7719367" y="945803"/>
            <a:ext cx="1360625" cy="13676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44A014F0-8855-4648-8B3A-5231D875A043}"/>
              </a:ext>
            </a:extLst>
          </p:cNvPr>
          <p:cNvSpPr/>
          <p:nvPr/>
        </p:nvSpPr>
        <p:spPr>
          <a:xfrm>
            <a:off x="7723424" y="616726"/>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8842ECC2-DD0E-4BF6-A13F-5491747F0B39}"/>
              </a:ext>
            </a:extLst>
          </p:cNvPr>
          <p:cNvSpPr/>
          <p:nvPr/>
        </p:nvSpPr>
        <p:spPr>
          <a:xfrm>
            <a:off x="7787915" y="10228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112108E-9590-4F96-B052-E32468B0FF20}"/>
              </a:ext>
            </a:extLst>
          </p:cNvPr>
          <p:cNvSpPr/>
          <p:nvPr/>
        </p:nvSpPr>
        <p:spPr>
          <a:xfrm>
            <a:off x="7794011" y="144957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A575B86F-8641-4971-9F4D-1C23AFD790FA}"/>
              </a:ext>
            </a:extLst>
          </p:cNvPr>
          <p:cNvSpPr/>
          <p:nvPr/>
        </p:nvSpPr>
        <p:spPr>
          <a:xfrm>
            <a:off x="7803155" y="187020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Shieh et al.</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7086612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lang="en-US" sz="3600" dirty="0"/>
              <a:t>Distributed Partitioned </a:t>
            </a:r>
            <a:r>
              <a:rPr lang="en-US" sz="3600" dirty="0" err="1"/>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F2137C8-CBCA-49F8-A095-CB156CF2F3F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54148B34-19B4-421D-9EEE-A7EDBE54AF51}"/>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6061112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kumimoji="0" lang="en-US" sz="3600" b="0" i="0" u="none" strike="noStrike" kern="1200" cap="none" spc="0" normalizeH="0" baseline="0" noProof="0" dirty="0">
                <a:ln>
                  <a:noFill/>
                </a:ln>
                <a:solidFill>
                  <a:srgbClr val="424456"/>
                </a:solidFill>
                <a:effectLst/>
                <a:uLnTx/>
                <a:uFillTx/>
                <a:latin typeface="Trebuchet MS"/>
                <a:ea typeface="+mj-ea"/>
                <a:cs typeface="+mj-cs"/>
              </a:rPr>
              <a:t>Distributed Partitioned </a:t>
            </a:r>
            <a:r>
              <a:rPr kumimoji="0" lang="en-US" sz="3600" b="0" i="0" u="none" strike="noStrike" kern="1200" cap="none" spc="0" normalizeH="0" baseline="0" noProof="0" dirty="0" err="1">
                <a:ln>
                  <a:noFill/>
                </a:ln>
                <a:solidFill>
                  <a:srgbClr val="424456"/>
                </a:solidFill>
                <a:effectLst/>
                <a:uLnTx/>
                <a:uFillTx/>
                <a:latin typeface="Trebuchet MS"/>
                <a:ea typeface="+mj-ea"/>
                <a:cs typeface="+mj-cs"/>
              </a:rPr>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0" name="Rectangle 9">
            <a:extLst>
              <a:ext uri="{FF2B5EF4-FFF2-40B4-BE49-F238E27FC236}">
                <a16:creationId xmlns:a16="http://schemas.microsoft.com/office/drawing/2014/main" id="{AE21C621-91E6-48BE-92C5-C1206834688B}"/>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55309B07-01CA-4ED5-9C83-A1B489DBAB51}"/>
              </a:ext>
            </a:extLst>
          </p:cNvPr>
          <p:cNvPicPr>
            <a:picLocks noChangeAspect="1"/>
          </p:cNvPicPr>
          <p:nvPr/>
        </p:nvPicPr>
        <p:blipFill rotWithShape="1">
          <a:blip r:embed="rId3"/>
          <a:srcRect l="2839"/>
          <a:stretch/>
        </p:blipFill>
        <p:spPr>
          <a:xfrm>
            <a:off x="321645" y="3373044"/>
            <a:ext cx="4748179" cy="2621445"/>
          </a:xfrm>
          <a:prstGeom prst="rect">
            <a:avLst/>
          </a:prstGeom>
        </p:spPr>
      </p:pic>
      <p:pic>
        <p:nvPicPr>
          <p:cNvPr id="8" name="Picture 7">
            <a:extLst>
              <a:ext uri="{FF2B5EF4-FFF2-40B4-BE49-F238E27FC236}">
                <a16:creationId xmlns:a16="http://schemas.microsoft.com/office/drawing/2014/main" id="{E8BCE50E-7336-4C7D-A1C3-9ECFFCF9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569" y="3253311"/>
            <a:ext cx="3609356" cy="2679455"/>
          </a:xfrm>
          <a:prstGeom prst="rect">
            <a:avLst/>
          </a:prstGeom>
        </p:spPr>
      </p:pic>
      <p:sp>
        <p:nvSpPr>
          <p:cNvPr id="19" name="Curved Up Arrow 10">
            <a:extLst>
              <a:ext uri="{FF2B5EF4-FFF2-40B4-BE49-F238E27FC236}">
                <a16:creationId xmlns:a16="http://schemas.microsoft.com/office/drawing/2014/main" id="{C316E4E5-7810-4D1B-9E73-AEF07C22D007}"/>
              </a:ext>
            </a:extLst>
          </p:cNvPr>
          <p:cNvSpPr/>
          <p:nvPr/>
        </p:nvSpPr>
        <p:spPr>
          <a:xfrm rot="1787090">
            <a:off x="4007024" y="5218832"/>
            <a:ext cx="1306804" cy="5184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A2029475-E889-4BF9-AB00-B7A4C44C6008}"/>
              </a:ext>
            </a:extLst>
          </p:cNvPr>
          <p:cNvSpPr>
            <a:spLocks noGrp="1"/>
          </p:cNvSpPr>
          <p:nvPr>
            <p:ph type="ftr" sz="quarter" idx="11"/>
          </p:nvPr>
        </p:nvSpPr>
        <p:spPr/>
        <p:txBody>
          <a:bodyPr/>
          <a:lstStyle/>
          <a:p>
            <a:pPr>
              <a:defRPr/>
            </a:pPr>
            <a:r>
              <a:rPr lang="en-US"/>
              <a:t>Echihabi, Palpanas - MDM 2022</a:t>
            </a:r>
          </a:p>
        </p:txBody>
      </p:sp>
      <p:sp>
        <p:nvSpPr>
          <p:cNvPr id="15" name="Rectangle 14">
            <a:extLst>
              <a:ext uri="{FF2B5EF4-FFF2-40B4-BE49-F238E27FC236}">
                <a16:creationId xmlns:a16="http://schemas.microsoft.com/office/drawing/2014/main" id="{F0150302-79B2-4B00-982E-62E6B98334D1}"/>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485E5BAD-046C-40B9-B591-AB22013AC1A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2830714-EEC2-4A16-B591-519BC36DC74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6576930-3639-4D17-B44F-046DCCBD9F0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8">
            <a:extLst>
              <a:ext uri="{FF2B5EF4-FFF2-40B4-BE49-F238E27FC236}">
                <a16:creationId xmlns:a16="http://schemas.microsoft.com/office/drawing/2014/main" id="{1093463D-E622-4671-862F-44430CCAD1FD}"/>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12802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kumimoji="0" lang="en-US" sz="3600" b="0" i="0" u="none" strike="noStrike" kern="1200" cap="none" spc="0" normalizeH="0" baseline="0" noProof="0" dirty="0">
                <a:ln>
                  <a:noFill/>
                </a:ln>
                <a:solidFill>
                  <a:srgbClr val="424456"/>
                </a:solidFill>
                <a:effectLst/>
                <a:uLnTx/>
                <a:uFillTx/>
                <a:latin typeface="Trebuchet MS"/>
                <a:ea typeface="+mj-ea"/>
                <a:cs typeface="+mj-cs"/>
              </a:rPr>
              <a:t>Distributed Partitioned </a:t>
            </a:r>
            <a:r>
              <a:rPr kumimoji="0" lang="en-US" sz="3600" b="0" i="0" u="none" strike="noStrike" kern="1200" cap="none" spc="0" normalizeH="0" baseline="0" noProof="0" dirty="0" err="1">
                <a:ln>
                  <a:noFill/>
                </a:ln>
                <a:solidFill>
                  <a:srgbClr val="424456"/>
                </a:solidFill>
                <a:effectLst/>
                <a:uLnTx/>
                <a:uFillTx/>
                <a:latin typeface="Trebuchet MS"/>
                <a:ea typeface="+mj-ea"/>
                <a:cs typeface="+mj-cs"/>
              </a:rPr>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a:p>
            <a:pPr lvl="1"/>
            <a:r>
              <a:rPr lang="en-US" dirty="0"/>
              <a:t>speeds-up query answering</a:t>
            </a:r>
          </a:p>
          <a:p>
            <a:pPr lvl="2"/>
            <a:r>
              <a:rPr lang="en-US" dirty="0"/>
              <a:t>exact queries are answered by all nodes (parallelize query execution)</a:t>
            </a:r>
          </a:p>
          <a:p>
            <a:pPr lvl="2"/>
            <a:r>
              <a:rPr lang="en-US" dirty="0"/>
              <a:t>approximate queries answered only by a single node (parallelize workload execution)</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5F635C17-765B-43CF-9277-FCCE333CAEB3}"/>
              </a:ext>
            </a:extLst>
          </p:cNvPr>
          <p:cNvSpPr>
            <a:spLocks noGrp="1"/>
          </p:cNvSpPr>
          <p:nvPr>
            <p:ph type="ftr" sz="quarter" idx="11"/>
          </p:nvPr>
        </p:nvSpPr>
        <p:spPr/>
        <p:txBody>
          <a:bodyPr/>
          <a:lstStyle/>
          <a:p>
            <a:pPr>
              <a:defRPr/>
            </a:pPr>
            <a:r>
              <a:rPr lang="en-US"/>
              <a:t>Echihabi, Palpanas - MDM 2022</a:t>
            </a:r>
          </a:p>
        </p:txBody>
      </p:sp>
      <p:sp>
        <p:nvSpPr>
          <p:cNvPr id="15" name="Rectangle 14">
            <a:extLst>
              <a:ext uri="{FF2B5EF4-FFF2-40B4-BE49-F238E27FC236}">
                <a16:creationId xmlns:a16="http://schemas.microsoft.com/office/drawing/2014/main" id="{0DE89557-5578-4443-B178-D696B4C700AC}"/>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86BA441-6C30-4AFC-9BC9-A2F38378431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40CA60F7-4EB3-4A09-BE86-F34804938AF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74396490-E989-4E47-A637-97A7FBC6F84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07ABF3BE-3DD6-4E9E-BBE6-22DC206F8A8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36206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173</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519054"/>
            <a:ext cx="8229600" cy="1066800"/>
          </a:xfrm>
        </p:spPr>
        <p:txBody>
          <a:bodyPr/>
          <a:lstStyle/>
          <a:p>
            <a:pPr eaLnBrk="1" hangingPunct="1"/>
            <a:r>
              <a:rPr lang="en-US" altLang="en-US" dirty="0" err="1"/>
              <a:t>iSAX</a:t>
            </a:r>
            <a:r>
              <a:rPr lang="en-US" altLang="en-US" dirty="0"/>
              <a:t> Index Family Lineage Tree</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84170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61749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96378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126" name="Google Shape;54;p13">
            <a:extLst>
              <a:ext uri="{FF2B5EF4-FFF2-40B4-BE49-F238E27FC236}">
                <a16:creationId xmlns:a16="http://schemas.microsoft.com/office/drawing/2014/main" id="{5446EF7A-329E-4FEC-8686-00EF3EBD6875}"/>
              </a:ext>
            </a:extLst>
          </p:cNvPr>
          <p:cNvCxnSpPr/>
          <p:nvPr/>
        </p:nvCxnSpPr>
        <p:spPr>
          <a:xfrm>
            <a:off x="807143" y="1881170"/>
            <a:ext cx="7543800" cy="0"/>
          </a:xfrm>
          <a:prstGeom prst="straightConnector1">
            <a:avLst/>
          </a:prstGeom>
          <a:noFill/>
          <a:ln w="9525" cap="flat" cmpd="sng">
            <a:solidFill>
              <a:schemeClr val="dk2"/>
            </a:solidFill>
            <a:prstDash val="dot"/>
            <a:round/>
            <a:headEnd type="none" w="med" len="med"/>
            <a:tailEnd type="none" w="med" len="med"/>
          </a:ln>
        </p:spPr>
      </p:cxnSp>
      <p:sp>
        <p:nvSpPr>
          <p:cNvPr id="127" name="Google Shape;55;p13">
            <a:extLst>
              <a:ext uri="{FF2B5EF4-FFF2-40B4-BE49-F238E27FC236}">
                <a16:creationId xmlns:a16="http://schemas.microsoft.com/office/drawing/2014/main" id="{2A9E3DFE-8111-43D7-815E-17B8B3F0DECD}"/>
              </a:ext>
            </a:extLst>
          </p:cNvPr>
          <p:cNvSpPr/>
          <p:nvPr/>
        </p:nvSpPr>
        <p:spPr>
          <a:xfrm>
            <a:off x="127609" y="527047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8" name="Google Shape;56;p13">
            <a:extLst>
              <a:ext uri="{FF2B5EF4-FFF2-40B4-BE49-F238E27FC236}">
                <a16:creationId xmlns:a16="http://schemas.microsoft.com/office/drawing/2014/main" id="{F59A251B-C4B5-44E7-BF79-FC3542C896DB}"/>
              </a:ext>
            </a:extLst>
          </p:cNvPr>
          <p:cNvSpPr/>
          <p:nvPr/>
        </p:nvSpPr>
        <p:spPr>
          <a:xfrm>
            <a:off x="127609" y="48024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9" name="Google Shape;57;p13">
            <a:extLst>
              <a:ext uri="{FF2B5EF4-FFF2-40B4-BE49-F238E27FC236}">
                <a16:creationId xmlns:a16="http://schemas.microsoft.com/office/drawing/2014/main" id="{FFC61E84-714D-4591-AA9A-23CBDDAB618C}"/>
              </a:ext>
            </a:extLst>
          </p:cNvPr>
          <p:cNvSpPr/>
          <p:nvPr/>
        </p:nvSpPr>
        <p:spPr>
          <a:xfrm>
            <a:off x="131826" y="199723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0" name="Google Shape;58;p13">
            <a:extLst>
              <a:ext uri="{FF2B5EF4-FFF2-40B4-BE49-F238E27FC236}">
                <a16:creationId xmlns:a16="http://schemas.microsoft.com/office/drawing/2014/main" id="{C24696E3-087D-40EC-B2A1-811DEDBCD037}"/>
              </a:ext>
            </a:extLst>
          </p:cNvPr>
          <p:cNvSpPr/>
          <p:nvPr/>
        </p:nvSpPr>
        <p:spPr>
          <a:xfrm>
            <a:off x="131826" y="247550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1" name="Google Shape;59;p13">
            <a:extLst>
              <a:ext uri="{FF2B5EF4-FFF2-40B4-BE49-F238E27FC236}">
                <a16:creationId xmlns:a16="http://schemas.microsoft.com/office/drawing/2014/main" id="{D762C252-89CA-4CCB-8703-E250A8C92CCA}"/>
              </a:ext>
            </a:extLst>
          </p:cNvPr>
          <p:cNvSpPr/>
          <p:nvPr/>
        </p:nvSpPr>
        <p:spPr>
          <a:xfrm>
            <a:off x="131826" y="2941941"/>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2" name="Google Shape;60;p13">
            <a:extLst>
              <a:ext uri="{FF2B5EF4-FFF2-40B4-BE49-F238E27FC236}">
                <a16:creationId xmlns:a16="http://schemas.microsoft.com/office/drawing/2014/main" id="{94CA0A8E-32B6-412D-BD67-917B84732CAC}"/>
              </a:ext>
            </a:extLst>
          </p:cNvPr>
          <p:cNvSpPr/>
          <p:nvPr/>
        </p:nvSpPr>
        <p:spPr>
          <a:xfrm>
            <a:off x="131826" y="340681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3" name="Google Shape;61;p13">
            <a:extLst>
              <a:ext uri="{FF2B5EF4-FFF2-40B4-BE49-F238E27FC236}">
                <a16:creationId xmlns:a16="http://schemas.microsoft.com/office/drawing/2014/main" id="{224A8299-5B69-4EC5-9BFD-E11D1B9150B7}"/>
              </a:ext>
            </a:extLst>
          </p:cNvPr>
          <p:cNvSpPr/>
          <p:nvPr/>
        </p:nvSpPr>
        <p:spPr>
          <a:xfrm>
            <a:off x="131826" y="387168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4" name="Google Shape;62;p13">
            <a:extLst>
              <a:ext uri="{FF2B5EF4-FFF2-40B4-BE49-F238E27FC236}">
                <a16:creationId xmlns:a16="http://schemas.microsoft.com/office/drawing/2014/main" id="{F2B9475B-3E5E-4965-A6C8-8F63E07987FE}"/>
              </a:ext>
            </a:extLst>
          </p:cNvPr>
          <p:cNvSpPr/>
          <p:nvPr/>
        </p:nvSpPr>
        <p:spPr>
          <a:xfrm>
            <a:off x="923299" y="2088216"/>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135" name="Google Shape;63;p13">
            <a:extLst>
              <a:ext uri="{FF2B5EF4-FFF2-40B4-BE49-F238E27FC236}">
                <a16:creationId xmlns:a16="http://schemas.microsoft.com/office/drawing/2014/main" id="{C0754837-6F13-4227-B845-40AB95E9BB37}"/>
              </a:ext>
            </a:extLst>
          </p:cNvPr>
          <p:cNvSpPr/>
          <p:nvPr/>
        </p:nvSpPr>
        <p:spPr>
          <a:xfrm>
            <a:off x="2670507" y="254730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136" name="Google Shape;65;p13">
            <a:extLst>
              <a:ext uri="{FF2B5EF4-FFF2-40B4-BE49-F238E27FC236}">
                <a16:creationId xmlns:a16="http://schemas.microsoft.com/office/drawing/2014/main" id="{FE69D910-1D9D-4F13-B5D1-39A40413125E}"/>
              </a:ext>
            </a:extLst>
          </p:cNvPr>
          <p:cNvCxnSpPr>
            <a:cxnSpLocks/>
            <a:stCxn id="160" idx="3"/>
            <a:endCxn id="135" idx="1"/>
          </p:cNvCxnSpPr>
          <p:nvPr/>
        </p:nvCxnSpPr>
        <p:spPr>
          <a:xfrm>
            <a:off x="2515807" y="2664459"/>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67;p13">
            <a:extLst>
              <a:ext uri="{FF2B5EF4-FFF2-40B4-BE49-F238E27FC236}">
                <a16:creationId xmlns:a16="http://schemas.microsoft.com/office/drawing/2014/main" id="{E63A7E56-08D7-4553-BD35-8BD3DC5B05DA}"/>
              </a:ext>
            </a:extLst>
          </p:cNvPr>
          <p:cNvCxnSpPr>
            <a:cxnSpLocks/>
            <a:endCxn id="162" idx="0"/>
          </p:cNvCxnSpPr>
          <p:nvPr/>
        </p:nvCxnSpPr>
        <p:spPr>
          <a:xfrm>
            <a:off x="3150564" y="2782435"/>
            <a:ext cx="0" cy="171345"/>
          </a:xfrm>
          <a:prstGeom prst="straightConnector1">
            <a:avLst/>
          </a:prstGeom>
          <a:noFill/>
          <a:ln w="9525" cap="flat" cmpd="sng">
            <a:solidFill>
              <a:schemeClr val="dk2"/>
            </a:solidFill>
            <a:prstDash val="solid"/>
            <a:round/>
            <a:headEnd type="none" w="med" len="med"/>
            <a:tailEnd type="triangle" w="med" len="med"/>
          </a:ln>
        </p:spPr>
      </p:cxnSp>
      <p:sp>
        <p:nvSpPr>
          <p:cNvPr id="138" name="Google Shape;69;p13">
            <a:extLst>
              <a:ext uri="{FF2B5EF4-FFF2-40B4-BE49-F238E27FC236}">
                <a16:creationId xmlns:a16="http://schemas.microsoft.com/office/drawing/2014/main" id="{2FD689FE-FB8D-4F8F-8351-D3D9FCE4A889}"/>
              </a:ext>
            </a:extLst>
          </p:cNvPr>
          <p:cNvSpPr txBox="1"/>
          <p:nvPr/>
        </p:nvSpPr>
        <p:spPr>
          <a:xfrm>
            <a:off x="1102433"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139" name="Google Shape;70;p13">
            <a:extLst>
              <a:ext uri="{FF2B5EF4-FFF2-40B4-BE49-F238E27FC236}">
                <a16:creationId xmlns:a16="http://schemas.microsoft.com/office/drawing/2014/main" id="{7DF42961-3828-4D0D-AA83-BF41E64407A7}"/>
              </a:ext>
            </a:extLst>
          </p:cNvPr>
          <p:cNvSpPr txBox="1"/>
          <p:nvPr/>
        </p:nvSpPr>
        <p:spPr>
          <a:xfrm>
            <a:off x="185036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140" name="Google Shape;71;p13">
            <a:extLst>
              <a:ext uri="{FF2B5EF4-FFF2-40B4-BE49-F238E27FC236}">
                <a16:creationId xmlns:a16="http://schemas.microsoft.com/office/drawing/2014/main" id="{05918818-B76D-4B93-9B60-6F8A3604F785}"/>
              </a:ext>
            </a:extLst>
          </p:cNvPr>
          <p:cNvSpPr txBox="1"/>
          <p:nvPr/>
        </p:nvSpPr>
        <p:spPr>
          <a:xfrm>
            <a:off x="286837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141" name="Google Shape;72;p13">
            <a:extLst>
              <a:ext uri="{FF2B5EF4-FFF2-40B4-BE49-F238E27FC236}">
                <a16:creationId xmlns:a16="http://schemas.microsoft.com/office/drawing/2014/main" id="{DF182909-828D-44DC-AD11-EF354A03156C}"/>
              </a:ext>
            </a:extLst>
          </p:cNvPr>
          <p:cNvCxnSpPr>
            <a:cxnSpLocks/>
            <a:stCxn id="162" idx="3"/>
            <a:endCxn id="163" idx="1"/>
          </p:cNvCxnSpPr>
          <p:nvPr/>
        </p:nvCxnSpPr>
        <p:spPr>
          <a:xfrm>
            <a:off x="3535839" y="3148661"/>
            <a:ext cx="135938" cy="464"/>
          </a:xfrm>
          <a:prstGeom prst="straightConnector1">
            <a:avLst/>
          </a:prstGeom>
          <a:noFill/>
          <a:ln w="9525" cap="flat" cmpd="sng">
            <a:solidFill>
              <a:schemeClr val="dk2"/>
            </a:solidFill>
            <a:prstDash val="solid"/>
            <a:round/>
            <a:headEnd type="none" w="med" len="med"/>
            <a:tailEnd type="triangle" w="med" len="med"/>
          </a:ln>
        </p:spPr>
      </p:cxnSp>
      <p:sp>
        <p:nvSpPr>
          <p:cNvPr id="142" name="Google Shape;75;p13">
            <a:extLst>
              <a:ext uri="{FF2B5EF4-FFF2-40B4-BE49-F238E27FC236}">
                <a16:creationId xmlns:a16="http://schemas.microsoft.com/office/drawing/2014/main" id="{C77C1C49-3629-4877-8E40-47C2D32B7736}"/>
              </a:ext>
            </a:extLst>
          </p:cNvPr>
          <p:cNvSpPr txBox="1"/>
          <p:nvPr/>
        </p:nvSpPr>
        <p:spPr>
          <a:xfrm>
            <a:off x="3828141" y="1698253"/>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143" name="Google Shape;76;p13">
            <a:extLst>
              <a:ext uri="{FF2B5EF4-FFF2-40B4-BE49-F238E27FC236}">
                <a16:creationId xmlns:a16="http://schemas.microsoft.com/office/drawing/2014/main" id="{CCC2423A-5F90-411E-A33D-1BCD2A3C72F7}"/>
              </a:ext>
            </a:extLst>
          </p:cNvPr>
          <p:cNvSpPr txBox="1"/>
          <p:nvPr/>
        </p:nvSpPr>
        <p:spPr>
          <a:xfrm>
            <a:off x="458007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144" name="Google Shape;81;p13">
            <a:extLst>
              <a:ext uri="{FF2B5EF4-FFF2-40B4-BE49-F238E27FC236}">
                <a16:creationId xmlns:a16="http://schemas.microsoft.com/office/drawing/2014/main" id="{9BCA71BD-4E1F-4EF6-A5E7-E13041D02EB9}"/>
              </a:ext>
            </a:extLst>
          </p:cNvPr>
          <p:cNvSpPr txBox="1"/>
          <p:nvPr/>
        </p:nvSpPr>
        <p:spPr>
          <a:xfrm>
            <a:off x="5389548" y="1699638"/>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145" name="Google Shape;82;p13">
            <a:extLst>
              <a:ext uri="{FF2B5EF4-FFF2-40B4-BE49-F238E27FC236}">
                <a16:creationId xmlns:a16="http://schemas.microsoft.com/office/drawing/2014/main" id="{2CD262F5-3612-44DF-9EE4-755171511261}"/>
              </a:ext>
            </a:extLst>
          </p:cNvPr>
          <p:cNvSpPr txBox="1"/>
          <p:nvPr/>
        </p:nvSpPr>
        <p:spPr>
          <a:xfrm>
            <a:off x="6464061" y="1698253"/>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146" name="Google Shape;83;p13">
            <a:extLst>
              <a:ext uri="{FF2B5EF4-FFF2-40B4-BE49-F238E27FC236}">
                <a16:creationId xmlns:a16="http://schemas.microsoft.com/office/drawing/2014/main" id="{8E195938-DC29-412E-BE89-EDE044103BEB}"/>
              </a:ext>
            </a:extLst>
          </p:cNvPr>
          <p:cNvSpPr txBox="1"/>
          <p:nvPr/>
        </p:nvSpPr>
        <p:spPr>
          <a:xfrm>
            <a:off x="750894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147" name="Google Shape;84;p13">
            <a:extLst>
              <a:ext uri="{FF2B5EF4-FFF2-40B4-BE49-F238E27FC236}">
                <a16:creationId xmlns:a16="http://schemas.microsoft.com/office/drawing/2014/main" id="{DE1785C0-2130-4C9C-8C84-7516C8786020}"/>
              </a:ext>
            </a:extLst>
          </p:cNvPr>
          <p:cNvCxnSpPr>
            <a:cxnSpLocks/>
            <a:stCxn id="166" idx="3"/>
            <a:endCxn id="167" idx="1"/>
          </p:cNvCxnSpPr>
          <p:nvPr/>
        </p:nvCxnSpPr>
        <p:spPr>
          <a:xfrm flipV="1">
            <a:off x="7177175" y="4077126"/>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148" name="Google Shape;87;p13">
            <a:extLst>
              <a:ext uri="{FF2B5EF4-FFF2-40B4-BE49-F238E27FC236}">
                <a16:creationId xmlns:a16="http://schemas.microsoft.com/office/drawing/2014/main" id="{4EC5F95B-DC6C-454F-9161-6A788530514D}"/>
              </a:ext>
            </a:extLst>
          </p:cNvPr>
          <p:cNvCxnSpPr>
            <a:cxnSpLocks/>
            <a:stCxn id="165" idx="3"/>
            <a:endCxn id="166" idx="1"/>
          </p:cNvCxnSpPr>
          <p:nvPr/>
        </p:nvCxnSpPr>
        <p:spPr>
          <a:xfrm flipV="1">
            <a:off x="6021635" y="4077136"/>
            <a:ext cx="214305" cy="111"/>
          </a:xfrm>
          <a:prstGeom prst="straightConnector1">
            <a:avLst/>
          </a:prstGeom>
          <a:noFill/>
          <a:ln w="9525" cap="flat" cmpd="sng">
            <a:solidFill>
              <a:schemeClr val="dk2"/>
            </a:solidFill>
            <a:prstDash val="solid"/>
            <a:round/>
            <a:headEnd type="none" w="med" len="med"/>
            <a:tailEnd type="triangle" w="med" len="med"/>
          </a:ln>
        </p:spPr>
      </p:cxnSp>
      <p:sp>
        <p:nvSpPr>
          <p:cNvPr id="149" name="Google Shape;89;p13">
            <a:extLst>
              <a:ext uri="{FF2B5EF4-FFF2-40B4-BE49-F238E27FC236}">
                <a16:creationId xmlns:a16="http://schemas.microsoft.com/office/drawing/2014/main" id="{2E425437-A8F7-4E2A-9018-648F61930D5F}"/>
              </a:ext>
            </a:extLst>
          </p:cNvPr>
          <p:cNvSpPr txBox="1"/>
          <p:nvPr/>
        </p:nvSpPr>
        <p:spPr>
          <a:xfrm>
            <a:off x="130209" y="2007777"/>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150" name="Google Shape;93;p13">
            <a:extLst>
              <a:ext uri="{FF2B5EF4-FFF2-40B4-BE49-F238E27FC236}">
                <a16:creationId xmlns:a16="http://schemas.microsoft.com/office/drawing/2014/main" id="{2C23DE3C-E1C5-4226-988A-3BBBD9235B77}"/>
              </a:ext>
            </a:extLst>
          </p:cNvPr>
          <p:cNvCxnSpPr>
            <a:cxnSpLocks/>
            <a:stCxn id="168" idx="3"/>
            <a:endCxn id="170" idx="1"/>
          </p:cNvCxnSpPr>
          <p:nvPr/>
        </p:nvCxnSpPr>
        <p:spPr>
          <a:xfrm flipV="1">
            <a:off x="6199658" y="4992605"/>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151" name="Google Shape;97;p13">
            <a:extLst>
              <a:ext uri="{FF2B5EF4-FFF2-40B4-BE49-F238E27FC236}">
                <a16:creationId xmlns:a16="http://schemas.microsoft.com/office/drawing/2014/main" id="{87F6AC9B-6065-4AA1-9A93-B40870FB5D91}"/>
              </a:ext>
            </a:extLst>
          </p:cNvPr>
          <p:cNvSpPr txBox="1"/>
          <p:nvPr/>
        </p:nvSpPr>
        <p:spPr>
          <a:xfrm>
            <a:off x="8409811" y="3002067"/>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2" name="Google Shape;98;p13">
            <a:extLst>
              <a:ext uri="{FF2B5EF4-FFF2-40B4-BE49-F238E27FC236}">
                <a16:creationId xmlns:a16="http://schemas.microsoft.com/office/drawing/2014/main" id="{F7E97F3A-6FE0-40B3-8411-160B370F6369}"/>
              </a:ext>
            </a:extLst>
          </p:cNvPr>
          <p:cNvSpPr txBox="1"/>
          <p:nvPr/>
        </p:nvSpPr>
        <p:spPr>
          <a:xfrm>
            <a:off x="8411421" y="2536970"/>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153" name="Google Shape;99;p13">
            <a:extLst>
              <a:ext uri="{FF2B5EF4-FFF2-40B4-BE49-F238E27FC236}">
                <a16:creationId xmlns:a16="http://schemas.microsoft.com/office/drawing/2014/main" id="{398FE1B7-18A4-476B-AA84-3EA3CE646F0D}"/>
              </a:ext>
            </a:extLst>
          </p:cNvPr>
          <p:cNvSpPr txBox="1"/>
          <p:nvPr/>
        </p:nvSpPr>
        <p:spPr>
          <a:xfrm>
            <a:off x="8411421" y="2054835"/>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4" name="Google Shape;100;p13">
            <a:extLst>
              <a:ext uri="{FF2B5EF4-FFF2-40B4-BE49-F238E27FC236}">
                <a16:creationId xmlns:a16="http://schemas.microsoft.com/office/drawing/2014/main" id="{70C5D156-B69A-4A34-BE0C-3D30549B9DC1}"/>
              </a:ext>
            </a:extLst>
          </p:cNvPr>
          <p:cNvSpPr txBox="1"/>
          <p:nvPr/>
        </p:nvSpPr>
        <p:spPr>
          <a:xfrm>
            <a:off x="8389118" y="3355820"/>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55" name="Google Shape;101;p13">
            <a:extLst>
              <a:ext uri="{FF2B5EF4-FFF2-40B4-BE49-F238E27FC236}">
                <a16:creationId xmlns:a16="http://schemas.microsoft.com/office/drawing/2014/main" id="{A7B790AA-D76D-477C-8F1D-EA5EC2BB9704}"/>
              </a:ext>
            </a:extLst>
          </p:cNvPr>
          <p:cNvSpPr txBox="1"/>
          <p:nvPr/>
        </p:nvSpPr>
        <p:spPr>
          <a:xfrm>
            <a:off x="8409811" y="3911712"/>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6" name="Google Shape;102;p13">
            <a:extLst>
              <a:ext uri="{FF2B5EF4-FFF2-40B4-BE49-F238E27FC236}">
                <a16:creationId xmlns:a16="http://schemas.microsoft.com/office/drawing/2014/main" id="{20E78ED7-3625-4C53-847C-9FE2CA388B8A}"/>
              </a:ext>
            </a:extLst>
          </p:cNvPr>
          <p:cNvSpPr txBox="1"/>
          <p:nvPr/>
        </p:nvSpPr>
        <p:spPr>
          <a:xfrm>
            <a:off x="8394406" y="4859326"/>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7" name="Google Shape;103;p13">
            <a:extLst>
              <a:ext uri="{FF2B5EF4-FFF2-40B4-BE49-F238E27FC236}">
                <a16:creationId xmlns:a16="http://schemas.microsoft.com/office/drawing/2014/main" id="{84384BAC-5CD9-4F46-92B5-E28BF3702795}"/>
              </a:ext>
            </a:extLst>
          </p:cNvPr>
          <p:cNvSpPr txBox="1"/>
          <p:nvPr/>
        </p:nvSpPr>
        <p:spPr>
          <a:xfrm>
            <a:off x="8394414" y="5316827"/>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58" name="Google Shape;104;p13">
            <a:extLst>
              <a:ext uri="{FF2B5EF4-FFF2-40B4-BE49-F238E27FC236}">
                <a16:creationId xmlns:a16="http://schemas.microsoft.com/office/drawing/2014/main" id="{AC83494A-6756-4F57-97B0-1959FC04EF80}"/>
              </a:ext>
            </a:extLst>
          </p:cNvPr>
          <p:cNvCxnSpPr>
            <a:cxnSpLocks/>
            <a:stCxn id="163" idx="2"/>
            <a:endCxn id="165" idx="1"/>
          </p:cNvCxnSpPr>
          <p:nvPr/>
        </p:nvCxnSpPr>
        <p:spPr>
          <a:xfrm rot="16200000" flipH="1">
            <a:off x="4331834" y="3173741"/>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59" name="Google Shape;105;p13">
            <a:extLst>
              <a:ext uri="{FF2B5EF4-FFF2-40B4-BE49-F238E27FC236}">
                <a16:creationId xmlns:a16="http://schemas.microsoft.com/office/drawing/2014/main" id="{A00EABE8-CAB0-4151-A3C3-B3350A5FAA9B}"/>
              </a:ext>
            </a:extLst>
          </p:cNvPr>
          <p:cNvSpPr txBox="1"/>
          <p:nvPr/>
        </p:nvSpPr>
        <p:spPr>
          <a:xfrm>
            <a:off x="53584" y="1684385"/>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60" name="Google Shape;66;p13">
            <a:extLst>
              <a:ext uri="{FF2B5EF4-FFF2-40B4-BE49-F238E27FC236}">
                <a16:creationId xmlns:a16="http://schemas.microsoft.com/office/drawing/2014/main" id="{34F6C3A7-7A91-4963-8065-001428A9354D}"/>
              </a:ext>
            </a:extLst>
          </p:cNvPr>
          <p:cNvSpPr/>
          <p:nvPr/>
        </p:nvSpPr>
        <p:spPr>
          <a:xfrm>
            <a:off x="1566863" y="2547302"/>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61" name="Google Shape;106;p13">
            <a:extLst>
              <a:ext uri="{FF2B5EF4-FFF2-40B4-BE49-F238E27FC236}">
                <a16:creationId xmlns:a16="http://schemas.microsoft.com/office/drawing/2014/main" id="{8C47BBD5-A361-43BB-9776-E88C37341B8D}"/>
              </a:ext>
            </a:extLst>
          </p:cNvPr>
          <p:cNvCxnSpPr>
            <a:cxnSpLocks/>
            <a:stCxn id="134" idx="2"/>
            <a:endCxn id="160" idx="1"/>
          </p:cNvCxnSpPr>
          <p:nvPr/>
        </p:nvCxnSpPr>
        <p:spPr>
          <a:xfrm rot="16200000" flipH="1">
            <a:off x="1300576" y="2398170"/>
            <a:ext cx="341936" cy="190630"/>
          </a:xfrm>
          <a:prstGeom prst="bentConnector2">
            <a:avLst/>
          </a:prstGeom>
          <a:noFill/>
          <a:ln w="9525" cap="flat" cmpd="sng">
            <a:solidFill>
              <a:schemeClr val="dk2"/>
            </a:solidFill>
            <a:prstDash val="solid"/>
            <a:round/>
            <a:headEnd type="none" w="med" len="med"/>
            <a:tailEnd type="triangle" w="med" len="med"/>
          </a:ln>
        </p:spPr>
      </p:cxnSp>
      <p:sp>
        <p:nvSpPr>
          <p:cNvPr id="162" name="Google Shape;68;p13">
            <a:extLst>
              <a:ext uri="{FF2B5EF4-FFF2-40B4-BE49-F238E27FC236}">
                <a16:creationId xmlns:a16="http://schemas.microsoft.com/office/drawing/2014/main" id="{180B579D-F9CA-4B03-81EE-666890A3F661}"/>
              </a:ext>
            </a:extLst>
          </p:cNvPr>
          <p:cNvSpPr/>
          <p:nvPr/>
        </p:nvSpPr>
        <p:spPr>
          <a:xfrm>
            <a:off x="2765298" y="2953776"/>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63" name="Google Shape;73;p13">
            <a:extLst>
              <a:ext uri="{FF2B5EF4-FFF2-40B4-BE49-F238E27FC236}">
                <a16:creationId xmlns:a16="http://schemas.microsoft.com/office/drawing/2014/main" id="{E0BF239C-AC7D-4DD2-9573-8E6C3D909B61}"/>
              </a:ext>
            </a:extLst>
          </p:cNvPr>
          <p:cNvSpPr/>
          <p:nvPr/>
        </p:nvSpPr>
        <p:spPr>
          <a:xfrm>
            <a:off x="3671773" y="3007294"/>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64" name="Google Shape;80;p13">
            <a:extLst>
              <a:ext uri="{FF2B5EF4-FFF2-40B4-BE49-F238E27FC236}">
                <a16:creationId xmlns:a16="http://schemas.microsoft.com/office/drawing/2014/main" id="{9B4E3F3F-281E-4601-B49E-F7B18B517F50}"/>
              </a:ext>
            </a:extLst>
          </p:cNvPr>
          <p:cNvSpPr/>
          <p:nvPr/>
        </p:nvSpPr>
        <p:spPr>
          <a:xfrm>
            <a:off x="4373597" y="3491531"/>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65" name="Google Shape;88;p13">
            <a:extLst>
              <a:ext uri="{FF2B5EF4-FFF2-40B4-BE49-F238E27FC236}">
                <a16:creationId xmlns:a16="http://schemas.microsoft.com/office/drawing/2014/main" id="{3D29818C-FCF6-40EB-918F-B069C9E09B88}"/>
              </a:ext>
            </a:extLst>
          </p:cNvPr>
          <p:cNvSpPr/>
          <p:nvPr/>
        </p:nvSpPr>
        <p:spPr>
          <a:xfrm>
            <a:off x="5235333" y="3960095"/>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6" name="Google Shape;85;p13">
            <a:extLst>
              <a:ext uri="{FF2B5EF4-FFF2-40B4-BE49-F238E27FC236}">
                <a16:creationId xmlns:a16="http://schemas.microsoft.com/office/drawing/2014/main" id="{84F6CCEF-4438-43C5-921B-169609F74A32}"/>
              </a:ext>
            </a:extLst>
          </p:cNvPr>
          <p:cNvSpPr/>
          <p:nvPr/>
        </p:nvSpPr>
        <p:spPr>
          <a:xfrm>
            <a:off x="6235937" y="3959983"/>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7" name="Google Shape;86;p13">
            <a:extLst>
              <a:ext uri="{FF2B5EF4-FFF2-40B4-BE49-F238E27FC236}">
                <a16:creationId xmlns:a16="http://schemas.microsoft.com/office/drawing/2014/main" id="{6D96364A-1372-4AFB-85DD-448FF64A93B5}"/>
              </a:ext>
            </a:extLst>
          </p:cNvPr>
          <p:cNvSpPr/>
          <p:nvPr/>
        </p:nvSpPr>
        <p:spPr>
          <a:xfrm>
            <a:off x="7413891" y="3959975"/>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68" name="Google Shape;94;p13">
            <a:extLst>
              <a:ext uri="{FF2B5EF4-FFF2-40B4-BE49-F238E27FC236}">
                <a16:creationId xmlns:a16="http://schemas.microsoft.com/office/drawing/2014/main" id="{E61773AA-8C97-4984-97AB-EC977CBCD432}"/>
              </a:ext>
            </a:extLst>
          </p:cNvPr>
          <p:cNvSpPr/>
          <p:nvPr/>
        </p:nvSpPr>
        <p:spPr>
          <a:xfrm>
            <a:off x="4714199" y="4790875"/>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69" name="Google Shape;107;p13">
            <a:extLst>
              <a:ext uri="{FF2B5EF4-FFF2-40B4-BE49-F238E27FC236}">
                <a16:creationId xmlns:a16="http://schemas.microsoft.com/office/drawing/2014/main" id="{E4B0399A-ADB1-440A-B8C7-9CC866AEEBFC}"/>
              </a:ext>
            </a:extLst>
          </p:cNvPr>
          <p:cNvSpPr/>
          <p:nvPr/>
        </p:nvSpPr>
        <p:spPr>
          <a:xfrm>
            <a:off x="5036625" y="5351957"/>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70" name="Google Shape;95;p13">
            <a:extLst>
              <a:ext uri="{FF2B5EF4-FFF2-40B4-BE49-F238E27FC236}">
                <a16:creationId xmlns:a16="http://schemas.microsoft.com/office/drawing/2014/main" id="{73205FDF-5B90-44BA-A41B-B61275A9EDEE}"/>
              </a:ext>
            </a:extLst>
          </p:cNvPr>
          <p:cNvSpPr/>
          <p:nvPr/>
        </p:nvSpPr>
        <p:spPr>
          <a:xfrm>
            <a:off x="6399636" y="4875450"/>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71" name="Google Shape;67;p13">
            <a:extLst>
              <a:ext uri="{FF2B5EF4-FFF2-40B4-BE49-F238E27FC236}">
                <a16:creationId xmlns:a16="http://schemas.microsoft.com/office/drawing/2014/main" id="{A46DBF38-E341-4683-880B-9D48CCE78638}"/>
              </a:ext>
            </a:extLst>
          </p:cNvPr>
          <p:cNvCxnSpPr>
            <a:cxnSpLocks/>
            <a:stCxn id="135" idx="3"/>
            <a:endCxn id="172" idx="1"/>
          </p:cNvCxnSpPr>
          <p:nvPr/>
        </p:nvCxnSpPr>
        <p:spPr>
          <a:xfrm>
            <a:off x="3650220" y="2664459"/>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72" name="Google Shape;63;p13">
            <a:extLst>
              <a:ext uri="{FF2B5EF4-FFF2-40B4-BE49-F238E27FC236}">
                <a16:creationId xmlns:a16="http://schemas.microsoft.com/office/drawing/2014/main" id="{F350E24A-3AAE-49CF-AA5B-20A53E73B1B3}"/>
              </a:ext>
            </a:extLst>
          </p:cNvPr>
          <p:cNvSpPr/>
          <p:nvPr/>
        </p:nvSpPr>
        <p:spPr>
          <a:xfrm>
            <a:off x="6816639" y="2549456"/>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73" name="Google Shape;67;p13">
            <a:extLst>
              <a:ext uri="{FF2B5EF4-FFF2-40B4-BE49-F238E27FC236}">
                <a16:creationId xmlns:a16="http://schemas.microsoft.com/office/drawing/2014/main" id="{3FA611AB-E302-4A63-A279-B743E628204B}"/>
              </a:ext>
            </a:extLst>
          </p:cNvPr>
          <p:cNvCxnSpPr>
            <a:cxnSpLocks/>
            <a:stCxn id="163" idx="3"/>
            <a:endCxn id="174" idx="1"/>
          </p:cNvCxnSpPr>
          <p:nvPr/>
        </p:nvCxnSpPr>
        <p:spPr>
          <a:xfrm flipV="1">
            <a:off x="4757462" y="3144325"/>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74" name="Google Shape;63;p13">
            <a:extLst>
              <a:ext uri="{FF2B5EF4-FFF2-40B4-BE49-F238E27FC236}">
                <a16:creationId xmlns:a16="http://schemas.microsoft.com/office/drawing/2014/main" id="{2A5F3CD5-1F04-4C39-BC54-5BD5057E5CC1}"/>
              </a:ext>
            </a:extLst>
          </p:cNvPr>
          <p:cNvSpPr/>
          <p:nvPr/>
        </p:nvSpPr>
        <p:spPr>
          <a:xfrm>
            <a:off x="6815172" y="30271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cxnSp>
        <p:nvCxnSpPr>
          <p:cNvPr id="175" name="Google Shape;87;p13">
            <a:extLst>
              <a:ext uri="{FF2B5EF4-FFF2-40B4-BE49-F238E27FC236}">
                <a16:creationId xmlns:a16="http://schemas.microsoft.com/office/drawing/2014/main" id="{5E813F01-543B-481F-AF08-3250B515799F}"/>
              </a:ext>
            </a:extLst>
          </p:cNvPr>
          <p:cNvCxnSpPr>
            <a:cxnSpLocks/>
            <a:endCxn id="164" idx="1"/>
          </p:cNvCxnSpPr>
          <p:nvPr/>
        </p:nvCxnSpPr>
        <p:spPr>
          <a:xfrm>
            <a:off x="3150568" y="3608681"/>
            <a:ext cx="1223031" cy="0"/>
          </a:xfrm>
          <a:prstGeom prst="straightConnector1">
            <a:avLst/>
          </a:prstGeom>
          <a:noFill/>
          <a:ln w="9525" cap="flat" cmpd="sng">
            <a:solidFill>
              <a:schemeClr val="dk2"/>
            </a:solidFill>
            <a:prstDash val="solid"/>
            <a:round/>
            <a:headEnd type="none" w="med" len="med"/>
            <a:tailEnd type="triangle" w="med" len="med"/>
          </a:ln>
        </p:spPr>
      </p:cxnSp>
      <p:sp>
        <p:nvSpPr>
          <p:cNvPr id="176" name="Google Shape;64;p13">
            <a:extLst>
              <a:ext uri="{FF2B5EF4-FFF2-40B4-BE49-F238E27FC236}">
                <a16:creationId xmlns:a16="http://schemas.microsoft.com/office/drawing/2014/main" id="{5C28FD05-F5CE-4DC9-AB3E-6D384AA92833}"/>
              </a:ext>
            </a:extLst>
          </p:cNvPr>
          <p:cNvSpPr txBox="1"/>
          <p:nvPr/>
        </p:nvSpPr>
        <p:spPr>
          <a:xfrm>
            <a:off x="127605" y="2478452"/>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77" name="Google Shape;74;p13">
            <a:extLst>
              <a:ext uri="{FF2B5EF4-FFF2-40B4-BE49-F238E27FC236}">
                <a16:creationId xmlns:a16="http://schemas.microsoft.com/office/drawing/2014/main" id="{8752C1D6-1C9B-4B22-A805-31CAB3B7A8EC}"/>
              </a:ext>
            </a:extLst>
          </p:cNvPr>
          <p:cNvSpPr txBox="1"/>
          <p:nvPr/>
        </p:nvSpPr>
        <p:spPr>
          <a:xfrm>
            <a:off x="132434" y="2943927"/>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78" name="Google Shape;77;p13">
            <a:extLst>
              <a:ext uri="{FF2B5EF4-FFF2-40B4-BE49-F238E27FC236}">
                <a16:creationId xmlns:a16="http://schemas.microsoft.com/office/drawing/2014/main" id="{E2772CC8-FC7E-4290-B28B-6B4B4153ACE5}"/>
              </a:ext>
            </a:extLst>
          </p:cNvPr>
          <p:cNvSpPr txBox="1"/>
          <p:nvPr/>
        </p:nvSpPr>
        <p:spPr>
          <a:xfrm>
            <a:off x="132432" y="3408827"/>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79" name="Google Shape;78;p13">
            <a:extLst>
              <a:ext uri="{FF2B5EF4-FFF2-40B4-BE49-F238E27FC236}">
                <a16:creationId xmlns:a16="http://schemas.microsoft.com/office/drawing/2014/main" id="{9F370027-7A45-44D7-8522-C10F54E495CD}"/>
              </a:ext>
            </a:extLst>
          </p:cNvPr>
          <p:cNvSpPr txBox="1"/>
          <p:nvPr/>
        </p:nvSpPr>
        <p:spPr>
          <a:xfrm>
            <a:off x="127607" y="3874977"/>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80" name="Google Shape;90;p13">
            <a:extLst>
              <a:ext uri="{FF2B5EF4-FFF2-40B4-BE49-F238E27FC236}">
                <a16:creationId xmlns:a16="http://schemas.microsoft.com/office/drawing/2014/main" id="{AC1C73BD-84F3-4F1B-8DB3-6C07754130C3}"/>
              </a:ext>
            </a:extLst>
          </p:cNvPr>
          <p:cNvSpPr txBox="1"/>
          <p:nvPr/>
        </p:nvSpPr>
        <p:spPr>
          <a:xfrm>
            <a:off x="132433" y="4801275"/>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81" name="Google Shape;91;p13">
            <a:extLst>
              <a:ext uri="{FF2B5EF4-FFF2-40B4-BE49-F238E27FC236}">
                <a16:creationId xmlns:a16="http://schemas.microsoft.com/office/drawing/2014/main" id="{B0D48755-9148-4C82-9EB1-C2A6A9B87B49}"/>
              </a:ext>
            </a:extLst>
          </p:cNvPr>
          <p:cNvSpPr txBox="1"/>
          <p:nvPr/>
        </p:nvSpPr>
        <p:spPr>
          <a:xfrm>
            <a:off x="132358" y="5269750"/>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82" name="Google Shape;61;p13">
            <a:extLst>
              <a:ext uri="{FF2B5EF4-FFF2-40B4-BE49-F238E27FC236}">
                <a16:creationId xmlns:a16="http://schemas.microsoft.com/office/drawing/2014/main" id="{412E7919-0150-4C19-8C42-87BA29D48111}"/>
              </a:ext>
            </a:extLst>
          </p:cNvPr>
          <p:cNvSpPr/>
          <p:nvPr/>
        </p:nvSpPr>
        <p:spPr>
          <a:xfrm>
            <a:off x="126383" y="4339777"/>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83" name="Google Shape;101;p13">
            <a:extLst>
              <a:ext uri="{FF2B5EF4-FFF2-40B4-BE49-F238E27FC236}">
                <a16:creationId xmlns:a16="http://schemas.microsoft.com/office/drawing/2014/main" id="{0C54E238-A414-43A5-A260-B05BF680749E}"/>
              </a:ext>
            </a:extLst>
          </p:cNvPr>
          <p:cNvSpPr txBox="1"/>
          <p:nvPr/>
        </p:nvSpPr>
        <p:spPr>
          <a:xfrm>
            <a:off x="8404368" y="437980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84" name="Google Shape;86;p13">
            <a:extLst>
              <a:ext uri="{FF2B5EF4-FFF2-40B4-BE49-F238E27FC236}">
                <a16:creationId xmlns:a16="http://schemas.microsoft.com/office/drawing/2014/main" id="{FB2CCD24-CEF5-4935-84F9-6815BE5A1C1D}"/>
              </a:ext>
            </a:extLst>
          </p:cNvPr>
          <p:cNvSpPr/>
          <p:nvPr/>
        </p:nvSpPr>
        <p:spPr>
          <a:xfrm>
            <a:off x="7413889" y="4428066"/>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85" name="Google Shape;78;p13">
            <a:extLst>
              <a:ext uri="{FF2B5EF4-FFF2-40B4-BE49-F238E27FC236}">
                <a16:creationId xmlns:a16="http://schemas.microsoft.com/office/drawing/2014/main" id="{E6E2C620-62D9-4C40-AFEB-0F0A9D240F01}"/>
              </a:ext>
            </a:extLst>
          </p:cNvPr>
          <p:cNvSpPr txBox="1"/>
          <p:nvPr/>
        </p:nvSpPr>
        <p:spPr>
          <a:xfrm>
            <a:off x="122164" y="4343068"/>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86" name="Google Shape;92;p13">
            <a:extLst>
              <a:ext uri="{FF2B5EF4-FFF2-40B4-BE49-F238E27FC236}">
                <a16:creationId xmlns:a16="http://schemas.microsoft.com/office/drawing/2014/main" id="{90AA43A8-692F-43EA-A588-DD3D07DDDEC3}"/>
              </a:ext>
            </a:extLst>
          </p:cNvPr>
          <p:cNvCxnSpPr>
            <a:cxnSpLocks/>
            <a:stCxn id="162" idx="2"/>
            <a:endCxn id="169" idx="1"/>
          </p:cNvCxnSpPr>
          <p:nvPr/>
        </p:nvCxnSpPr>
        <p:spPr>
          <a:xfrm rot="16200000" flipH="1">
            <a:off x="3030814" y="3463302"/>
            <a:ext cx="2125560" cy="1886055"/>
          </a:xfrm>
          <a:prstGeom prst="bentConnector2">
            <a:avLst/>
          </a:prstGeom>
          <a:noFill/>
          <a:ln w="9525" cap="flat" cmpd="sng">
            <a:solidFill>
              <a:schemeClr val="dk2"/>
            </a:solidFill>
            <a:prstDash val="solid"/>
            <a:round/>
            <a:headEnd type="none" w="med" len="med"/>
            <a:tailEnd type="triangle" w="med" len="med"/>
          </a:ln>
        </p:spPr>
      </p:cxnSp>
      <p:cxnSp>
        <p:nvCxnSpPr>
          <p:cNvPr id="187" name="Google Shape;96;p13">
            <a:extLst>
              <a:ext uri="{FF2B5EF4-FFF2-40B4-BE49-F238E27FC236}">
                <a16:creationId xmlns:a16="http://schemas.microsoft.com/office/drawing/2014/main" id="{B0D70B93-82A9-4F7D-9128-C66CA3251896}"/>
              </a:ext>
            </a:extLst>
          </p:cNvPr>
          <p:cNvCxnSpPr>
            <a:cxnSpLocks/>
            <a:stCxn id="163" idx="2"/>
            <a:endCxn id="168" idx="1"/>
          </p:cNvCxnSpPr>
          <p:nvPr/>
        </p:nvCxnSpPr>
        <p:spPr>
          <a:xfrm rot="16200000" flipH="1">
            <a:off x="3612445" y="3893129"/>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88" name="Google Shape;84;p13">
            <a:extLst>
              <a:ext uri="{FF2B5EF4-FFF2-40B4-BE49-F238E27FC236}">
                <a16:creationId xmlns:a16="http://schemas.microsoft.com/office/drawing/2014/main" id="{DE335030-DB25-4910-B183-EBC5C6635128}"/>
              </a:ext>
            </a:extLst>
          </p:cNvPr>
          <p:cNvCxnSpPr>
            <a:cxnSpLocks/>
            <a:stCxn id="167" idx="2"/>
            <a:endCxn id="184" idx="0"/>
          </p:cNvCxnSpPr>
          <p:nvPr/>
        </p:nvCxnSpPr>
        <p:spPr>
          <a:xfrm flipH="1">
            <a:off x="7855314" y="4194279"/>
            <a:ext cx="1" cy="233791"/>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2626522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174</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519054"/>
            <a:ext cx="8229600" cy="1066800"/>
          </a:xfrm>
        </p:spPr>
        <p:txBody>
          <a:bodyPr/>
          <a:lstStyle/>
          <a:p>
            <a:pPr eaLnBrk="1" hangingPunct="1"/>
            <a:r>
              <a:rPr lang="en-US" altLang="en-US" dirty="0" err="1"/>
              <a:t>iSAX</a:t>
            </a:r>
            <a:r>
              <a:rPr lang="en-US" altLang="en-US" dirty="0"/>
              <a:t> Index Family Lineage Tree</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84170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61749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96378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126" name="Google Shape;54;p13">
            <a:extLst>
              <a:ext uri="{FF2B5EF4-FFF2-40B4-BE49-F238E27FC236}">
                <a16:creationId xmlns:a16="http://schemas.microsoft.com/office/drawing/2014/main" id="{5446EF7A-329E-4FEC-8686-00EF3EBD6875}"/>
              </a:ext>
            </a:extLst>
          </p:cNvPr>
          <p:cNvCxnSpPr/>
          <p:nvPr/>
        </p:nvCxnSpPr>
        <p:spPr>
          <a:xfrm>
            <a:off x="807143" y="1881170"/>
            <a:ext cx="7543800" cy="0"/>
          </a:xfrm>
          <a:prstGeom prst="straightConnector1">
            <a:avLst/>
          </a:prstGeom>
          <a:noFill/>
          <a:ln w="9525" cap="flat" cmpd="sng">
            <a:solidFill>
              <a:schemeClr val="dk2"/>
            </a:solidFill>
            <a:prstDash val="dot"/>
            <a:round/>
            <a:headEnd type="none" w="med" len="med"/>
            <a:tailEnd type="none" w="med" len="med"/>
          </a:ln>
        </p:spPr>
      </p:cxnSp>
      <p:sp>
        <p:nvSpPr>
          <p:cNvPr id="127" name="Google Shape;55;p13">
            <a:extLst>
              <a:ext uri="{FF2B5EF4-FFF2-40B4-BE49-F238E27FC236}">
                <a16:creationId xmlns:a16="http://schemas.microsoft.com/office/drawing/2014/main" id="{2A9E3DFE-8111-43D7-815E-17B8B3F0DECD}"/>
              </a:ext>
            </a:extLst>
          </p:cNvPr>
          <p:cNvSpPr/>
          <p:nvPr/>
        </p:nvSpPr>
        <p:spPr>
          <a:xfrm>
            <a:off x="127609" y="527047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8" name="Google Shape;56;p13">
            <a:extLst>
              <a:ext uri="{FF2B5EF4-FFF2-40B4-BE49-F238E27FC236}">
                <a16:creationId xmlns:a16="http://schemas.microsoft.com/office/drawing/2014/main" id="{F59A251B-C4B5-44E7-BF79-FC3542C896DB}"/>
              </a:ext>
            </a:extLst>
          </p:cNvPr>
          <p:cNvSpPr/>
          <p:nvPr/>
        </p:nvSpPr>
        <p:spPr>
          <a:xfrm>
            <a:off x="127609" y="48024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9" name="Google Shape;57;p13">
            <a:extLst>
              <a:ext uri="{FF2B5EF4-FFF2-40B4-BE49-F238E27FC236}">
                <a16:creationId xmlns:a16="http://schemas.microsoft.com/office/drawing/2014/main" id="{FFC61E84-714D-4591-AA9A-23CBDDAB618C}"/>
              </a:ext>
            </a:extLst>
          </p:cNvPr>
          <p:cNvSpPr/>
          <p:nvPr/>
        </p:nvSpPr>
        <p:spPr>
          <a:xfrm>
            <a:off x="131826" y="199723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0" name="Google Shape;58;p13">
            <a:extLst>
              <a:ext uri="{FF2B5EF4-FFF2-40B4-BE49-F238E27FC236}">
                <a16:creationId xmlns:a16="http://schemas.microsoft.com/office/drawing/2014/main" id="{C24696E3-087D-40EC-B2A1-811DEDBCD037}"/>
              </a:ext>
            </a:extLst>
          </p:cNvPr>
          <p:cNvSpPr/>
          <p:nvPr/>
        </p:nvSpPr>
        <p:spPr>
          <a:xfrm>
            <a:off x="131826" y="247550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1" name="Google Shape;59;p13">
            <a:extLst>
              <a:ext uri="{FF2B5EF4-FFF2-40B4-BE49-F238E27FC236}">
                <a16:creationId xmlns:a16="http://schemas.microsoft.com/office/drawing/2014/main" id="{D762C252-89CA-4CCB-8703-E250A8C92CCA}"/>
              </a:ext>
            </a:extLst>
          </p:cNvPr>
          <p:cNvSpPr/>
          <p:nvPr/>
        </p:nvSpPr>
        <p:spPr>
          <a:xfrm>
            <a:off x="131826" y="2941941"/>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2" name="Google Shape;60;p13">
            <a:extLst>
              <a:ext uri="{FF2B5EF4-FFF2-40B4-BE49-F238E27FC236}">
                <a16:creationId xmlns:a16="http://schemas.microsoft.com/office/drawing/2014/main" id="{94CA0A8E-32B6-412D-BD67-917B84732CAC}"/>
              </a:ext>
            </a:extLst>
          </p:cNvPr>
          <p:cNvSpPr/>
          <p:nvPr/>
        </p:nvSpPr>
        <p:spPr>
          <a:xfrm>
            <a:off x="131826" y="340681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3" name="Google Shape;61;p13">
            <a:extLst>
              <a:ext uri="{FF2B5EF4-FFF2-40B4-BE49-F238E27FC236}">
                <a16:creationId xmlns:a16="http://schemas.microsoft.com/office/drawing/2014/main" id="{224A8299-5B69-4EC5-9BFD-E11D1B9150B7}"/>
              </a:ext>
            </a:extLst>
          </p:cNvPr>
          <p:cNvSpPr/>
          <p:nvPr/>
        </p:nvSpPr>
        <p:spPr>
          <a:xfrm>
            <a:off x="131826" y="387168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4" name="Google Shape;62;p13">
            <a:extLst>
              <a:ext uri="{FF2B5EF4-FFF2-40B4-BE49-F238E27FC236}">
                <a16:creationId xmlns:a16="http://schemas.microsoft.com/office/drawing/2014/main" id="{F2B9475B-3E5E-4965-A6C8-8F63E07987FE}"/>
              </a:ext>
            </a:extLst>
          </p:cNvPr>
          <p:cNvSpPr/>
          <p:nvPr/>
        </p:nvSpPr>
        <p:spPr>
          <a:xfrm>
            <a:off x="923299" y="2088216"/>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135" name="Google Shape;63;p13">
            <a:extLst>
              <a:ext uri="{FF2B5EF4-FFF2-40B4-BE49-F238E27FC236}">
                <a16:creationId xmlns:a16="http://schemas.microsoft.com/office/drawing/2014/main" id="{C0754837-6F13-4227-B845-40AB95E9BB37}"/>
              </a:ext>
            </a:extLst>
          </p:cNvPr>
          <p:cNvSpPr/>
          <p:nvPr/>
        </p:nvSpPr>
        <p:spPr>
          <a:xfrm>
            <a:off x="2670507" y="254730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136" name="Google Shape;65;p13">
            <a:extLst>
              <a:ext uri="{FF2B5EF4-FFF2-40B4-BE49-F238E27FC236}">
                <a16:creationId xmlns:a16="http://schemas.microsoft.com/office/drawing/2014/main" id="{FE69D910-1D9D-4F13-B5D1-39A40413125E}"/>
              </a:ext>
            </a:extLst>
          </p:cNvPr>
          <p:cNvCxnSpPr>
            <a:cxnSpLocks/>
            <a:stCxn id="160" idx="3"/>
            <a:endCxn id="135" idx="1"/>
          </p:cNvCxnSpPr>
          <p:nvPr/>
        </p:nvCxnSpPr>
        <p:spPr>
          <a:xfrm>
            <a:off x="2515807" y="2664459"/>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67;p13">
            <a:extLst>
              <a:ext uri="{FF2B5EF4-FFF2-40B4-BE49-F238E27FC236}">
                <a16:creationId xmlns:a16="http://schemas.microsoft.com/office/drawing/2014/main" id="{E63A7E56-08D7-4553-BD35-8BD3DC5B05DA}"/>
              </a:ext>
            </a:extLst>
          </p:cNvPr>
          <p:cNvCxnSpPr>
            <a:cxnSpLocks/>
            <a:endCxn id="162" idx="0"/>
          </p:cNvCxnSpPr>
          <p:nvPr/>
        </p:nvCxnSpPr>
        <p:spPr>
          <a:xfrm>
            <a:off x="3150564" y="2782435"/>
            <a:ext cx="0" cy="171345"/>
          </a:xfrm>
          <a:prstGeom prst="straightConnector1">
            <a:avLst/>
          </a:prstGeom>
          <a:noFill/>
          <a:ln w="9525" cap="flat" cmpd="sng">
            <a:solidFill>
              <a:schemeClr val="dk2"/>
            </a:solidFill>
            <a:prstDash val="solid"/>
            <a:round/>
            <a:headEnd type="none" w="med" len="med"/>
            <a:tailEnd type="triangle" w="med" len="med"/>
          </a:ln>
        </p:spPr>
      </p:cxnSp>
      <p:sp>
        <p:nvSpPr>
          <p:cNvPr id="138" name="Google Shape;69;p13">
            <a:extLst>
              <a:ext uri="{FF2B5EF4-FFF2-40B4-BE49-F238E27FC236}">
                <a16:creationId xmlns:a16="http://schemas.microsoft.com/office/drawing/2014/main" id="{2FD689FE-FB8D-4F8F-8351-D3D9FCE4A889}"/>
              </a:ext>
            </a:extLst>
          </p:cNvPr>
          <p:cNvSpPr txBox="1"/>
          <p:nvPr/>
        </p:nvSpPr>
        <p:spPr>
          <a:xfrm>
            <a:off x="1102433"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139" name="Google Shape;70;p13">
            <a:extLst>
              <a:ext uri="{FF2B5EF4-FFF2-40B4-BE49-F238E27FC236}">
                <a16:creationId xmlns:a16="http://schemas.microsoft.com/office/drawing/2014/main" id="{7DF42961-3828-4D0D-AA83-BF41E64407A7}"/>
              </a:ext>
            </a:extLst>
          </p:cNvPr>
          <p:cNvSpPr txBox="1"/>
          <p:nvPr/>
        </p:nvSpPr>
        <p:spPr>
          <a:xfrm>
            <a:off x="185036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140" name="Google Shape;71;p13">
            <a:extLst>
              <a:ext uri="{FF2B5EF4-FFF2-40B4-BE49-F238E27FC236}">
                <a16:creationId xmlns:a16="http://schemas.microsoft.com/office/drawing/2014/main" id="{05918818-B76D-4B93-9B60-6F8A3604F785}"/>
              </a:ext>
            </a:extLst>
          </p:cNvPr>
          <p:cNvSpPr txBox="1"/>
          <p:nvPr/>
        </p:nvSpPr>
        <p:spPr>
          <a:xfrm>
            <a:off x="286837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141" name="Google Shape;72;p13">
            <a:extLst>
              <a:ext uri="{FF2B5EF4-FFF2-40B4-BE49-F238E27FC236}">
                <a16:creationId xmlns:a16="http://schemas.microsoft.com/office/drawing/2014/main" id="{DF182909-828D-44DC-AD11-EF354A03156C}"/>
              </a:ext>
            </a:extLst>
          </p:cNvPr>
          <p:cNvCxnSpPr>
            <a:cxnSpLocks/>
            <a:stCxn id="162" idx="3"/>
            <a:endCxn id="163" idx="1"/>
          </p:cNvCxnSpPr>
          <p:nvPr/>
        </p:nvCxnSpPr>
        <p:spPr>
          <a:xfrm>
            <a:off x="3535839" y="3148661"/>
            <a:ext cx="135938" cy="464"/>
          </a:xfrm>
          <a:prstGeom prst="straightConnector1">
            <a:avLst/>
          </a:prstGeom>
          <a:noFill/>
          <a:ln w="9525" cap="flat" cmpd="sng">
            <a:solidFill>
              <a:schemeClr val="dk2"/>
            </a:solidFill>
            <a:prstDash val="solid"/>
            <a:round/>
            <a:headEnd type="none" w="med" len="med"/>
            <a:tailEnd type="triangle" w="med" len="med"/>
          </a:ln>
        </p:spPr>
      </p:cxnSp>
      <p:sp>
        <p:nvSpPr>
          <p:cNvPr id="142" name="Google Shape;75;p13">
            <a:extLst>
              <a:ext uri="{FF2B5EF4-FFF2-40B4-BE49-F238E27FC236}">
                <a16:creationId xmlns:a16="http://schemas.microsoft.com/office/drawing/2014/main" id="{C77C1C49-3629-4877-8E40-47C2D32B7736}"/>
              </a:ext>
            </a:extLst>
          </p:cNvPr>
          <p:cNvSpPr txBox="1"/>
          <p:nvPr/>
        </p:nvSpPr>
        <p:spPr>
          <a:xfrm>
            <a:off x="3828141" y="1698253"/>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143" name="Google Shape;76;p13">
            <a:extLst>
              <a:ext uri="{FF2B5EF4-FFF2-40B4-BE49-F238E27FC236}">
                <a16:creationId xmlns:a16="http://schemas.microsoft.com/office/drawing/2014/main" id="{CCC2423A-5F90-411E-A33D-1BCD2A3C72F7}"/>
              </a:ext>
            </a:extLst>
          </p:cNvPr>
          <p:cNvSpPr txBox="1"/>
          <p:nvPr/>
        </p:nvSpPr>
        <p:spPr>
          <a:xfrm>
            <a:off x="458007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144" name="Google Shape;81;p13">
            <a:extLst>
              <a:ext uri="{FF2B5EF4-FFF2-40B4-BE49-F238E27FC236}">
                <a16:creationId xmlns:a16="http://schemas.microsoft.com/office/drawing/2014/main" id="{9BCA71BD-4E1F-4EF6-A5E7-E13041D02EB9}"/>
              </a:ext>
            </a:extLst>
          </p:cNvPr>
          <p:cNvSpPr txBox="1"/>
          <p:nvPr/>
        </p:nvSpPr>
        <p:spPr>
          <a:xfrm>
            <a:off x="5389548" y="1699638"/>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145" name="Google Shape;82;p13">
            <a:extLst>
              <a:ext uri="{FF2B5EF4-FFF2-40B4-BE49-F238E27FC236}">
                <a16:creationId xmlns:a16="http://schemas.microsoft.com/office/drawing/2014/main" id="{2CD262F5-3612-44DF-9EE4-755171511261}"/>
              </a:ext>
            </a:extLst>
          </p:cNvPr>
          <p:cNvSpPr txBox="1"/>
          <p:nvPr/>
        </p:nvSpPr>
        <p:spPr>
          <a:xfrm>
            <a:off x="6464061" y="1698253"/>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146" name="Google Shape;83;p13">
            <a:extLst>
              <a:ext uri="{FF2B5EF4-FFF2-40B4-BE49-F238E27FC236}">
                <a16:creationId xmlns:a16="http://schemas.microsoft.com/office/drawing/2014/main" id="{8E195938-DC29-412E-BE89-EDE044103BEB}"/>
              </a:ext>
            </a:extLst>
          </p:cNvPr>
          <p:cNvSpPr txBox="1"/>
          <p:nvPr/>
        </p:nvSpPr>
        <p:spPr>
          <a:xfrm>
            <a:off x="750894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147" name="Google Shape;84;p13">
            <a:extLst>
              <a:ext uri="{FF2B5EF4-FFF2-40B4-BE49-F238E27FC236}">
                <a16:creationId xmlns:a16="http://schemas.microsoft.com/office/drawing/2014/main" id="{DE1785C0-2130-4C9C-8C84-7516C8786020}"/>
              </a:ext>
            </a:extLst>
          </p:cNvPr>
          <p:cNvCxnSpPr>
            <a:cxnSpLocks/>
            <a:stCxn id="166" idx="3"/>
            <a:endCxn id="167" idx="1"/>
          </p:cNvCxnSpPr>
          <p:nvPr/>
        </p:nvCxnSpPr>
        <p:spPr>
          <a:xfrm flipV="1">
            <a:off x="7177175" y="4077126"/>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148" name="Google Shape;87;p13">
            <a:extLst>
              <a:ext uri="{FF2B5EF4-FFF2-40B4-BE49-F238E27FC236}">
                <a16:creationId xmlns:a16="http://schemas.microsoft.com/office/drawing/2014/main" id="{4EC5F95B-DC6C-454F-9161-6A788530514D}"/>
              </a:ext>
            </a:extLst>
          </p:cNvPr>
          <p:cNvCxnSpPr>
            <a:cxnSpLocks/>
            <a:stCxn id="165" idx="3"/>
            <a:endCxn id="166" idx="1"/>
          </p:cNvCxnSpPr>
          <p:nvPr/>
        </p:nvCxnSpPr>
        <p:spPr>
          <a:xfrm flipV="1">
            <a:off x="6021635" y="4077136"/>
            <a:ext cx="214305" cy="111"/>
          </a:xfrm>
          <a:prstGeom prst="straightConnector1">
            <a:avLst/>
          </a:prstGeom>
          <a:noFill/>
          <a:ln w="9525" cap="flat" cmpd="sng">
            <a:solidFill>
              <a:schemeClr val="dk2"/>
            </a:solidFill>
            <a:prstDash val="solid"/>
            <a:round/>
            <a:headEnd type="none" w="med" len="med"/>
            <a:tailEnd type="triangle" w="med" len="med"/>
          </a:ln>
        </p:spPr>
      </p:cxnSp>
      <p:sp>
        <p:nvSpPr>
          <p:cNvPr id="149" name="Google Shape;89;p13">
            <a:extLst>
              <a:ext uri="{FF2B5EF4-FFF2-40B4-BE49-F238E27FC236}">
                <a16:creationId xmlns:a16="http://schemas.microsoft.com/office/drawing/2014/main" id="{2E425437-A8F7-4E2A-9018-648F61930D5F}"/>
              </a:ext>
            </a:extLst>
          </p:cNvPr>
          <p:cNvSpPr txBox="1"/>
          <p:nvPr/>
        </p:nvSpPr>
        <p:spPr>
          <a:xfrm>
            <a:off x="130209" y="2007777"/>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150" name="Google Shape;93;p13">
            <a:extLst>
              <a:ext uri="{FF2B5EF4-FFF2-40B4-BE49-F238E27FC236}">
                <a16:creationId xmlns:a16="http://schemas.microsoft.com/office/drawing/2014/main" id="{2C23DE3C-E1C5-4226-988A-3BBBD9235B77}"/>
              </a:ext>
            </a:extLst>
          </p:cNvPr>
          <p:cNvCxnSpPr>
            <a:cxnSpLocks/>
            <a:stCxn id="168" idx="3"/>
            <a:endCxn id="170" idx="1"/>
          </p:cNvCxnSpPr>
          <p:nvPr/>
        </p:nvCxnSpPr>
        <p:spPr>
          <a:xfrm flipV="1">
            <a:off x="6199658" y="4992605"/>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151" name="Google Shape;97;p13">
            <a:extLst>
              <a:ext uri="{FF2B5EF4-FFF2-40B4-BE49-F238E27FC236}">
                <a16:creationId xmlns:a16="http://schemas.microsoft.com/office/drawing/2014/main" id="{87F6AC9B-6065-4AA1-9A93-B40870FB5D91}"/>
              </a:ext>
            </a:extLst>
          </p:cNvPr>
          <p:cNvSpPr txBox="1"/>
          <p:nvPr/>
        </p:nvSpPr>
        <p:spPr>
          <a:xfrm>
            <a:off x="8409811" y="3002067"/>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2" name="Google Shape;98;p13">
            <a:extLst>
              <a:ext uri="{FF2B5EF4-FFF2-40B4-BE49-F238E27FC236}">
                <a16:creationId xmlns:a16="http://schemas.microsoft.com/office/drawing/2014/main" id="{F7E97F3A-6FE0-40B3-8411-160B370F6369}"/>
              </a:ext>
            </a:extLst>
          </p:cNvPr>
          <p:cNvSpPr txBox="1"/>
          <p:nvPr/>
        </p:nvSpPr>
        <p:spPr>
          <a:xfrm>
            <a:off x="8411421" y="2536970"/>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153" name="Google Shape;99;p13">
            <a:extLst>
              <a:ext uri="{FF2B5EF4-FFF2-40B4-BE49-F238E27FC236}">
                <a16:creationId xmlns:a16="http://schemas.microsoft.com/office/drawing/2014/main" id="{398FE1B7-18A4-476B-AA84-3EA3CE646F0D}"/>
              </a:ext>
            </a:extLst>
          </p:cNvPr>
          <p:cNvSpPr txBox="1"/>
          <p:nvPr/>
        </p:nvSpPr>
        <p:spPr>
          <a:xfrm>
            <a:off x="8411421" y="2054835"/>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4" name="Google Shape;100;p13">
            <a:extLst>
              <a:ext uri="{FF2B5EF4-FFF2-40B4-BE49-F238E27FC236}">
                <a16:creationId xmlns:a16="http://schemas.microsoft.com/office/drawing/2014/main" id="{70C5D156-B69A-4A34-BE0C-3D30549B9DC1}"/>
              </a:ext>
            </a:extLst>
          </p:cNvPr>
          <p:cNvSpPr txBox="1"/>
          <p:nvPr/>
        </p:nvSpPr>
        <p:spPr>
          <a:xfrm>
            <a:off x="8389118" y="3355820"/>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55" name="Google Shape;101;p13">
            <a:extLst>
              <a:ext uri="{FF2B5EF4-FFF2-40B4-BE49-F238E27FC236}">
                <a16:creationId xmlns:a16="http://schemas.microsoft.com/office/drawing/2014/main" id="{A7B790AA-D76D-477C-8F1D-EA5EC2BB9704}"/>
              </a:ext>
            </a:extLst>
          </p:cNvPr>
          <p:cNvSpPr txBox="1"/>
          <p:nvPr/>
        </p:nvSpPr>
        <p:spPr>
          <a:xfrm>
            <a:off x="8409811" y="3911712"/>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6" name="Google Shape;102;p13">
            <a:extLst>
              <a:ext uri="{FF2B5EF4-FFF2-40B4-BE49-F238E27FC236}">
                <a16:creationId xmlns:a16="http://schemas.microsoft.com/office/drawing/2014/main" id="{20E78ED7-3625-4C53-847C-9FE2CA388B8A}"/>
              </a:ext>
            </a:extLst>
          </p:cNvPr>
          <p:cNvSpPr txBox="1"/>
          <p:nvPr/>
        </p:nvSpPr>
        <p:spPr>
          <a:xfrm>
            <a:off x="8394406" y="4859326"/>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7" name="Google Shape;103;p13">
            <a:extLst>
              <a:ext uri="{FF2B5EF4-FFF2-40B4-BE49-F238E27FC236}">
                <a16:creationId xmlns:a16="http://schemas.microsoft.com/office/drawing/2014/main" id="{84384BAC-5CD9-4F46-92B5-E28BF3702795}"/>
              </a:ext>
            </a:extLst>
          </p:cNvPr>
          <p:cNvSpPr txBox="1"/>
          <p:nvPr/>
        </p:nvSpPr>
        <p:spPr>
          <a:xfrm>
            <a:off x="8394414" y="5316827"/>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58" name="Google Shape;104;p13">
            <a:extLst>
              <a:ext uri="{FF2B5EF4-FFF2-40B4-BE49-F238E27FC236}">
                <a16:creationId xmlns:a16="http://schemas.microsoft.com/office/drawing/2014/main" id="{AC83494A-6756-4F57-97B0-1959FC04EF80}"/>
              </a:ext>
            </a:extLst>
          </p:cNvPr>
          <p:cNvCxnSpPr>
            <a:cxnSpLocks/>
            <a:stCxn id="163" idx="2"/>
            <a:endCxn id="165" idx="1"/>
          </p:cNvCxnSpPr>
          <p:nvPr/>
        </p:nvCxnSpPr>
        <p:spPr>
          <a:xfrm rot="16200000" flipH="1">
            <a:off x="4331834" y="3173741"/>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59" name="Google Shape;105;p13">
            <a:extLst>
              <a:ext uri="{FF2B5EF4-FFF2-40B4-BE49-F238E27FC236}">
                <a16:creationId xmlns:a16="http://schemas.microsoft.com/office/drawing/2014/main" id="{A00EABE8-CAB0-4151-A3C3-B3350A5FAA9B}"/>
              </a:ext>
            </a:extLst>
          </p:cNvPr>
          <p:cNvSpPr txBox="1"/>
          <p:nvPr/>
        </p:nvSpPr>
        <p:spPr>
          <a:xfrm>
            <a:off x="53584" y="1684385"/>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60" name="Google Shape;66;p13">
            <a:extLst>
              <a:ext uri="{FF2B5EF4-FFF2-40B4-BE49-F238E27FC236}">
                <a16:creationId xmlns:a16="http://schemas.microsoft.com/office/drawing/2014/main" id="{34F6C3A7-7A91-4963-8065-001428A9354D}"/>
              </a:ext>
            </a:extLst>
          </p:cNvPr>
          <p:cNvSpPr/>
          <p:nvPr/>
        </p:nvSpPr>
        <p:spPr>
          <a:xfrm>
            <a:off x="1566863" y="2547302"/>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61" name="Google Shape;106;p13">
            <a:extLst>
              <a:ext uri="{FF2B5EF4-FFF2-40B4-BE49-F238E27FC236}">
                <a16:creationId xmlns:a16="http://schemas.microsoft.com/office/drawing/2014/main" id="{8C47BBD5-A361-43BB-9776-E88C37341B8D}"/>
              </a:ext>
            </a:extLst>
          </p:cNvPr>
          <p:cNvCxnSpPr>
            <a:cxnSpLocks/>
            <a:stCxn id="134" idx="2"/>
            <a:endCxn id="160" idx="1"/>
          </p:cNvCxnSpPr>
          <p:nvPr/>
        </p:nvCxnSpPr>
        <p:spPr>
          <a:xfrm rot="16200000" flipH="1">
            <a:off x="1300576" y="2398170"/>
            <a:ext cx="341936" cy="190630"/>
          </a:xfrm>
          <a:prstGeom prst="bentConnector2">
            <a:avLst/>
          </a:prstGeom>
          <a:noFill/>
          <a:ln w="9525" cap="flat" cmpd="sng">
            <a:solidFill>
              <a:schemeClr val="dk2"/>
            </a:solidFill>
            <a:prstDash val="solid"/>
            <a:round/>
            <a:headEnd type="none" w="med" len="med"/>
            <a:tailEnd type="triangle" w="med" len="med"/>
          </a:ln>
        </p:spPr>
      </p:cxnSp>
      <p:sp>
        <p:nvSpPr>
          <p:cNvPr id="162" name="Google Shape;68;p13">
            <a:extLst>
              <a:ext uri="{FF2B5EF4-FFF2-40B4-BE49-F238E27FC236}">
                <a16:creationId xmlns:a16="http://schemas.microsoft.com/office/drawing/2014/main" id="{180B579D-F9CA-4B03-81EE-666890A3F661}"/>
              </a:ext>
            </a:extLst>
          </p:cNvPr>
          <p:cNvSpPr/>
          <p:nvPr/>
        </p:nvSpPr>
        <p:spPr>
          <a:xfrm>
            <a:off x="2765298" y="2953776"/>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63" name="Google Shape;73;p13">
            <a:extLst>
              <a:ext uri="{FF2B5EF4-FFF2-40B4-BE49-F238E27FC236}">
                <a16:creationId xmlns:a16="http://schemas.microsoft.com/office/drawing/2014/main" id="{E0BF239C-AC7D-4DD2-9573-8E6C3D909B61}"/>
              </a:ext>
            </a:extLst>
          </p:cNvPr>
          <p:cNvSpPr/>
          <p:nvPr/>
        </p:nvSpPr>
        <p:spPr>
          <a:xfrm>
            <a:off x="3671773" y="3007294"/>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64" name="Google Shape;80;p13">
            <a:extLst>
              <a:ext uri="{FF2B5EF4-FFF2-40B4-BE49-F238E27FC236}">
                <a16:creationId xmlns:a16="http://schemas.microsoft.com/office/drawing/2014/main" id="{9B4E3F3F-281E-4601-B49E-F7B18B517F50}"/>
              </a:ext>
            </a:extLst>
          </p:cNvPr>
          <p:cNvSpPr/>
          <p:nvPr/>
        </p:nvSpPr>
        <p:spPr>
          <a:xfrm>
            <a:off x="4373597" y="3491531"/>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65" name="Google Shape;88;p13">
            <a:extLst>
              <a:ext uri="{FF2B5EF4-FFF2-40B4-BE49-F238E27FC236}">
                <a16:creationId xmlns:a16="http://schemas.microsoft.com/office/drawing/2014/main" id="{3D29818C-FCF6-40EB-918F-B069C9E09B88}"/>
              </a:ext>
            </a:extLst>
          </p:cNvPr>
          <p:cNvSpPr/>
          <p:nvPr/>
        </p:nvSpPr>
        <p:spPr>
          <a:xfrm>
            <a:off x="5235333" y="3960095"/>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6" name="Google Shape;85;p13">
            <a:extLst>
              <a:ext uri="{FF2B5EF4-FFF2-40B4-BE49-F238E27FC236}">
                <a16:creationId xmlns:a16="http://schemas.microsoft.com/office/drawing/2014/main" id="{84F6CCEF-4438-43C5-921B-169609F74A32}"/>
              </a:ext>
            </a:extLst>
          </p:cNvPr>
          <p:cNvSpPr/>
          <p:nvPr/>
        </p:nvSpPr>
        <p:spPr>
          <a:xfrm>
            <a:off x="6235937" y="3959983"/>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7" name="Google Shape;86;p13">
            <a:extLst>
              <a:ext uri="{FF2B5EF4-FFF2-40B4-BE49-F238E27FC236}">
                <a16:creationId xmlns:a16="http://schemas.microsoft.com/office/drawing/2014/main" id="{6D96364A-1372-4AFB-85DD-448FF64A93B5}"/>
              </a:ext>
            </a:extLst>
          </p:cNvPr>
          <p:cNvSpPr/>
          <p:nvPr/>
        </p:nvSpPr>
        <p:spPr>
          <a:xfrm>
            <a:off x="7413891" y="3959975"/>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68" name="Google Shape;94;p13">
            <a:extLst>
              <a:ext uri="{FF2B5EF4-FFF2-40B4-BE49-F238E27FC236}">
                <a16:creationId xmlns:a16="http://schemas.microsoft.com/office/drawing/2014/main" id="{E61773AA-8C97-4984-97AB-EC977CBCD432}"/>
              </a:ext>
            </a:extLst>
          </p:cNvPr>
          <p:cNvSpPr/>
          <p:nvPr/>
        </p:nvSpPr>
        <p:spPr>
          <a:xfrm>
            <a:off x="4714199" y="4790875"/>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69" name="Google Shape;107;p13">
            <a:extLst>
              <a:ext uri="{FF2B5EF4-FFF2-40B4-BE49-F238E27FC236}">
                <a16:creationId xmlns:a16="http://schemas.microsoft.com/office/drawing/2014/main" id="{E4B0399A-ADB1-440A-B8C7-9CC866AEEBFC}"/>
              </a:ext>
            </a:extLst>
          </p:cNvPr>
          <p:cNvSpPr/>
          <p:nvPr/>
        </p:nvSpPr>
        <p:spPr>
          <a:xfrm>
            <a:off x="5036625" y="5351957"/>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70" name="Google Shape;95;p13">
            <a:extLst>
              <a:ext uri="{FF2B5EF4-FFF2-40B4-BE49-F238E27FC236}">
                <a16:creationId xmlns:a16="http://schemas.microsoft.com/office/drawing/2014/main" id="{73205FDF-5B90-44BA-A41B-B61275A9EDEE}"/>
              </a:ext>
            </a:extLst>
          </p:cNvPr>
          <p:cNvSpPr/>
          <p:nvPr/>
        </p:nvSpPr>
        <p:spPr>
          <a:xfrm>
            <a:off x="6399636" y="4875450"/>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71" name="Google Shape;67;p13">
            <a:extLst>
              <a:ext uri="{FF2B5EF4-FFF2-40B4-BE49-F238E27FC236}">
                <a16:creationId xmlns:a16="http://schemas.microsoft.com/office/drawing/2014/main" id="{A46DBF38-E341-4683-880B-9D48CCE78638}"/>
              </a:ext>
            </a:extLst>
          </p:cNvPr>
          <p:cNvCxnSpPr>
            <a:cxnSpLocks/>
            <a:stCxn id="135" idx="3"/>
            <a:endCxn id="172" idx="1"/>
          </p:cNvCxnSpPr>
          <p:nvPr/>
        </p:nvCxnSpPr>
        <p:spPr>
          <a:xfrm>
            <a:off x="3650220" y="2664459"/>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72" name="Google Shape;63;p13">
            <a:extLst>
              <a:ext uri="{FF2B5EF4-FFF2-40B4-BE49-F238E27FC236}">
                <a16:creationId xmlns:a16="http://schemas.microsoft.com/office/drawing/2014/main" id="{F350E24A-3AAE-49CF-AA5B-20A53E73B1B3}"/>
              </a:ext>
            </a:extLst>
          </p:cNvPr>
          <p:cNvSpPr/>
          <p:nvPr/>
        </p:nvSpPr>
        <p:spPr>
          <a:xfrm>
            <a:off x="6816639" y="2549456"/>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73" name="Google Shape;67;p13">
            <a:extLst>
              <a:ext uri="{FF2B5EF4-FFF2-40B4-BE49-F238E27FC236}">
                <a16:creationId xmlns:a16="http://schemas.microsoft.com/office/drawing/2014/main" id="{3FA611AB-E302-4A63-A279-B743E628204B}"/>
              </a:ext>
            </a:extLst>
          </p:cNvPr>
          <p:cNvCxnSpPr>
            <a:cxnSpLocks/>
            <a:stCxn id="163" idx="3"/>
            <a:endCxn id="174" idx="1"/>
          </p:cNvCxnSpPr>
          <p:nvPr/>
        </p:nvCxnSpPr>
        <p:spPr>
          <a:xfrm flipV="1">
            <a:off x="4757462" y="3144325"/>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74" name="Google Shape;63;p13">
            <a:extLst>
              <a:ext uri="{FF2B5EF4-FFF2-40B4-BE49-F238E27FC236}">
                <a16:creationId xmlns:a16="http://schemas.microsoft.com/office/drawing/2014/main" id="{2A5F3CD5-1F04-4C39-BC54-5BD5057E5CC1}"/>
              </a:ext>
            </a:extLst>
          </p:cNvPr>
          <p:cNvSpPr/>
          <p:nvPr/>
        </p:nvSpPr>
        <p:spPr>
          <a:xfrm>
            <a:off x="6815172" y="30271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cxnSp>
        <p:nvCxnSpPr>
          <p:cNvPr id="175" name="Google Shape;87;p13">
            <a:extLst>
              <a:ext uri="{FF2B5EF4-FFF2-40B4-BE49-F238E27FC236}">
                <a16:creationId xmlns:a16="http://schemas.microsoft.com/office/drawing/2014/main" id="{5E813F01-543B-481F-AF08-3250B515799F}"/>
              </a:ext>
            </a:extLst>
          </p:cNvPr>
          <p:cNvCxnSpPr>
            <a:cxnSpLocks/>
            <a:endCxn id="164" idx="1"/>
          </p:cNvCxnSpPr>
          <p:nvPr/>
        </p:nvCxnSpPr>
        <p:spPr>
          <a:xfrm>
            <a:off x="3150568" y="3608681"/>
            <a:ext cx="1223031" cy="0"/>
          </a:xfrm>
          <a:prstGeom prst="straightConnector1">
            <a:avLst/>
          </a:prstGeom>
          <a:noFill/>
          <a:ln w="9525" cap="flat" cmpd="sng">
            <a:solidFill>
              <a:schemeClr val="dk2"/>
            </a:solidFill>
            <a:prstDash val="solid"/>
            <a:round/>
            <a:headEnd type="none" w="med" len="med"/>
            <a:tailEnd type="triangle" w="med" len="med"/>
          </a:ln>
        </p:spPr>
      </p:cxnSp>
      <p:sp>
        <p:nvSpPr>
          <p:cNvPr id="176" name="Google Shape;64;p13">
            <a:extLst>
              <a:ext uri="{FF2B5EF4-FFF2-40B4-BE49-F238E27FC236}">
                <a16:creationId xmlns:a16="http://schemas.microsoft.com/office/drawing/2014/main" id="{5C28FD05-F5CE-4DC9-AB3E-6D384AA92833}"/>
              </a:ext>
            </a:extLst>
          </p:cNvPr>
          <p:cNvSpPr txBox="1"/>
          <p:nvPr/>
        </p:nvSpPr>
        <p:spPr>
          <a:xfrm>
            <a:off x="127605" y="2478452"/>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77" name="Google Shape;74;p13">
            <a:extLst>
              <a:ext uri="{FF2B5EF4-FFF2-40B4-BE49-F238E27FC236}">
                <a16:creationId xmlns:a16="http://schemas.microsoft.com/office/drawing/2014/main" id="{8752C1D6-1C9B-4B22-A805-31CAB3B7A8EC}"/>
              </a:ext>
            </a:extLst>
          </p:cNvPr>
          <p:cNvSpPr txBox="1"/>
          <p:nvPr/>
        </p:nvSpPr>
        <p:spPr>
          <a:xfrm>
            <a:off x="132434" y="2943927"/>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78" name="Google Shape;77;p13">
            <a:extLst>
              <a:ext uri="{FF2B5EF4-FFF2-40B4-BE49-F238E27FC236}">
                <a16:creationId xmlns:a16="http://schemas.microsoft.com/office/drawing/2014/main" id="{E2772CC8-FC7E-4290-B28B-6B4B4153ACE5}"/>
              </a:ext>
            </a:extLst>
          </p:cNvPr>
          <p:cNvSpPr txBox="1"/>
          <p:nvPr/>
        </p:nvSpPr>
        <p:spPr>
          <a:xfrm>
            <a:off x="132432" y="3408827"/>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79" name="Google Shape;78;p13">
            <a:extLst>
              <a:ext uri="{FF2B5EF4-FFF2-40B4-BE49-F238E27FC236}">
                <a16:creationId xmlns:a16="http://schemas.microsoft.com/office/drawing/2014/main" id="{9F370027-7A45-44D7-8522-C10F54E495CD}"/>
              </a:ext>
            </a:extLst>
          </p:cNvPr>
          <p:cNvSpPr txBox="1"/>
          <p:nvPr/>
        </p:nvSpPr>
        <p:spPr>
          <a:xfrm>
            <a:off x="127607" y="3874977"/>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80" name="Google Shape;90;p13">
            <a:extLst>
              <a:ext uri="{FF2B5EF4-FFF2-40B4-BE49-F238E27FC236}">
                <a16:creationId xmlns:a16="http://schemas.microsoft.com/office/drawing/2014/main" id="{AC1C73BD-84F3-4F1B-8DB3-6C07754130C3}"/>
              </a:ext>
            </a:extLst>
          </p:cNvPr>
          <p:cNvSpPr txBox="1"/>
          <p:nvPr/>
        </p:nvSpPr>
        <p:spPr>
          <a:xfrm>
            <a:off x="132433" y="4801275"/>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81" name="Google Shape;91;p13">
            <a:extLst>
              <a:ext uri="{FF2B5EF4-FFF2-40B4-BE49-F238E27FC236}">
                <a16:creationId xmlns:a16="http://schemas.microsoft.com/office/drawing/2014/main" id="{B0D48755-9148-4C82-9EB1-C2A6A9B87B49}"/>
              </a:ext>
            </a:extLst>
          </p:cNvPr>
          <p:cNvSpPr txBox="1"/>
          <p:nvPr/>
        </p:nvSpPr>
        <p:spPr>
          <a:xfrm>
            <a:off x="132358" y="5269750"/>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82" name="Google Shape;61;p13">
            <a:extLst>
              <a:ext uri="{FF2B5EF4-FFF2-40B4-BE49-F238E27FC236}">
                <a16:creationId xmlns:a16="http://schemas.microsoft.com/office/drawing/2014/main" id="{412E7919-0150-4C19-8C42-87BA29D48111}"/>
              </a:ext>
            </a:extLst>
          </p:cNvPr>
          <p:cNvSpPr/>
          <p:nvPr/>
        </p:nvSpPr>
        <p:spPr>
          <a:xfrm>
            <a:off x="126383" y="4339777"/>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83" name="Google Shape;101;p13">
            <a:extLst>
              <a:ext uri="{FF2B5EF4-FFF2-40B4-BE49-F238E27FC236}">
                <a16:creationId xmlns:a16="http://schemas.microsoft.com/office/drawing/2014/main" id="{0C54E238-A414-43A5-A260-B05BF680749E}"/>
              </a:ext>
            </a:extLst>
          </p:cNvPr>
          <p:cNvSpPr txBox="1"/>
          <p:nvPr/>
        </p:nvSpPr>
        <p:spPr>
          <a:xfrm>
            <a:off x="8404368" y="437980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84" name="Google Shape;86;p13">
            <a:extLst>
              <a:ext uri="{FF2B5EF4-FFF2-40B4-BE49-F238E27FC236}">
                <a16:creationId xmlns:a16="http://schemas.microsoft.com/office/drawing/2014/main" id="{FB2CCD24-CEF5-4935-84F9-6815BE5A1C1D}"/>
              </a:ext>
            </a:extLst>
          </p:cNvPr>
          <p:cNvSpPr/>
          <p:nvPr/>
        </p:nvSpPr>
        <p:spPr>
          <a:xfrm>
            <a:off x="7413889" y="4428066"/>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85" name="Google Shape;78;p13">
            <a:extLst>
              <a:ext uri="{FF2B5EF4-FFF2-40B4-BE49-F238E27FC236}">
                <a16:creationId xmlns:a16="http://schemas.microsoft.com/office/drawing/2014/main" id="{E6E2C620-62D9-4C40-AFEB-0F0A9D240F01}"/>
              </a:ext>
            </a:extLst>
          </p:cNvPr>
          <p:cNvSpPr txBox="1"/>
          <p:nvPr/>
        </p:nvSpPr>
        <p:spPr>
          <a:xfrm>
            <a:off x="122164" y="4343068"/>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86" name="Google Shape;92;p13">
            <a:extLst>
              <a:ext uri="{FF2B5EF4-FFF2-40B4-BE49-F238E27FC236}">
                <a16:creationId xmlns:a16="http://schemas.microsoft.com/office/drawing/2014/main" id="{90AA43A8-692F-43EA-A588-DD3D07DDDEC3}"/>
              </a:ext>
            </a:extLst>
          </p:cNvPr>
          <p:cNvCxnSpPr>
            <a:cxnSpLocks/>
            <a:stCxn id="162" idx="2"/>
            <a:endCxn id="169" idx="1"/>
          </p:cNvCxnSpPr>
          <p:nvPr/>
        </p:nvCxnSpPr>
        <p:spPr>
          <a:xfrm rot="16200000" flipH="1">
            <a:off x="3030814" y="3463302"/>
            <a:ext cx="2125560" cy="1886055"/>
          </a:xfrm>
          <a:prstGeom prst="bentConnector2">
            <a:avLst/>
          </a:prstGeom>
          <a:noFill/>
          <a:ln w="9525" cap="flat" cmpd="sng">
            <a:solidFill>
              <a:schemeClr val="dk2"/>
            </a:solidFill>
            <a:prstDash val="solid"/>
            <a:round/>
            <a:headEnd type="none" w="med" len="med"/>
            <a:tailEnd type="triangle" w="med" len="med"/>
          </a:ln>
        </p:spPr>
      </p:cxnSp>
      <p:cxnSp>
        <p:nvCxnSpPr>
          <p:cNvPr id="187" name="Google Shape;96;p13">
            <a:extLst>
              <a:ext uri="{FF2B5EF4-FFF2-40B4-BE49-F238E27FC236}">
                <a16:creationId xmlns:a16="http://schemas.microsoft.com/office/drawing/2014/main" id="{B0D70B93-82A9-4F7D-9128-C66CA3251896}"/>
              </a:ext>
            </a:extLst>
          </p:cNvPr>
          <p:cNvCxnSpPr>
            <a:cxnSpLocks/>
            <a:stCxn id="163" idx="2"/>
            <a:endCxn id="168" idx="1"/>
          </p:cNvCxnSpPr>
          <p:nvPr/>
        </p:nvCxnSpPr>
        <p:spPr>
          <a:xfrm rot="16200000" flipH="1">
            <a:off x="3612445" y="3893129"/>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88" name="Google Shape;84;p13">
            <a:extLst>
              <a:ext uri="{FF2B5EF4-FFF2-40B4-BE49-F238E27FC236}">
                <a16:creationId xmlns:a16="http://schemas.microsoft.com/office/drawing/2014/main" id="{DE335030-DB25-4910-B183-EBC5C6635128}"/>
              </a:ext>
            </a:extLst>
          </p:cNvPr>
          <p:cNvCxnSpPr>
            <a:cxnSpLocks/>
            <a:stCxn id="167" idx="2"/>
            <a:endCxn id="184" idx="0"/>
          </p:cNvCxnSpPr>
          <p:nvPr/>
        </p:nvCxnSpPr>
        <p:spPr>
          <a:xfrm flipH="1">
            <a:off x="7855314" y="4194279"/>
            <a:ext cx="1" cy="233791"/>
          </a:xfrm>
          <a:prstGeom prst="straightConnector1">
            <a:avLst/>
          </a:prstGeom>
          <a:noFill/>
          <a:ln w="9525" cap="flat" cmpd="sng">
            <a:solidFill>
              <a:schemeClr val="dk2"/>
            </a:solidFill>
            <a:prstDash val="solid"/>
            <a:round/>
            <a:headEnd type="none" w="med" len="med"/>
            <a:tailEnd type="triangle" w="med" len="med"/>
          </a:ln>
        </p:spPr>
      </p:cxnSp>
      <p:sp>
        <p:nvSpPr>
          <p:cNvPr id="73" name="Oval 72">
            <a:extLst>
              <a:ext uri="{FF2B5EF4-FFF2-40B4-BE49-F238E27FC236}">
                <a16:creationId xmlns:a16="http://schemas.microsoft.com/office/drawing/2014/main" id="{2E5FF8EE-CF65-4149-94E7-8635ED79A02E}"/>
              </a:ext>
            </a:extLst>
          </p:cNvPr>
          <p:cNvSpPr/>
          <p:nvPr/>
        </p:nvSpPr>
        <p:spPr>
          <a:xfrm>
            <a:off x="1104692" y="2033684"/>
            <a:ext cx="1565814"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600 sec</a:t>
            </a:r>
          </a:p>
        </p:txBody>
      </p:sp>
      <p:sp>
        <p:nvSpPr>
          <p:cNvPr id="76" name="TextBox 75">
            <a:extLst>
              <a:ext uri="{FF2B5EF4-FFF2-40B4-BE49-F238E27FC236}">
                <a16:creationId xmlns:a16="http://schemas.microsoft.com/office/drawing/2014/main" id="{6E287951-10C7-4B33-83FD-BD79F49C9BC3}"/>
              </a:ext>
            </a:extLst>
          </p:cNvPr>
          <p:cNvSpPr txBox="1"/>
          <p:nvPr/>
        </p:nvSpPr>
        <p:spPr>
          <a:xfrm>
            <a:off x="92577" y="5755426"/>
            <a:ext cx="8236255" cy="338554"/>
          </a:xfrm>
          <a:prstGeom prst="rect">
            <a:avLst/>
          </a:prstGeom>
          <a:noFill/>
        </p:spPr>
        <p:txBody>
          <a:bodyPr wrap="square" rtlCol="0">
            <a:spAutoFit/>
          </a:bodyPr>
          <a:lstStyle/>
          <a:p>
            <a:r>
              <a:rPr lang="en-US" sz="1600" dirty="0"/>
              <a:t>execution time for </a:t>
            </a:r>
            <a:r>
              <a:rPr lang="en-US" sz="1600" b="1" dirty="0">
                <a:solidFill>
                  <a:srgbClr val="C00000"/>
                </a:solidFill>
              </a:rPr>
              <a:t>1 similarity search query on a 100GB dataset </a:t>
            </a:r>
            <a:r>
              <a:rPr lang="en-US" sz="1600" b="1" i="1" u="sng" dirty="0">
                <a:solidFill>
                  <a:srgbClr val="C00000"/>
                </a:solidFill>
              </a:rPr>
              <a:t>on disk</a:t>
            </a:r>
            <a:r>
              <a:rPr lang="en-US" sz="1600" b="1" dirty="0">
                <a:solidFill>
                  <a:srgbClr val="C00000"/>
                </a:solidFill>
              </a:rPr>
              <a:t> </a:t>
            </a:r>
          </a:p>
        </p:txBody>
      </p:sp>
    </p:spTree>
    <p:extLst>
      <p:ext uri="{BB962C8B-B14F-4D97-AF65-F5344CB8AC3E}">
        <p14:creationId xmlns:p14="http://schemas.microsoft.com/office/powerpoint/2010/main" val="23910794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175</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519054"/>
            <a:ext cx="8229600" cy="1066800"/>
          </a:xfrm>
        </p:spPr>
        <p:txBody>
          <a:bodyPr/>
          <a:lstStyle/>
          <a:p>
            <a:pPr eaLnBrk="1" hangingPunct="1"/>
            <a:r>
              <a:rPr lang="en-US" altLang="en-US" dirty="0" err="1"/>
              <a:t>iSAX</a:t>
            </a:r>
            <a:r>
              <a:rPr lang="en-US" altLang="en-US" dirty="0"/>
              <a:t> Index Family Lineage Tree</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84170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61749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96378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126" name="Google Shape;54;p13">
            <a:extLst>
              <a:ext uri="{FF2B5EF4-FFF2-40B4-BE49-F238E27FC236}">
                <a16:creationId xmlns:a16="http://schemas.microsoft.com/office/drawing/2014/main" id="{5446EF7A-329E-4FEC-8686-00EF3EBD6875}"/>
              </a:ext>
            </a:extLst>
          </p:cNvPr>
          <p:cNvCxnSpPr/>
          <p:nvPr/>
        </p:nvCxnSpPr>
        <p:spPr>
          <a:xfrm>
            <a:off x="807143" y="1881170"/>
            <a:ext cx="7543800" cy="0"/>
          </a:xfrm>
          <a:prstGeom prst="straightConnector1">
            <a:avLst/>
          </a:prstGeom>
          <a:noFill/>
          <a:ln w="9525" cap="flat" cmpd="sng">
            <a:solidFill>
              <a:schemeClr val="dk2"/>
            </a:solidFill>
            <a:prstDash val="dot"/>
            <a:round/>
            <a:headEnd type="none" w="med" len="med"/>
            <a:tailEnd type="none" w="med" len="med"/>
          </a:ln>
        </p:spPr>
      </p:cxnSp>
      <p:sp>
        <p:nvSpPr>
          <p:cNvPr id="127" name="Google Shape;55;p13">
            <a:extLst>
              <a:ext uri="{FF2B5EF4-FFF2-40B4-BE49-F238E27FC236}">
                <a16:creationId xmlns:a16="http://schemas.microsoft.com/office/drawing/2014/main" id="{2A9E3DFE-8111-43D7-815E-17B8B3F0DECD}"/>
              </a:ext>
            </a:extLst>
          </p:cNvPr>
          <p:cNvSpPr/>
          <p:nvPr/>
        </p:nvSpPr>
        <p:spPr>
          <a:xfrm>
            <a:off x="127609" y="527047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8" name="Google Shape;56;p13">
            <a:extLst>
              <a:ext uri="{FF2B5EF4-FFF2-40B4-BE49-F238E27FC236}">
                <a16:creationId xmlns:a16="http://schemas.microsoft.com/office/drawing/2014/main" id="{F59A251B-C4B5-44E7-BF79-FC3542C896DB}"/>
              </a:ext>
            </a:extLst>
          </p:cNvPr>
          <p:cNvSpPr/>
          <p:nvPr/>
        </p:nvSpPr>
        <p:spPr>
          <a:xfrm>
            <a:off x="127609" y="48024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9" name="Google Shape;57;p13">
            <a:extLst>
              <a:ext uri="{FF2B5EF4-FFF2-40B4-BE49-F238E27FC236}">
                <a16:creationId xmlns:a16="http://schemas.microsoft.com/office/drawing/2014/main" id="{FFC61E84-714D-4591-AA9A-23CBDDAB618C}"/>
              </a:ext>
            </a:extLst>
          </p:cNvPr>
          <p:cNvSpPr/>
          <p:nvPr/>
        </p:nvSpPr>
        <p:spPr>
          <a:xfrm>
            <a:off x="131826" y="199723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0" name="Google Shape;58;p13">
            <a:extLst>
              <a:ext uri="{FF2B5EF4-FFF2-40B4-BE49-F238E27FC236}">
                <a16:creationId xmlns:a16="http://schemas.microsoft.com/office/drawing/2014/main" id="{C24696E3-087D-40EC-B2A1-811DEDBCD037}"/>
              </a:ext>
            </a:extLst>
          </p:cNvPr>
          <p:cNvSpPr/>
          <p:nvPr/>
        </p:nvSpPr>
        <p:spPr>
          <a:xfrm>
            <a:off x="131826" y="247550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1" name="Google Shape;59;p13">
            <a:extLst>
              <a:ext uri="{FF2B5EF4-FFF2-40B4-BE49-F238E27FC236}">
                <a16:creationId xmlns:a16="http://schemas.microsoft.com/office/drawing/2014/main" id="{D762C252-89CA-4CCB-8703-E250A8C92CCA}"/>
              </a:ext>
            </a:extLst>
          </p:cNvPr>
          <p:cNvSpPr/>
          <p:nvPr/>
        </p:nvSpPr>
        <p:spPr>
          <a:xfrm>
            <a:off x="131826" y="2941941"/>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2" name="Google Shape;60;p13">
            <a:extLst>
              <a:ext uri="{FF2B5EF4-FFF2-40B4-BE49-F238E27FC236}">
                <a16:creationId xmlns:a16="http://schemas.microsoft.com/office/drawing/2014/main" id="{94CA0A8E-32B6-412D-BD67-917B84732CAC}"/>
              </a:ext>
            </a:extLst>
          </p:cNvPr>
          <p:cNvSpPr/>
          <p:nvPr/>
        </p:nvSpPr>
        <p:spPr>
          <a:xfrm>
            <a:off x="131826" y="340681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3" name="Google Shape;61;p13">
            <a:extLst>
              <a:ext uri="{FF2B5EF4-FFF2-40B4-BE49-F238E27FC236}">
                <a16:creationId xmlns:a16="http://schemas.microsoft.com/office/drawing/2014/main" id="{224A8299-5B69-4EC5-9BFD-E11D1B9150B7}"/>
              </a:ext>
            </a:extLst>
          </p:cNvPr>
          <p:cNvSpPr/>
          <p:nvPr/>
        </p:nvSpPr>
        <p:spPr>
          <a:xfrm>
            <a:off x="131826" y="387168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4" name="Google Shape;62;p13">
            <a:extLst>
              <a:ext uri="{FF2B5EF4-FFF2-40B4-BE49-F238E27FC236}">
                <a16:creationId xmlns:a16="http://schemas.microsoft.com/office/drawing/2014/main" id="{F2B9475B-3E5E-4965-A6C8-8F63E07987FE}"/>
              </a:ext>
            </a:extLst>
          </p:cNvPr>
          <p:cNvSpPr/>
          <p:nvPr/>
        </p:nvSpPr>
        <p:spPr>
          <a:xfrm>
            <a:off x="923299" y="2088216"/>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135" name="Google Shape;63;p13">
            <a:extLst>
              <a:ext uri="{FF2B5EF4-FFF2-40B4-BE49-F238E27FC236}">
                <a16:creationId xmlns:a16="http://schemas.microsoft.com/office/drawing/2014/main" id="{C0754837-6F13-4227-B845-40AB95E9BB37}"/>
              </a:ext>
            </a:extLst>
          </p:cNvPr>
          <p:cNvSpPr/>
          <p:nvPr/>
        </p:nvSpPr>
        <p:spPr>
          <a:xfrm>
            <a:off x="2670507" y="254730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136" name="Google Shape;65;p13">
            <a:extLst>
              <a:ext uri="{FF2B5EF4-FFF2-40B4-BE49-F238E27FC236}">
                <a16:creationId xmlns:a16="http://schemas.microsoft.com/office/drawing/2014/main" id="{FE69D910-1D9D-4F13-B5D1-39A40413125E}"/>
              </a:ext>
            </a:extLst>
          </p:cNvPr>
          <p:cNvCxnSpPr>
            <a:cxnSpLocks/>
            <a:stCxn id="160" idx="3"/>
            <a:endCxn id="135" idx="1"/>
          </p:cNvCxnSpPr>
          <p:nvPr/>
        </p:nvCxnSpPr>
        <p:spPr>
          <a:xfrm>
            <a:off x="2515807" y="2664459"/>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67;p13">
            <a:extLst>
              <a:ext uri="{FF2B5EF4-FFF2-40B4-BE49-F238E27FC236}">
                <a16:creationId xmlns:a16="http://schemas.microsoft.com/office/drawing/2014/main" id="{E63A7E56-08D7-4553-BD35-8BD3DC5B05DA}"/>
              </a:ext>
            </a:extLst>
          </p:cNvPr>
          <p:cNvCxnSpPr>
            <a:cxnSpLocks/>
            <a:endCxn id="162" idx="0"/>
          </p:cNvCxnSpPr>
          <p:nvPr/>
        </p:nvCxnSpPr>
        <p:spPr>
          <a:xfrm>
            <a:off x="3150564" y="2782435"/>
            <a:ext cx="0" cy="171345"/>
          </a:xfrm>
          <a:prstGeom prst="straightConnector1">
            <a:avLst/>
          </a:prstGeom>
          <a:noFill/>
          <a:ln w="9525" cap="flat" cmpd="sng">
            <a:solidFill>
              <a:schemeClr val="dk2"/>
            </a:solidFill>
            <a:prstDash val="solid"/>
            <a:round/>
            <a:headEnd type="none" w="med" len="med"/>
            <a:tailEnd type="triangle" w="med" len="med"/>
          </a:ln>
        </p:spPr>
      </p:cxnSp>
      <p:sp>
        <p:nvSpPr>
          <p:cNvPr id="138" name="Google Shape;69;p13">
            <a:extLst>
              <a:ext uri="{FF2B5EF4-FFF2-40B4-BE49-F238E27FC236}">
                <a16:creationId xmlns:a16="http://schemas.microsoft.com/office/drawing/2014/main" id="{2FD689FE-FB8D-4F8F-8351-D3D9FCE4A889}"/>
              </a:ext>
            </a:extLst>
          </p:cNvPr>
          <p:cNvSpPr txBox="1"/>
          <p:nvPr/>
        </p:nvSpPr>
        <p:spPr>
          <a:xfrm>
            <a:off x="1102433"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139" name="Google Shape;70;p13">
            <a:extLst>
              <a:ext uri="{FF2B5EF4-FFF2-40B4-BE49-F238E27FC236}">
                <a16:creationId xmlns:a16="http://schemas.microsoft.com/office/drawing/2014/main" id="{7DF42961-3828-4D0D-AA83-BF41E64407A7}"/>
              </a:ext>
            </a:extLst>
          </p:cNvPr>
          <p:cNvSpPr txBox="1"/>
          <p:nvPr/>
        </p:nvSpPr>
        <p:spPr>
          <a:xfrm>
            <a:off x="185036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140" name="Google Shape;71;p13">
            <a:extLst>
              <a:ext uri="{FF2B5EF4-FFF2-40B4-BE49-F238E27FC236}">
                <a16:creationId xmlns:a16="http://schemas.microsoft.com/office/drawing/2014/main" id="{05918818-B76D-4B93-9B60-6F8A3604F785}"/>
              </a:ext>
            </a:extLst>
          </p:cNvPr>
          <p:cNvSpPr txBox="1"/>
          <p:nvPr/>
        </p:nvSpPr>
        <p:spPr>
          <a:xfrm>
            <a:off x="286837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141" name="Google Shape;72;p13">
            <a:extLst>
              <a:ext uri="{FF2B5EF4-FFF2-40B4-BE49-F238E27FC236}">
                <a16:creationId xmlns:a16="http://schemas.microsoft.com/office/drawing/2014/main" id="{DF182909-828D-44DC-AD11-EF354A03156C}"/>
              </a:ext>
            </a:extLst>
          </p:cNvPr>
          <p:cNvCxnSpPr>
            <a:cxnSpLocks/>
            <a:stCxn id="162" idx="3"/>
            <a:endCxn id="163" idx="1"/>
          </p:cNvCxnSpPr>
          <p:nvPr/>
        </p:nvCxnSpPr>
        <p:spPr>
          <a:xfrm>
            <a:off x="3535839" y="3148661"/>
            <a:ext cx="135938" cy="464"/>
          </a:xfrm>
          <a:prstGeom prst="straightConnector1">
            <a:avLst/>
          </a:prstGeom>
          <a:noFill/>
          <a:ln w="9525" cap="flat" cmpd="sng">
            <a:solidFill>
              <a:schemeClr val="dk2"/>
            </a:solidFill>
            <a:prstDash val="solid"/>
            <a:round/>
            <a:headEnd type="none" w="med" len="med"/>
            <a:tailEnd type="triangle" w="med" len="med"/>
          </a:ln>
        </p:spPr>
      </p:cxnSp>
      <p:sp>
        <p:nvSpPr>
          <p:cNvPr id="142" name="Google Shape;75;p13">
            <a:extLst>
              <a:ext uri="{FF2B5EF4-FFF2-40B4-BE49-F238E27FC236}">
                <a16:creationId xmlns:a16="http://schemas.microsoft.com/office/drawing/2014/main" id="{C77C1C49-3629-4877-8E40-47C2D32B7736}"/>
              </a:ext>
            </a:extLst>
          </p:cNvPr>
          <p:cNvSpPr txBox="1"/>
          <p:nvPr/>
        </p:nvSpPr>
        <p:spPr>
          <a:xfrm>
            <a:off x="3828141" y="1698253"/>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143" name="Google Shape;76;p13">
            <a:extLst>
              <a:ext uri="{FF2B5EF4-FFF2-40B4-BE49-F238E27FC236}">
                <a16:creationId xmlns:a16="http://schemas.microsoft.com/office/drawing/2014/main" id="{CCC2423A-5F90-411E-A33D-1BCD2A3C72F7}"/>
              </a:ext>
            </a:extLst>
          </p:cNvPr>
          <p:cNvSpPr txBox="1"/>
          <p:nvPr/>
        </p:nvSpPr>
        <p:spPr>
          <a:xfrm>
            <a:off x="458007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144" name="Google Shape;81;p13">
            <a:extLst>
              <a:ext uri="{FF2B5EF4-FFF2-40B4-BE49-F238E27FC236}">
                <a16:creationId xmlns:a16="http://schemas.microsoft.com/office/drawing/2014/main" id="{9BCA71BD-4E1F-4EF6-A5E7-E13041D02EB9}"/>
              </a:ext>
            </a:extLst>
          </p:cNvPr>
          <p:cNvSpPr txBox="1"/>
          <p:nvPr/>
        </p:nvSpPr>
        <p:spPr>
          <a:xfrm>
            <a:off x="5389548" y="1699638"/>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145" name="Google Shape;82;p13">
            <a:extLst>
              <a:ext uri="{FF2B5EF4-FFF2-40B4-BE49-F238E27FC236}">
                <a16:creationId xmlns:a16="http://schemas.microsoft.com/office/drawing/2014/main" id="{2CD262F5-3612-44DF-9EE4-755171511261}"/>
              </a:ext>
            </a:extLst>
          </p:cNvPr>
          <p:cNvSpPr txBox="1"/>
          <p:nvPr/>
        </p:nvSpPr>
        <p:spPr>
          <a:xfrm>
            <a:off x="6464061" y="1698253"/>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146" name="Google Shape;83;p13">
            <a:extLst>
              <a:ext uri="{FF2B5EF4-FFF2-40B4-BE49-F238E27FC236}">
                <a16:creationId xmlns:a16="http://schemas.microsoft.com/office/drawing/2014/main" id="{8E195938-DC29-412E-BE89-EDE044103BEB}"/>
              </a:ext>
            </a:extLst>
          </p:cNvPr>
          <p:cNvSpPr txBox="1"/>
          <p:nvPr/>
        </p:nvSpPr>
        <p:spPr>
          <a:xfrm>
            <a:off x="750894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147" name="Google Shape;84;p13">
            <a:extLst>
              <a:ext uri="{FF2B5EF4-FFF2-40B4-BE49-F238E27FC236}">
                <a16:creationId xmlns:a16="http://schemas.microsoft.com/office/drawing/2014/main" id="{DE1785C0-2130-4C9C-8C84-7516C8786020}"/>
              </a:ext>
            </a:extLst>
          </p:cNvPr>
          <p:cNvCxnSpPr>
            <a:cxnSpLocks/>
            <a:stCxn id="166" idx="3"/>
            <a:endCxn id="167" idx="1"/>
          </p:cNvCxnSpPr>
          <p:nvPr/>
        </p:nvCxnSpPr>
        <p:spPr>
          <a:xfrm flipV="1">
            <a:off x="7177175" y="4077126"/>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148" name="Google Shape;87;p13">
            <a:extLst>
              <a:ext uri="{FF2B5EF4-FFF2-40B4-BE49-F238E27FC236}">
                <a16:creationId xmlns:a16="http://schemas.microsoft.com/office/drawing/2014/main" id="{4EC5F95B-DC6C-454F-9161-6A788530514D}"/>
              </a:ext>
            </a:extLst>
          </p:cNvPr>
          <p:cNvCxnSpPr>
            <a:cxnSpLocks/>
            <a:stCxn id="165" idx="3"/>
            <a:endCxn id="166" idx="1"/>
          </p:cNvCxnSpPr>
          <p:nvPr/>
        </p:nvCxnSpPr>
        <p:spPr>
          <a:xfrm flipV="1">
            <a:off x="6021635" y="4077136"/>
            <a:ext cx="214305" cy="111"/>
          </a:xfrm>
          <a:prstGeom prst="straightConnector1">
            <a:avLst/>
          </a:prstGeom>
          <a:noFill/>
          <a:ln w="9525" cap="flat" cmpd="sng">
            <a:solidFill>
              <a:schemeClr val="dk2"/>
            </a:solidFill>
            <a:prstDash val="solid"/>
            <a:round/>
            <a:headEnd type="none" w="med" len="med"/>
            <a:tailEnd type="triangle" w="med" len="med"/>
          </a:ln>
        </p:spPr>
      </p:cxnSp>
      <p:sp>
        <p:nvSpPr>
          <p:cNvPr id="149" name="Google Shape;89;p13">
            <a:extLst>
              <a:ext uri="{FF2B5EF4-FFF2-40B4-BE49-F238E27FC236}">
                <a16:creationId xmlns:a16="http://schemas.microsoft.com/office/drawing/2014/main" id="{2E425437-A8F7-4E2A-9018-648F61930D5F}"/>
              </a:ext>
            </a:extLst>
          </p:cNvPr>
          <p:cNvSpPr txBox="1"/>
          <p:nvPr/>
        </p:nvSpPr>
        <p:spPr>
          <a:xfrm>
            <a:off x="130209" y="2007777"/>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150" name="Google Shape;93;p13">
            <a:extLst>
              <a:ext uri="{FF2B5EF4-FFF2-40B4-BE49-F238E27FC236}">
                <a16:creationId xmlns:a16="http://schemas.microsoft.com/office/drawing/2014/main" id="{2C23DE3C-E1C5-4226-988A-3BBBD9235B77}"/>
              </a:ext>
            </a:extLst>
          </p:cNvPr>
          <p:cNvCxnSpPr>
            <a:cxnSpLocks/>
            <a:stCxn id="168" idx="3"/>
            <a:endCxn id="170" idx="1"/>
          </p:cNvCxnSpPr>
          <p:nvPr/>
        </p:nvCxnSpPr>
        <p:spPr>
          <a:xfrm flipV="1">
            <a:off x="6199658" y="4992605"/>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151" name="Google Shape;97;p13">
            <a:extLst>
              <a:ext uri="{FF2B5EF4-FFF2-40B4-BE49-F238E27FC236}">
                <a16:creationId xmlns:a16="http://schemas.microsoft.com/office/drawing/2014/main" id="{87F6AC9B-6065-4AA1-9A93-B40870FB5D91}"/>
              </a:ext>
            </a:extLst>
          </p:cNvPr>
          <p:cNvSpPr txBox="1"/>
          <p:nvPr/>
        </p:nvSpPr>
        <p:spPr>
          <a:xfrm>
            <a:off x="8409811" y="3002067"/>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2" name="Google Shape;98;p13">
            <a:extLst>
              <a:ext uri="{FF2B5EF4-FFF2-40B4-BE49-F238E27FC236}">
                <a16:creationId xmlns:a16="http://schemas.microsoft.com/office/drawing/2014/main" id="{F7E97F3A-6FE0-40B3-8411-160B370F6369}"/>
              </a:ext>
            </a:extLst>
          </p:cNvPr>
          <p:cNvSpPr txBox="1"/>
          <p:nvPr/>
        </p:nvSpPr>
        <p:spPr>
          <a:xfrm>
            <a:off x="8411421" y="2536970"/>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153" name="Google Shape;99;p13">
            <a:extLst>
              <a:ext uri="{FF2B5EF4-FFF2-40B4-BE49-F238E27FC236}">
                <a16:creationId xmlns:a16="http://schemas.microsoft.com/office/drawing/2014/main" id="{398FE1B7-18A4-476B-AA84-3EA3CE646F0D}"/>
              </a:ext>
            </a:extLst>
          </p:cNvPr>
          <p:cNvSpPr txBox="1"/>
          <p:nvPr/>
        </p:nvSpPr>
        <p:spPr>
          <a:xfrm>
            <a:off x="8411421" y="2054835"/>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4" name="Google Shape;100;p13">
            <a:extLst>
              <a:ext uri="{FF2B5EF4-FFF2-40B4-BE49-F238E27FC236}">
                <a16:creationId xmlns:a16="http://schemas.microsoft.com/office/drawing/2014/main" id="{70C5D156-B69A-4A34-BE0C-3D30549B9DC1}"/>
              </a:ext>
            </a:extLst>
          </p:cNvPr>
          <p:cNvSpPr txBox="1"/>
          <p:nvPr/>
        </p:nvSpPr>
        <p:spPr>
          <a:xfrm>
            <a:off x="8389118" y="3355820"/>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55" name="Google Shape;101;p13">
            <a:extLst>
              <a:ext uri="{FF2B5EF4-FFF2-40B4-BE49-F238E27FC236}">
                <a16:creationId xmlns:a16="http://schemas.microsoft.com/office/drawing/2014/main" id="{A7B790AA-D76D-477C-8F1D-EA5EC2BB9704}"/>
              </a:ext>
            </a:extLst>
          </p:cNvPr>
          <p:cNvSpPr txBox="1"/>
          <p:nvPr/>
        </p:nvSpPr>
        <p:spPr>
          <a:xfrm>
            <a:off x="8409811" y="3911712"/>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6" name="Google Shape;102;p13">
            <a:extLst>
              <a:ext uri="{FF2B5EF4-FFF2-40B4-BE49-F238E27FC236}">
                <a16:creationId xmlns:a16="http://schemas.microsoft.com/office/drawing/2014/main" id="{20E78ED7-3625-4C53-847C-9FE2CA388B8A}"/>
              </a:ext>
            </a:extLst>
          </p:cNvPr>
          <p:cNvSpPr txBox="1"/>
          <p:nvPr/>
        </p:nvSpPr>
        <p:spPr>
          <a:xfrm>
            <a:off x="8394406" y="4859326"/>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7" name="Google Shape;103;p13">
            <a:extLst>
              <a:ext uri="{FF2B5EF4-FFF2-40B4-BE49-F238E27FC236}">
                <a16:creationId xmlns:a16="http://schemas.microsoft.com/office/drawing/2014/main" id="{84384BAC-5CD9-4F46-92B5-E28BF3702795}"/>
              </a:ext>
            </a:extLst>
          </p:cNvPr>
          <p:cNvSpPr txBox="1"/>
          <p:nvPr/>
        </p:nvSpPr>
        <p:spPr>
          <a:xfrm>
            <a:off x="8394414" y="5316827"/>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58" name="Google Shape;104;p13">
            <a:extLst>
              <a:ext uri="{FF2B5EF4-FFF2-40B4-BE49-F238E27FC236}">
                <a16:creationId xmlns:a16="http://schemas.microsoft.com/office/drawing/2014/main" id="{AC83494A-6756-4F57-97B0-1959FC04EF80}"/>
              </a:ext>
            </a:extLst>
          </p:cNvPr>
          <p:cNvCxnSpPr>
            <a:cxnSpLocks/>
            <a:stCxn id="163" idx="2"/>
            <a:endCxn id="165" idx="1"/>
          </p:cNvCxnSpPr>
          <p:nvPr/>
        </p:nvCxnSpPr>
        <p:spPr>
          <a:xfrm rot="16200000" flipH="1">
            <a:off x="4331834" y="3173741"/>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59" name="Google Shape;105;p13">
            <a:extLst>
              <a:ext uri="{FF2B5EF4-FFF2-40B4-BE49-F238E27FC236}">
                <a16:creationId xmlns:a16="http://schemas.microsoft.com/office/drawing/2014/main" id="{A00EABE8-CAB0-4151-A3C3-B3350A5FAA9B}"/>
              </a:ext>
            </a:extLst>
          </p:cNvPr>
          <p:cNvSpPr txBox="1"/>
          <p:nvPr/>
        </p:nvSpPr>
        <p:spPr>
          <a:xfrm>
            <a:off x="53584" y="1684385"/>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60" name="Google Shape;66;p13">
            <a:extLst>
              <a:ext uri="{FF2B5EF4-FFF2-40B4-BE49-F238E27FC236}">
                <a16:creationId xmlns:a16="http://schemas.microsoft.com/office/drawing/2014/main" id="{34F6C3A7-7A91-4963-8065-001428A9354D}"/>
              </a:ext>
            </a:extLst>
          </p:cNvPr>
          <p:cNvSpPr/>
          <p:nvPr/>
        </p:nvSpPr>
        <p:spPr>
          <a:xfrm>
            <a:off x="1566863" y="2547302"/>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61" name="Google Shape;106;p13">
            <a:extLst>
              <a:ext uri="{FF2B5EF4-FFF2-40B4-BE49-F238E27FC236}">
                <a16:creationId xmlns:a16="http://schemas.microsoft.com/office/drawing/2014/main" id="{8C47BBD5-A361-43BB-9776-E88C37341B8D}"/>
              </a:ext>
            </a:extLst>
          </p:cNvPr>
          <p:cNvCxnSpPr>
            <a:cxnSpLocks/>
            <a:stCxn id="134" idx="2"/>
            <a:endCxn id="160" idx="1"/>
          </p:cNvCxnSpPr>
          <p:nvPr/>
        </p:nvCxnSpPr>
        <p:spPr>
          <a:xfrm rot="16200000" flipH="1">
            <a:off x="1300576" y="2398170"/>
            <a:ext cx="341936" cy="190630"/>
          </a:xfrm>
          <a:prstGeom prst="bentConnector2">
            <a:avLst/>
          </a:prstGeom>
          <a:noFill/>
          <a:ln w="9525" cap="flat" cmpd="sng">
            <a:solidFill>
              <a:schemeClr val="dk2"/>
            </a:solidFill>
            <a:prstDash val="solid"/>
            <a:round/>
            <a:headEnd type="none" w="med" len="med"/>
            <a:tailEnd type="triangle" w="med" len="med"/>
          </a:ln>
        </p:spPr>
      </p:cxnSp>
      <p:sp>
        <p:nvSpPr>
          <p:cNvPr id="162" name="Google Shape;68;p13">
            <a:extLst>
              <a:ext uri="{FF2B5EF4-FFF2-40B4-BE49-F238E27FC236}">
                <a16:creationId xmlns:a16="http://schemas.microsoft.com/office/drawing/2014/main" id="{180B579D-F9CA-4B03-81EE-666890A3F661}"/>
              </a:ext>
            </a:extLst>
          </p:cNvPr>
          <p:cNvSpPr/>
          <p:nvPr/>
        </p:nvSpPr>
        <p:spPr>
          <a:xfrm>
            <a:off x="2765298" y="2953776"/>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63" name="Google Shape;73;p13">
            <a:extLst>
              <a:ext uri="{FF2B5EF4-FFF2-40B4-BE49-F238E27FC236}">
                <a16:creationId xmlns:a16="http://schemas.microsoft.com/office/drawing/2014/main" id="{E0BF239C-AC7D-4DD2-9573-8E6C3D909B61}"/>
              </a:ext>
            </a:extLst>
          </p:cNvPr>
          <p:cNvSpPr/>
          <p:nvPr/>
        </p:nvSpPr>
        <p:spPr>
          <a:xfrm>
            <a:off x="3671773" y="3007294"/>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64" name="Google Shape;80;p13">
            <a:extLst>
              <a:ext uri="{FF2B5EF4-FFF2-40B4-BE49-F238E27FC236}">
                <a16:creationId xmlns:a16="http://schemas.microsoft.com/office/drawing/2014/main" id="{9B4E3F3F-281E-4601-B49E-F7B18B517F50}"/>
              </a:ext>
            </a:extLst>
          </p:cNvPr>
          <p:cNvSpPr/>
          <p:nvPr/>
        </p:nvSpPr>
        <p:spPr>
          <a:xfrm>
            <a:off x="4373597" y="3491531"/>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65" name="Google Shape;88;p13">
            <a:extLst>
              <a:ext uri="{FF2B5EF4-FFF2-40B4-BE49-F238E27FC236}">
                <a16:creationId xmlns:a16="http://schemas.microsoft.com/office/drawing/2014/main" id="{3D29818C-FCF6-40EB-918F-B069C9E09B88}"/>
              </a:ext>
            </a:extLst>
          </p:cNvPr>
          <p:cNvSpPr/>
          <p:nvPr/>
        </p:nvSpPr>
        <p:spPr>
          <a:xfrm>
            <a:off x="5235333" y="3960095"/>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6" name="Google Shape;85;p13">
            <a:extLst>
              <a:ext uri="{FF2B5EF4-FFF2-40B4-BE49-F238E27FC236}">
                <a16:creationId xmlns:a16="http://schemas.microsoft.com/office/drawing/2014/main" id="{84F6CCEF-4438-43C5-921B-169609F74A32}"/>
              </a:ext>
            </a:extLst>
          </p:cNvPr>
          <p:cNvSpPr/>
          <p:nvPr/>
        </p:nvSpPr>
        <p:spPr>
          <a:xfrm>
            <a:off x="6235937" y="3959983"/>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7" name="Google Shape;86;p13">
            <a:extLst>
              <a:ext uri="{FF2B5EF4-FFF2-40B4-BE49-F238E27FC236}">
                <a16:creationId xmlns:a16="http://schemas.microsoft.com/office/drawing/2014/main" id="{6D96364A-1372-4AFB-85DD-448FF64A93B5}"/>
              </a:ext>
            </a:extLst>
          </p:cNvPr>
          <p:cNvSpPr/>
          <p:nvPr/>
        </p:nvSpPr>
        <p:spPr>
          <a:xfrm>
            <a:off x="7413891" y="3959975"/>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68" name="Google Shape;94;p13">
            <a:extLst>
              <a:ext uri="{FF2B5EF4-FFF2-40B4-BE49-F238E27FC236}">
                <a16:creationId xmlns:a16="http://schemas.microsoft.com/office/drawing/2014/main" id="{E61773AA-8C97-4984-97AB-EC977CBCD432}"/>
              </a:ext>
            </a:extLst>
          </p:cNvPr>
          <p:cNvSpPr/>
          <p:nvPr/>
        </p:nvSpPr>
        <p:spPr>
          <a:xfrm>
            <a:off x="4714199" y="4790875"/>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69" name="Google Shape;107;p13">
            <a:extLst>
              <a:ext uri="{FF2B5EF4-FFF2-40B4-BE49-F238E27FC236}">
                <a16:creationId xmlns:a16="http://schemas.microsoft.com/office/drawing/2014/main" id="{E4B0399A-ADB1-440A-B8C7-9CC866AEEBFC}"/>
              </a:ext>
            </a:extLst>
          </p:cNvPr>
          <p:cNvSpPr/>
          <p:nvPr/>
        </p:nvSpPr>
        <p:spPr>
          <a:xfrm>
            <a:off x="5036625" y="5351957"/>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70" name="Google Shape;95;p13">
            <a:extLst>
              <a:ext uri="{FF2B5EF4-FFF2-40B4-BE49-F238E27FC236}">
                <a16:creationId xmlns:a16="http://schemas.microsoft.com/office/drawing/2014/main" id="{73205FDF-5B90-44BA-A41B-B61275A9EDEE}"/>
              </a:ext>
            </a:extLst>
          </p:cNvPr>
          <p:cNvSpPr/>
          <p:nvPr/>
        </p:nvSpPr>
        <p:spPr>
          <a:xfrm>
            <a:off x="6399636" y="4875450"/>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71" name="Google Shape;67;p13">
            <a:extLst>
              <a:ext uri="{FF2B5EF4-FFF2-40B4-BE49-F238E27FC236}">
                <a16:creationId xmlns:a16="http://schemas.microsoft.com/office/drawing/2014/main" id="{A46DBF38-E341-4683-880B-9D48CCE78638}"/>
              </a:ext>
            </a:extLst>
          </p:cNvPr>
          <p:cNvCxnSpPr>
            <a:cxnSpLocks/>
            <a:stCxn id="135" idx="3"/>
            <a:endCxn id="172" idx="1"/>
          </p:cNvCxnSpPr>
          <p:nvPr/>
        </p:nvCxnSpPr>
        <p:spPr>
          <a:xfrm>
            <a:off x="3650220" y="2664459"/>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72" name="Google Shape;63;p13">
            <a:extLst>
              <a:ext uri="{FF2B5EF4-FFF2-40B4-BE49-F238E27FC236}">
                <a16:creationId xmlns:a16="http://schemas.microsoft.com/office/drawing/2014/main" id="{F350E24A-3AAE-49CF-AA5B-20A53E73B1B3}"/>
              </a:ext>
            </a:extLst>
          </p:cNvPr>
          <p:cNvSpPr/>
          <p:nvPr/>
        </p:nvSpPr>
        <p:spPr>
          <a:xfrm>
            <a:off x="6816639" y="2549456"/>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73" name="Google Shape;67;p13">
            <a:extLst>
              <a:ext uri="{FF2B5EF4-FFF2-40B4-BE49-F238E27FC236}">
                <a16:creationId xmlns:a16="http://schemas.microsoft.com/office/drawing/2014/main" id="{3FA611AB-E302-4A63-A279-B743E628204B}"/>
              </a:ext>
            </a:extLst>
          </p:cNvPr>
          <p:cNvCxnSpPr>
            <a:cxnSpLocks/>
            <a:stCxn id="163" idx="3"/>
            <a:endCxn id="174" idx="1"/>
          </p:cNvCxnSpPr>
          <p:nvPr/>
        </p:nvCxnSpPr>
        <p:spPr>
          <a:xfrm flipV="1">
            <a:off x="4757462" y="3144325"/>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74" name="Google Shape;63;p13">
            <a:extLst>
              <a:ext uri="{FF2B5EF4-FFF2-40B4-BE49-F238E27FC236}">
                <a16:creationId xmlns:a16="http://schemas.microsoft.com/office/drawing/2014/main" id="{2A5F3CD5-1F04-4C39-BC54-5BD5057E5CC1}"/>
              </a:ext>
            </a:extLst>
          </p:cNvPr>
          <p:cNvSpPr/>
          <p:nvPr/>
        </p:nvSpPr>
        <p:spPr>
          <a:xfrm>
            <a:off x="6815172" y="30271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cxnSp>
        <p:nvCxnSpPr>
          <p:cNvPr id="175" name="Google Shape;87;p13">
            <a:extLst>
              <a:ext uri="{FF2B5EF4-FFF2-40B4-BE49-F238E27FC236}">
                <a16:creationId xmlns:a16="http://schemas.microsoft.com/office/drawing/2014/main" id="{5E813F01-543B-481F-AF08-3250B515799F}"/>
              </a:ext>
            </a:extLst>
          </p:cNvPr>
          <p:cNvCxnSpPr>
            <a:cxnSpLocks/>
            <a:endCxn id="164" idx="1"/>
          </p:cNvCxnSpPr>
          <p:nvPr/>
        </p:nvCxnSpPr>
        <p:spPr>
          <a:xfrm>
            <a:off x="3150568" y="3608681"/>
            <a:ext cx="1223031" cy="0"/>
          </a:xfrm>
          <a:prstGeom prst="straightConnector1">
            <a:avLst/>
          </a:prstGeom>
          <a:noFill/>
          <a:ln w="9525" cap="flat" cmpd="sng">
            <a:solidFill>
              <a:schemeClr val="dk2"/>
            </a:solidFill>
            <a:prstDash val="solid"/>
            <a:round/>
            <a:headEnd type="none" w="med" len="med"/>
            <a:tailEnd type="triangle" w="med" len="med"/>
          </a:ln>
        </p:spPr>
      </p:cxnSp>
      <p:sp>
        <p:nvSpPr>
          <p:cNvPr id="176" name="Google Shape;64;p13">
            <a:extLst>
              <a:ext uri="{FF2B5EF4-FFF2-40B4-BE49-F238E27FC236}">
                <a16:creationId xmlns:a16="http://schemas.microsoft.com/office/drawing/2014/main" id="{5C28FD05-F5CE-4DC9-AB3E-6D384AA92833}"/>
              </a:ext>
            </a:extLst>
          </p:cNvPr>
          <p:cNvSpPr txBox="1"/>
          <p:nvPr/>
        </p:nvSpPr>
        <p:spPr>
          <a:xfrm>
            <a:off x="127605" y="2478452"/>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77" name="Google Shape;74;p13">
            <a:extLst>
              <a:ext uri="{FF2B5EF4-FFF2-40B4-BE49-F238E27FC236}">
                <a16:creationId xmlns:a16="http://schemas.microsoft.com/office/drawing/2014/main" id="{8752C1D6-1C9B-4B22-A805-31CAB3B7A8EC}"/>
              </a:ext>
            </a:extLst>
          </p:cNvPr>
          <p:cNvSpPr txBox="1"/>
          <p:nvPr/>
        </p:nvSpPr>
        <p:spPr>
          <a:xfrm>
            <a:off x="132434" y="2943927"/>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78" name="Google Shape;77;p13">
            <a:extLst>
              <a:ext uri="{FF2B5EF4-FFF2-40B4-BE49-F238E27FC236}">
                <a16:creationId xmlns:a16="http://schemas.microsoft.com/office/drawing/2014/main" id="{E2772CC8-FC7E-4290-B28B-6B4B4153ACE5}"/>
              </a:ext>
            </a:extLst>
          </p:cNvPr>
          <p:cNvSpPr txBox="1"/>
          <p:nvPr/>
        </p:nvSpPr>
        <p:spPr>
          <a:xfrm>
            <a:off x="132432" y="3408827"/>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79" name="Google Shape;78;p13">
            <a:extLst>
              <a:ext uri="{FF2B5EF4-FFF2-40B4-BE49-F238E27FC236}">
                <a16:creationId xmlns:a16="http://schemas.microsoft.com/office/drawing/2014/main" id="{9F370027-7A45-44D7-8522-C10F54E495CD}"/>
              </a:ext>
            </a:extLst>
          </p:cNvPr>
          <p:cNvSpPr txBox="1"/>
          <p:nvPr/>
        </p:nvSpPr>
        <p:spPr>
          <a:xfrm>
            <a:off x="127607" y="3874977"/>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80" name="Google Shape;90;p13">
            <a:extLst>
              <a:ext uri="{FF2B5EF4-FFF2-40B4-BE49-F238E27FC236}">
                <a16:creationId xmlns:a16="http://schemas.microsoft.com/office/drawing/2014/main" id="{AC1C73BD-84F3-4F1B-8DB3-6C07754130C3}"/>
              </a:ext>
            </a:extLst>
          </p:cNvPr>
          <p:cNvSpPr txBox="1"/>
          <p:nvPr/>
        </p:nvSpPr>
        <p:spPr>
          <a:xfrm>
            <a:off x="132433" y="4801275"/>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81" name="Google Shape;91;p13">
            <a:extLst>
              <a:ext uri="{FF2B5EF4-FFF2-40B4-BE49-F238E27FC236}">
                <a16:creationId xmlns:a16="http://schemas.microsoft.com/office/drawing/2014/main" id="{B0D48755-9148-4C82-9EB1-C2A6A9B87B49}"/>
              </a:ext>
            </a:extLst>
          </p:cNvPr>
          <p:cNvSpPr txBox="1"/>
          <p:nvPr/>
        </p:nvSpPr>
        <p:spPr>
          <a:xfrm>
            <a:off x="132358" y="5269750"/>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82" name="Google Shape;61;p13">
            <a:extLst>
              <a:ext uri="{FF2B5EF4-FFF2-40B4-BE49-F238E27FC236}">
                <a16:creationId xmlns:a16="http://schemas.microsoft.com/office/drawing/2014/main" id="{412E7919-0150-4C19-8C42-87BA29D48111}"/>
              </a:ext>
            </a:extLst>
          </p:cNvPr>
          <p:cNvSpPr/>
          <p:nvPr/>
        </p:nvSpPr>
        <p:spPr>
          <a:xfrm>
            <a:off x="126383" y="4339777"/>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83" name="Google Shape;101;p13">
            <a:extLst>
              <a:ext uri="{FF2B5EF4-FFF2-40B4-BE49-F238E27FC236}">
                <a16:creationId xmlns:a16="http://schemas.microsoft.com/office/drawing/2014/main" id="{0C54E238-A414-43A5-A260-B05BF680749E}"/>
              </a:ext>
            </a:extLst>
          </p:cNvPr>
          <p:cNvSpPr txBox="1"/>
          <p:nvPr/>
        </p:nvSpPr>
        <p:spPr>
          <a:xfrm>
            <a:off x="8404368" y="437980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84" name="Google Shape;86;p13">
            <a:extLst>
              <a:ext uri="{FF2B5EF4-FFF2-40B4-BE49-F238E27FC236}">
                <a16:creationId xmlns:a16="http://schemas.microsoft.com/office/drawing/2014/main" id="{FB2CCD24-CEF5-4935-84F9-6815BE5A1C1D}"/>
              </a:ext>
            </a:extLst>
          </p:cNvPr>
          <p:cNvSpPr/>
          <p:nvPr/>
        </p:nvSpPr>
        <p:spPr>
          <a:xfrm>
            <a:off x="7413889" y="4428066"/>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85" name="Google Shape;78;p13">
            <a:extLst>
              <a:ext uri="{FF2B5EF4-FFF2-40B4-BE49-F238E27FC236}">
                <a16:creationId xmlns:a16="http://schemas.microsoft.com/office/drawing/2014/main" id="{E6E2C620-62D9-4C40-AFEB-0F0A9D240F01}"/>
              </a:ext>
            </a:extLst>
          </p:cNvPr>
          <p:cNvSpPr txBox="1"/>
          <p:nvPr/>
        </p:nvSpPr>
        <p:spPr>
          <a:xfrm>
            <a:off x="122164" y="4343068"/>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86" name="Google Shape;92;p13">
            <a:extLst>
              <a:ext uri="{FF2B5EF4-FFF2-40B4-BE49-F238E27FC236}">
                <a16:creationId xmlns:a16="http://schemas.microsoft.com/office/drawing/2014/main" id="{90AA43A8-692F-43EA-A588-DD3D07DDDEC3}"/>
              </a:ext>
            </a:extLst>
          </p:cNvPr>
          <p:cNvCxnSpPr>
            <a:cxnSpLocks/>
            <a:stCxn id="162" idx="2"/>
            <a:endCxn id="169" idx="1"/>
          </p:cNvCxnSpPr>
          <p:nvPr/>
        </p:nvCxnSpPr>
        <p:spPr>
          <a:xfrm rot="16200000" flipH="1">
            <a:off x="3030814" y="3463302"/>
            <a:ext cx="2125560" cy="1886055"/>
          </a:xfrm>
          <a:prstGeom prst="bentConnector2">
            <a:avLst/>
          </a:prstGeom>
          <a:noFill/>
          <a:ln w="9525" cap="flat" cmpd="sng">
            <a:solidFill>
              <a:schemeClr val="dk2"/>
            </a:solidFill>
            <a:prstDash val="solid"/>
            <a:round/>
            <a:headEnd type="none" w="med" len="med"/>
            <a:tailEnd type="triangle" w="med" len="med"/>
          </a:ln>
        </p:spPr>
      </p:cxnSp>
      <p:cxnSp>
        <p:nvCxnSpPr>
          <p:cNvPr id="187" name="Google Shape;96;p13">
            <a:extLst>
              <a:ext uri="{FF2B5EF4-FFF2-40B4-BE49-F238E27FC236}">
                <a16:creationId xmlns:a16="http://schemas.microsoft.com/office/drawing/2014/main" id="{B0D70B93-82A9-4F7D-9128-C66CA3251896}"/>
              </a:ext>
            </a:extLst>
          </p:cNvPr>
          <p:cNvCxnSpPr>
            <a:cxnSpLocks/>
            <a:stCxn id="163" idx="2"/>
            <a:endCxn id="168" idx="1"/>
          </p:cNvCxnSpPr>
          <p:nvPr/>
        </p:nvCxnSpPr>
        <p:spPr>
          <a:xfrm rot="16200000" flipH="1">
            <a:off x="3612445" y="3893129"/>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88" name="Google Shape;84;p13">
            <a:extLst>
              <a:ext uri="{FF2B5EF4-FFF2-40B4-BE49-F238E27FC236}">
                <a16:creationId xmlns:a16="http://schemas.microsoft.com/office/drawing/2014/main" id="{DE335030-DB25-4910-B183-EBC5C6635128}"/>
              </a:ext>
            </a:extLst>
          </p:cNvPr>
          <p:cNvCxnSpPr>
            <a:cxnSpLocks/>
            <a:stCxn id="167" idx="2"/>
            <a:endCxn id="184" idx="0"/>
          </p:cNvCxnSpPr>
          <p:nvPr/>
        </p:nvCxnSpPr>
        <p:spPr>
          <a:xfrm flipH="1">
            <a:off x="7855314" y="4194279"/>
            <a:ext cx="1" cy="233791"/>
          </a:xfrm>
          <a:prstGeom prst="straightConnector1">
            <a:avLst/>
          </a:prstGeom>
          <a:noFill/>
          <a:ln w="9525" cap="flat" cmpd="sng">
            <a:solidFill>
              <a:schemeClr val="dk2"/>
            </a:solidFill>
            <a:prstDash val="solid"/>
            <a:round/>
            <a:headEnd type="none" w="med" len="med"/>
            <a:tailEnd type="triangle" w="med" len="med"/>
          </a:ln>
        </p:spPr>
      </p:cxnSp>
      <p:sp>
        <p:nvSpPr>
          <p:cNvPr id="73" name="Oval 72">
            <a:extLst>
              <a:ext uri="{FF2B5EF4-FFF2-40B4-BE49-F238E27FC236}">
                <a16:creationId xmlns:a16="http://schemas.microsoft.com/office/drawing/2014/main" id="{2E5FF8EE-CF65-4149-94E7-8635ED79A02E}"/>
              </a:ext>
            </a:extLst>
          </p:cNvPr>
          <p:cNvSpPr/>
          <p:nvPr/>
        </p:nvSpPr>
        <p:spPr>
          <a:xfrm>
            <a:off x="1104692" y="2033684"/>
            <a:ext cx="1565814"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600 sec</a:t>
            </a:r>
          </a:p>
        </p:txBody>
      </p:sp>
      <p:sp>
        <p:nvSpPr>
          <p:cNvPr id="74" name="Oval 73">
            <a:extLst>
              <a:ext uri="{FF2B5EF4-FFF2-40B4-BE49-F238E27FC236}">
                <a16:creationId xmlns:a16="http://schemas.microsoft.com/office/drawing/2014/main" id="{07399976-5421-4787-9761-A23A55485603}"/>
              </a:ext>
            </a:extLst>
          </p:cNvPr>
          <p:cNvSpPr/>
          <p:nvPr/>
        </p:nvSpPr>
        <p:spPr>
          <a:xfrm>
            <a:off x="3066922" y="2884998"/>
            <a:ext cx="1388041"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5o sec</a:t>
            </a:r>
          </a:p>
        </p:txBody>
      </p:sp>
      <p:sp>
        <p:nvSpPr>
          <p:cNvPr id="76" name="TextBox 75">
            <a:extLst>
              <a:ext uri="{FF2B5EF4-FFF2-40B4-BE49-F238E27FC236}">
                <a16:creationId xmlns:a16="http://schemas.microsoft.com/office/drawing/2014/main" id="{6E287951-10C7-4B33-83FD-BD79F49C9BC3}"/>
              </a:ext>
            </a:extLst>
          </p:cNvPr>
          <p:cNvSpPr txBox="1"/>
          <p:nvPr/>
        </p:nvSpPr>
        <p:spPr>
          <a:xfrm>
            <a:off x="92577" y="5755426"/>
            <a:ext cx="8236255" cy="338554"/>
          </a:xfrm>
          <a:prstGeom prst="rect">
            <a:avLst/>
          </a:prstGeom>
          <a:noFill/>
        </p:spPr>
        <p:txBody>
          <a:bodyPr wrap="square" rtlCol="0">
            <a:spAutoFit/>
          </a:bodyPr>
          <a:lstStyle/>
          <a:p>
            <a:r>
              <a:rPr lang="en-US" sz="1600" dirty="0"/>
              <a:t>execution time for </a:t>
            </a:r>
            <a:r>
              <a:rPr lang="en-US" sz="1600" b="1" dirty="0">
                <a:solidFill>
                  <a:srgbClr val="C00000"/>
                </a:solidFill>
              </a:rPr>
              <a:t>1 similarity search query on a 100GB dataset </a:t>
            </a:r>
            <a:r>
              <a:rPr lang="en-US" sz="1600" b="1" i="1" u="sng" dirty="0">
                <a:solidFill>
                  <a:srgbClr val="C00000"/>
                </a:solidFill>
              </a:rPr>
              <a:t>on disk</a:t>
            </a:r>
            <a:r>
              <a:rPr lang="en-US" sz="1600" b="1" dirty="0">
                <a:solidFill>
                  <a:srgbClr val="C00000"/>
                </a:solidFill>
              </a:rPr>
              <a:t> </a:t>
            </a:r>
          </a:p>
        </p:txBody>
      </p:sp>
    </p:spTree>
    <p:extLst>
      <p:ext uri="{BB962C8B-B14F-4D97-AF65-F5344CB8AC3E}">
        <p14:creationId xmlns:p14="http://schemas.microsoft.com/office/powerpoint/2010/main" val="4817893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176</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519054"/>
            <a:ext cx="8229600" cy="1066800"/>
          </a:xfrm>
        </p:spPr>
        <p:txBody>
          <a:bodyPr/>
          <a:lstStyle/>
          <a:p>
            <a:pPr eaLnBrk="1" hangingPunct="1"/>
            <a:r>
              <a:rPr lang="en-US" altLang="en-US" dirty="0" err="1"/>
              <a:t>iSAX</a:t>
            </a:r>
            <a:r>
              <a:rPr lang="en-US" altLang="en-US" dirty="0"/>
              <a:t> Index Family Lineage Tree</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84170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61749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96378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126" name="Google Shape;54;p13">
            <a:extLst>
              <a:ext uri="{FF2B5EF4-FFF2-40B4-BE49-F238E27FC236}">
                <a16:creationId xmlns:a16="http://schemas.microsoft.com/office/drawing/2014/main" id="{5446EF7A-329E-4FEC-8686-00EF3EBD6875}"/>
              </a:ext>
            </a:extLst>
          </p:cNvPr>
          <p:cNvCxnSpPr/>
          <p:nvPr/>
        </p:nvCxnSpPr>
        <p:spPr>
          <a:xfrm>
            <a:off x="807143" y="1881170"/>
            <a:ext cx="7543800" cy="0"/>
          </a:xfrm>
          <a:prstGeom prst="straightConnector1">
            <a:avLst/>
          </a:prstGeom>
          <a:noFill/>
          <a:ln w="9525" cap="flat" cmpd="sng">
            <a:solidFill>
              <a:schemeClr val="dk2"/>
            </a:solidFill>
            <a:prstDash val="dot"/>
            <a:round/>
            <a:headEnd type="none" w="med" len="med"/>
            <a:tailEnd type="none" w="med" len="med"/>
          </a:ln>
        </p:spPr>
      </p:cxnSp>
      <p:sp>
        <p:nvSpPr>
          <p:cNvPr id="127" name="Google Shape;55;p13">
            <a:extLst>
              <a:ext uri="{FF2B5EF4-FFF2-40B4-BE49-F238E27FC236}">
                <a16:creationId xmlns:a16="http://schemas.microsoft.com/office/drawing/2014/main" id="{2A9E3DFE-8111-43D7-815E-17B8B3F0DECD}"/>
              </a:ext>
            </a:extLst>
          </p:cNvPr>
          <p:cNvSpPr/>
          <p:nvPr/>
        </p:nvSpPr>
        <p:spPr>
          <a:xfrm>
            <a:off x="127609" y="527047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8" name="Google Shape;56;p13">
            <a:extLst>
              <a:ext uri="{FF2B5EF4-FFF2-40B4-BE49-F238E27FC236}">
                <a16:creationId xmlns:a16="http://schemas.microsoft.com/office/drawing/2014/main" id="{F59A251B-C4B5-44E7-BF79-FC3542C896DB}"/>
              </a:ext>
            </a:extLst>
          </p:cNvPr>
          <p:cNvSpPr/>
          <p:nvPr/>
        </p:nvSpPr>
        <p:spPr>
          <a:xfrm>
            <a:off x="127609" y="48024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9" name="Google Shape;57;p13">
            <a:extLst>
              <a:ext uri="{FF2B5EF4-FFF2-40B4-BE49-F238E27FC236}">
                <a16:creationId xmlns:a16="http://schemas.microsoft.com/office/drawing/2014/main" id="{FFC61E84-714D-4591-AA9A-23CBDDAB618C}"/>
              </a:ext>
            </a:extLst>
          </p:cNvPr>
          <p:cNvSpPr/>
          <p:nvPr/>
        </p:nvSpPr>
        <p:spPr>
          <a:xfrm>
            <a:off x="131826" y="199723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0" name="Google Shape;58;p13">
            <a:extLst>
              <a:ext uri="{FF2B5EF4-FFF2-40B4-BE49-F238E27FC236}">
                <a16:creationId xmlns:a16="http://schemas.microsoft.com/office/drawing/2014/main" id="{C24696E3-087D-40EC-B2A1-811DEDBCD037}"/>
              </a:ext>
            </a:extLst>
          </p:cNvPr>
          <p:cNvSpPr/>
          <p:nvPr/>
        </p:nvSpPr>
        <p:spPr>
          <a:xfrm>
            <a:off x="131826" y="247550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1" name="Google Shape;59;p13">
            <a:extLst>
              <a:ext uri="{FF2B5EF4-FFF2-40B4-BE49-F238E27FC236}">
                <a16:creationId xmlns:a16="http://schemas.microsoft.com/office/drawing/2014/main" id="{D762C252-89CA-4CCB-8703-E250A8C92CCA}"/>
              </a:ext>
            </a:extLst>
          </p:cNvPr>
          <p:cNvSpPr/>
          <p:nvPr/>
        </p:nvSpPr>
        <p:spPr>
          <a:xfrm>
            <a:off x="131826" y="2941941"/>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2" name="Google Shape;60;p13">
            <a:extLst>
              <a:ext uri="{FF2B5EF4-FFF2-40B4-BE49-F238E27FC236}">
                <a16:creationId xmlns:a16="http://schemas.microsoft.com/office/drawing/2014/main" id="{94CA0A8E-32B6-412D-BD67-917B84732CAC}"/>
              </a:ext>
            </a:extLst>
          </p:cNvPr>
          <p:cNvSpPr/>
          <p:nvPr/>
        </p:nvSpPr>
        <p:spPr>
          <a:xfrm>
            <a:off x="131826" y="340681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3" name="Google Shape;61;p13">
            <a:extLst>
              <a:ext uri="{FF2B5EF4-FFF2-40B4-BE49-F238E27FC236}">
                <a16:creationId xmlns:a16="http://schemas.microsoft.com/office/drawing/2014/main" id="{224A8299-5B69-4EC5-9BFD-E11D1B9150B7}"/>
              </a:ext>
            </a:extLst>
          </p:cNvPr>
          <p:cNvSpPr/>
          <p:nvPr/>
        </p:nvSpPr>
        <p:spPr>
          <a:xfrm>
            <a:off x="131826" y="387168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4" name="Google Shape;62;p13">
            <a:extLst>
              <a:ext uri="{FF2B5EF4-FFF2-40B4-BE49-F238E27FC236}">
                <a16:creationId xmlns:a16="http://schemas.microsoft.com/office/drawing/2014/main" id="{F2B9475B-3E5E-4965-A6C8-8F63E07987FE}"/>
              </a:ext>
            </a:extLst>
          </p:cNvPr>
          <p:cNvSpPr/>
          <p:nvPr/>
        </p:nvSpPr>
        <p:spPr>
          <a:xfrm>
            <a:off x="923299" y="2088216"/>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135" name="Google Shape;63;p13">
            <a:extLst>
              <a:ext uri="{FF2B5EF4-FFF2-40B4-BE49-F238E27FC236}">
                <a16:creationId xmlns:a16="http://schemas.microsoft.com/office/drawing/2014/main" id="{C0754837-6F13-4227-B845-40AB95E9BB37}"/>
              </a:ext>
            </a:extLst>
          </p:cNvPr>
          <p:cNvSpPr/>
          <p:nvPr/>
        </p:nvSpPr>
        <p:spPr>
          <a:xfrm>
            <a:off x="2670507" y="254730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136" name="Google Shape;65;p13">
            <a:extLst>
              <a:ext uri="{FF2B5EF4-FFF2-40B4-BE49-F238E27FC236}">
                <a16:creationId xmlns:a16="http://schemas.microsoft.com/office/drawing/2014/main" id="{FE69D910-1D9D-4F13-B5D1-39A40413125E}"/>
              </a:ext>
            </a:extLst>
          </p:cNvPr>
          <p:cNvCxnSpPr>
            <a:cxnSpLocks/>
            <a:stCxn id="160" idx="3"/>
            <a:endCxn id="135" idx="1"/>
          </p:cNvCxnSpPr>
          <p:nvPr/>
        </p:nvCxnSpPr>
        <p:spPr>
          <a:xfrm>
            <a:off x="2515807" y="2664459"/>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67;p13">
            <a:extLst>
              <a:ext uri="{FF2B5EF4-FFF2-40B4-BE49-F238E27FC236}">
                <a16:creationId xmlns:a16="http://schemas.microsoft.com/office/drawing/2014/main" id="{E63A7E56-08D7-4553-BD35-8BD3DC5B05DA}"/>
              </a:ext>
            </a:extLst>
          </p:cNvPr>
          <p:cNvCxnSpPr>
            <a:cxnSpLocks/>
            <a:endCxn id="162" idx="0"/>
          </p:cNvCxnSpPr>
          <p:nvPr/>
        </p:nvCxnSpPr>
        <p:spPr>
          <a:xfrm>
            <a:off x="3150564" y="2782435"/>
            <a:ext cx="0" cy="171345"/>
          </a:xfrm>
          <a:prstGeom prst="straightConnector1">
            <a:avLst/>
          </a:prstGeom>
          <a:noFill/>
          <a:ln w="9525" cap="flat" cmpd="sng">
            <a:solidFill>
              <a:schemeClr val="dk2"/>
            </a:solidFill>
            <a:prstDash val="solid"/>
            <a:round/>
            <a:headEnd type="none" w="med" len="med"/>
            <a:tailEnd type="triangle" w="med" len="med"/>
          </a:ln>
        </p:spPr>
      </p:cxnSp>
      <p:sp>
        <p:nvSpPr>
          <p:cNvPr id="138" name="Google Shape;69;p13">
            <a:extLst>
              <a:ext uri="{FF2B5EF4-FFF2-40B4-BE49-F238E27FC236}">
                <a16:creationId xmlns:a16="http://schemas.microsoft.com/office/drawing/2014/main" id="{2FD689FE-FB8D-4F8F-8351-D3D9FCE4A889}"/>
              </a:ext>
            </a:extLst>
          </p:cNvPr>
          <p:cNvSpPr txBox="1"/>
          <p:nvPr/>
        </p:nvSpPr>
        <p:spPr>
          <a:xfrm>
            <a:off x="1102433"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139" name="Google Shape;70;p13">
            <a:extLst>
              <a:ext uri="{FF2B5EF4-FFF2-40B4-BE49-F238E27FC236}">
                <a16:creationId xmlns:a16="http://schemas.microsoft.com/office/drawing/2014/main" id="{7DF42961-3828-4D0D-AA83-BF41E64407A7}"/>
              </a:ext>
            </a:extLst>
          </p:cNvPr>
          <p:cNvSpPr txBox="1"/>
          <p:nvPr/>
        </p:nvSpPr>
        <p:spPr>
          <a:xfrm>
            <a:off x="185036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140" name="Google Shape;71;p13">
            <a:extLst>
              <a:ext uri="{FF2B5EF4-FFF2-40B4-BE49-F238E27FC236}">
                <a16:creationId xmlns:a16="http://schemas.microsoft.com/office/drawing/2014/main" id="{05918818-B76D-4B93-9B60-6F8A3604F785}"/>
              </a:ext>
            </a:extLst>
          </p:cNvPr>
          <p:cNvSpPr txBox="1"/>
          <p:nvPr/>
        </p:nvSpPr>
        <p:spPr>
          <a:xfrm>
            <a:off x="286837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141" name="Google Shape;72;p13">
            <a:extLst>
              <a:ext uri="{FF2B5EF4-FFF2-40B4-BE49-F238E27FC236}">
                <a16:creationId xmlns:a16="http://schemas.microsoft.com/office/drawing/2014/main" id="{DF182909-828D-44DC-AD11-EF354A03156C}"/>
              </a:ext>
            </a:extLst>
          </p:cNvPr>
          <p:cNvCxnSpPr>
            <a:cxnSpLocks/>
            <a:stCxn id="162" idx="3"/>
            <a:endCxn id="163" idx="1"/>
          </p:cNvCxnSpPr>
          <p:nvPr/>
        </p:nvCxnSpPr>
        <p:spPr>
          <a:xfrm>
            <a:off x="3535839" y="3148661"/>
            <a:ext cx="135938" cy="464"/>
          </a:xfrm>
          <a:prstGeom prst="straightConnector1">
            <a:avLst/>
          </a:prstGeom>
          <a:noFill/>
          <a:ln w="9525" cap="flat" cmpd="sng">
            <a:solidFill>
              <a:schemeClr val="dk2"/>
            </a:solidFill>
            <a:prstDash val="solid"/>
            <a:round/>
            <a:headEnd type="none" w="med" len="med"/>
            <a:tailEnd type="triangle" w="med" len="med"/>
          </a:ln>
        </p:spPr>
      </p:cxnSp>
      <p:sp>
        <p:nvSpPr>
          <p:cNvPr id="142" name="Google Shape;75;p13">
            <a:extLst>
              <a:ext uri="{FF2B5EF4-FFF2-40B4-BE49-F238E27FC236}">
                <a16:creationId xmlns:a16="http://schemas.microsoft.com/office/drawing/2014/main" id="{C77C1C49-3629-4877-8E40-47C2D32B7736}"/>
              </a:ext>
            </a:extLst>
          </p:cNvPr>
          <p:cNvSpPr txBox="1"/>
          <p:nvPr/>
        </p:nvSpPr>
        <p:spPr>
          <a:xfrm>
            <a:off x="3828141" y="1698253"/>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143" name="Google Shape;76;p13">
            <a:extLst>
              <a:ext uri="{FF2B5EF4-FFF2-40B4-BE49-F238E27FC236}">
                <a16:creationId xmlns:a16="http://schemas.microsoft.com/office/drawing/2014/main" id="{CCC2423A-5F90-411E-A33D-1BCD2A3C72F7}"/>
              </a:ext>
            </a:extLst>
          </p:cNvPr>
          <p:cNvSpPr txBox="1"/>
          <p:nvPr/>
        </p:nvSpPr>
        <p:spPr>
          <a:xfrm>
            <a:off x="458007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144" name="Google Shape;81;p13">
            <a:extLst>
              <a:ext uri="{FF2B5EF4-FFF2-40B4-BE49-F238E27FC236}">
                <a16:creationId xmlns:a16="http://schemas.microsoft.com/office/drawing/2014/main" id="{9BCA71BD-4E1F-4EF6-A5E7-E13041D02EB9}"/>
              </a:ext>
            </a:extLst>
          </p:cNvPr>
          <p:cNvSpPr txBox="1"/>
          <p:nvPr/>
        </p:nvSpPr>
        <p:spPr>
          <a:xfrm>
            <a:off x="5389548" y="1699638"/>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145" name="Google Shape;82;p13">
            <a:extLst>
              <a:ext uri="{FF2B5EF4-FFF2-40B4-BE49-F238E27FC236}">
                <a16:creationId xmlns:a16="http://schemas.microsoft.com/office/drawing/2014/main" id="{2CD262F5-3612-44DF-9EE4-755171511261}"/>
              </a:ext>
            </a:extLst>
          </p:cNvPr>
          <p:cNvSpPr txBox="1"/>
          <p:nvPr/>
        </p:nvSpPr>
        <p:spPr>
          <a:xfrm>
            <a:off x="6464061" y="1698253"/>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146" name="Google Shape;83;p13">
            <a:extLst>
              <a:ext uri="{FF2B5EF4-FFF2-40B4-BE49-F238E27FC236}">
                <a16:creationId xmlns:a16="http://schemas.microsoft.com/office/drawing/2014/main" id="{8E195938-DC29-412E-BE89-EDE044103BEB}"/>
              </a:ext>
            </a:extLst>
          </p:cNvPr>
          <p:cNvSpPr txBox="1"/>
          <p:nvPr/>
        </p:nvSpPr>
        <p:spPr>
          <a:xfrm>
            <a:off x="750894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147" name="Google Shape;84;p13">
            <a:extLst>
              <a:ext uri="{FF2B5EF4-FFF2-40B4-BE49-F238E27FC236}">
                <a16:creationId xmlns:a16="http://schemas.microsoft.com/office/drawing/2014/main" id="{DE1785C0-2130-4C9C-8C84-7516C8786020}"/>
              </a:ext>
            </a:extLst>
          </p:cNvPr>
          <p:cNvCxnSpPr>
            <a:cxnSpLocks/>
            <a:stCxn id="166" idx="3"/>
            <a:endCxn id="167" idx="1"/>
          </p:cNvCxnSpPr>
          <p:nvPr/>
        </p:nvCxnSpPr>
        <p:spPr>
          <a:xfrm flipV="1">
            <a:off x="7177175" y="4077126"/>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148" name="Google Shape;87;p13">
            <a:extLst>
              <a:ext uri="{FF2B5EF4-FFF2-40B4-BE49-F238E27FC236}">
                <a16:creationId xmlns:a16="http://schemas.microsoft.com/office/drawing/2014/main" id="{4EC5F95B-DC6C-454F-9161-6A788530514D}"/>
              </a:ext>
            </a:extLst>
          </p:cNvPr>
          <p:cNvCxnSpPr>
            <a:cxnSpLocks/>
            <a:stCxn id="165" idx="3"/>
            <a:endCxn id="166" idx="1"/>
          </p:cNvCxnSpPr>
          <p:nvPr/>
        </p:nvCxnSpPr>
        <p:spPr>
          <a:xfrm flipV="1">
            <a:off x="6021635" y="4077136"/>
            <a:ext cx="214305" cy="111"/>
          </a:xfrm>
          <a:prstGeom prst="straightConnector1">
            <a:avLst/>
          </a:prstGeom>
          <a:noFill/>
          <a:ln w="9525" cap="flat" cmpd="sng">
            <a:solidFill>
              <a:schemeClr val="dk2"/>
            </a:solidFill>
            <a:prstDash val="solid"/>
            <a:round/>
            <a:headEnd type="none" w="med" len="med"/>
            <a:tailEnd type="triangle" w="med" len="med"/>
          </a:ln>
        </p:spPr>
      </p:cxnSp>
      <p:sp>
        <p:nvSpPr>
          <p:cNvPr id="149" name="Google Shape;89;p13">
            <a:extLst>
              <a:ext uri="{FF2B5EF4-FFF2-40B4-BE49-F238E27FC236}">
                <a16:creationId xmlns:a16="http://schemas.microsoft.com/office/drawing/2014/main" id="{2E425437-A8F7-4E2A-9018-648F61930D5F}"/>
              </a:ext>
            </a:extLst>
          </p:cNvPr>
          <p:cNvSpPr txBox="1"/>
          <p:nvPr/>
        </p:nvSpPr>
        <p:spPr>
          <a:xfrm>
            <a:off x="130209" y="2007777"/>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150" name="Google Shape;93;p13">
            <a:extLst>
              <a:ext uri="{FF2B5EF4-FFF2-40B4-BE49-F238E27FC236}">
                <a16:creationId xmlns:a16="http://schemas.microsoft.com/office/drawing/2014/main" id="{2C23DE3C-E1C5-4226-988A-3BBBD9235B77}"/>
              </a:ext>
            </a:extLst>
          </p:cNvPr>
          <p:cNvCxnSpPr>
            <a:cxnSpLocks/>
            <a:stCxn id="168" idx="3"/>
            <a:endCxn id="170" idx="1"/>
          </p:cNvCxnSpPr>
          <p:nvPr/>
        </p:nvCxnSpPr>
        <p:spPr>
          <a:xfrm flipV="1">
            <a:off x="6199658" y="4992605"/>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151" name="Google Shape;97;p13">
            <a:extLst>
              <a:ext uri="{FF2B5EF4-FFF2-40B4-BE49-F238E27FC236}">
                <a16:creationId xmlns:a16="http://schemas.microsoft.com/office/drawing/2014/main" id="{87F6AC9B-6065-4AA1-9A93-B40870FB5D91}"/>
              </a:ext>
            </a:extLst>
          </p:cNvPr>
          <p:cNvSpPr txBox="1"/>
          <p:nvPr/>
        </p:nvSpPr>
        <p:spPr>
          <a:xfrm>
            <a:off x="8409811" y="3002067"/>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2" name="Google Shape;98;p13">
            <a:extLst>
              <a:ext uri="{FF2B5EF4-FFF2-40B4-BE49-F238E27FC236}">
                <a16:creationId xmlns:a16="http://schemas.microsoft.com/office/drawing/2014/main" id="{F7E97F3A-6FE0-40B3-8411-160B370F6369}"/>
              </a:ext>
            </a:extLst>
          </p:cNvPr>
          <p:cNvSpPr txBox="1"/>
          <p:nvPr/>
        </p:nvSpPr>
        <p:spPr>
          <a:xfrm>
            <a:off x="8411421" y="2536970"/>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153" name="Google Shape;99;p13">
            <a:extLst>
              <a:ext uri="{FF2B5EF4-FFF2-40B4-BE49-F238E27FC236}">
                <a16:creationId xmlns:a16="http://schemas.microsoft.com/office/drawing/2014/main" id="{398FE1B7-18A4-476B-AA84-3EA3CE646F0D}"/>
              </a:ext>
            </a:extLst>
          </p:cNvPr>
          <p:cNvSpPr txBox="1"/>
          <p:nvPr/>
        </p:nvSpPr>
        <p:spPr>
          <a:xfrm>
            <a:off x="8411421" y="2054835"/>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4" name="Google Shape;100;p13">
            <a:extLst>
              <a:ext uri="{FF2B5EF4-FFF2-40B4-BE49-F238E27FC236}">
                <a16:creationId xmlns:a16="http://schemas.microsoft.com/office/drawing/2014/main" id="{70C5D156-B69A-4A34-BE0C-3D30549B9DC1}"/>
              </a:ext>
            </a:extLst>
          </p:cNvPr>
          <p:cNvSpPr txBox="1"/>
          <p:nvPr/>
        </p:nvSpPr>
        <p:spPr>
          <a:xfrm>
            <a:off x="8389118" y="3355820"/>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55" name="Google Shape;101;p13">
            <a:extLst>
              <a:ext uri="{FF2B5EF4-FFF2-40B4-BE49-F238E27FC236}">
                <a16:creationId xmlns:a16="http://schemas.microsoft.com/office/drawing/2014/main" id="{A7B790AA-D76D-477C-8F1D-EA5EC2BB9704}"/>
              </a:ext>
            </a:extLst>
          </p:cNvPr>
          <p:cNvSpPr txBox="1"/>
          <p:nvPr/>
        </p:nvSpPr>
        <p:spPr>
          <a:xfrm>
            <a:off x="8409811" y="3911712"/>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6" name="Google Shape;102;p13">
            <a:extLst>
              <a:ext uri="{FF2B5EF4-FFF2-40B4-BE49-F238E27FC236}">
                <a16:creationId xmlns:a16="http://schemas.microsoft.com/office/drawing/2014/main" id="{20E78ED7-3625-4C53-847C-9FE2CA388B8A}"/>
              </a:ext>
            </a:extLst>
          </p:cNvPr>
          <p:cNvSpPr txBox="1"/>
          <p:nvPr/>
        </p:nvSpPr>
        <p:spPr>
          <a:xfrm>
            <a:off x="8394406" y="4859326"/>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7" name="Google Shape;103;p13">
            <a:extLst>
              <a:ext uri="{FF2B5EF4-FFF2-40B4-BE49-F238E27FC236}">
                <a16:creationId xmlns:a16="http://schemas.microsoft.com/office/drawing/2014/main" id="{84384BAC-5CD9-4F46-92B5-E28BF3702795}"/>
              </a:ext>
            </a:extLst>
          </p:cNvPr>
          <p:cNvSpPr txBox="1"/>
          <p:nvPr/>
        </p:nvSpPr>
        <p:spPr>
          <a:xfrm>
            <a:off x="8394414" y="5316827"/>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58" name="Google Shape;104;p13">
            <a:extLst>
              <a:ext uri="{FF2B5EF4-FFF2-40B4-BE49-F238E27FC236}">
                <a16:creationId xmlns:a16="http://schemas.microsoft.com/office/drawing/2014/main" id="{AC83494A-6756-4F57-97B0-1959FC04EF80}"/>
              </a:ext>
            </a:extLst>
          </p:cNvPr>
          <p:cNvCxnSpPr>
            <a:cxnSpLocks/>
            <a:stCxn id="163" idx="2"/>
            <a:endCxn id="165" idx="1"/>
          </p:cNvCxnSpPr>
          <p:nvPr/>
        </p:nvCxnSpPr>
        <p:spPr>
          <a:xfrm rot="16200000" flipH="1">
            <a:off x="4331834" y="3173741"/>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59" name="Google Shape;105;p13">
            <a:extLst>
              <a:ext uri="{FF2B5EF4-FFF2-40B4-BE49-F238E27FC236}">
                <a16:creationId xmlns:a16="http://schemas.microsoft.com/office/drawing/2014/main" id="{A00EABE8-CAB0-4151-A3C3-B3350A5FAA9B}"/>
              </a:ext>
            </a:extLst>
          </p:cNvPr>
          <p:cNvSpPr txBox="1"/>
          <p:nvPr/>
        </p:nvSpPr>
        <p:spPr>
          <a:xfrm>
            <a:off x="53584" y="1684385"/>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60" name="Google Shape;66;p13">
            <a:extLst>
              <a:ext uri="{FF2B5EF4-FFF2-40B4-BE49-F238E27FC236}">
                <a16:creationId xmlns:a16="http://schemas.microsoft.com/office/drawing/2014/main" id="{34F6C3A7-7A91-4963-8065-001428A9354D}"/>
              </a:ext>
            </a:extLst>
          </p:cNvPr>
          <p:cNvSpPr/>
          <p:nvPr/>
        </p:nvSpPr>
        <p:spPr>
          <a:xfrm>
            <a:off x="1566863" y="2547302"/>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61" name="Google Shape;106;p13">
            <a:extLst>
              <a:ext uri="{FF2B5EF4-FFF2-40B4-BE49-F238E27FC236}">
                <a16:creationId xmlns:a16="http://schemas.microsoft.com/office/drawing/2014/main" id="{8C47BBD5-A361-43BB-9776-E88C37341B8D}"/>
              </a:ext>
            </a:extLst>
          </p:cNvPr>
          <p:cNvCxnSpPr>
            <a:cxnSpLocks/>
            <a:stCxn id="134" idx="2"/>
            <a:endCxn id="160" idx="1"/>
          </p:cNvCxnSpPr>
          <p:nvPr/>
        </p:nvCxnSpPr>
        <p:spPr>
          <a:xfrm rot="16200000" flipH="1">
            <a:off x="1300576" y="2398170"/>
            <a:ext cx="341936" cy="190630"/>
          </a:xfrm>
          <a:prstGeom prst="bentConnector2">
            <a:avLst/>
          </a:prstGeom>
          <a:noFill/>
          <a:ln w="9525" cap="flat" cmpd="sng">
            <a:solidFill>
              <a:schemeClr val="dk2"/>
            </a:solidFill>
            <a:prstDash val="solid"/>
            <a:round/>
            <a:headEnd type="none" w="med" len="med"/>
            <a:tailEnd type="triangle" w="med" len="med"/>
          </a:ln>
        </p:spPr>
      </p:cxnSp>
      <p:sp>
        <p:nvSpPr>
          <p:cNvPr id="162" name="Google Shape;68;p13">
            <a:extLst>
              <a:ext uri="{FF2B5EF4-FFF2-40B4-BE49-F238E27FC236}">
                <a16:creationId xmlns:a16="http://schemas.microsoft.com/office/drawing/2014/main" id="{180B579D-F9CA-4B03-81EE-666890A3F661}"/>
              </a:ext>
            </a:extLst>
          </p:cNvPr>
          <p:cNvSpPr/>
          <p:nvPr/>
        </p:nvSpPr>
        <p:spPr>
          <a:xfrm>
            <a:off x="2765298" y="2953776"/>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63" name="Google Shape;73;p13">
            <a:extLst>
              <a:ext uri="{FF2B5EF4-FFF2-40B4-BE49-F238E27FC236}">
                <a16:creationId xmlns:a16="http://schemas.microsoft.com/office/drawing/2014/main" id="{E0BF239C-AC7D-4DD2-9573-8E6C3D909B61}"/>
              </a:ext>
            </a:extLst>
          </p:cNvPr>
          <p:cNvSpPr/>
          <p:nvPr/>
        </p:nvSpPr>
        <p:spPr>
          <a:xfrm>
            <a:off x="3671773" y="3007294"/>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64" name="Google Shape;80;p13">
            <a:extLst>
              <a:ext uri="{FF2B5EF4-FFF2-40B4-BE49-F238E27FC236}">
                <a16:creationId xmlns:a16="http://schemas.microsoft.com/office/drawing/2014/main" id="{9B4E3F3F-281E-4601-B49E-F7B18B517F50}"/>
              </a:ext>
            </a:extLst>
          </p:cNvPr>
          <p:cNvSpPr/>
          <p:nvPr/>
        </p:nvSpPr>
        <p:spPr>
          <a:xfrm>
            <a:off x="4373597" y="3491531"/>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65" name="Google Shape;88;p13">
            <a:extLst>
              <a:ext uri="{FF2B5EF4-FFF2-40B4-BE49-F238E27FC236}">
                <a16:creationId xmlns:a16="http://schemas.microsoft.com/office/drawing/2014/main" id="{3D29818C-FCF6-40EB-918F-B069C9E09B88}"/>
              </a:ext>
            </a:extLst>
          </p:cNvPr>
          <p:cNvSpPr/>
          <p:nvPr/>
        </p:nvSpPr>
        <p:spPr>
          <a:xfrm>
            <a:off x="5235333" y="3960095"/>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6" name="Google Shape;85;p13">
            <a:extLst>
              <a:ext uri="{FF2B5EF4-FFF2-40B4-BE49-F238E27FC236}">
                <a16:creationId xmlns:a16="http://schemas.microsoft.com/office/drawing/2014/main" id="{84F6CCEF-4438-43C5-921B-169609F74A32}"/>
              </a:ext>
            </a:extLst>
          </p:cNvPr>
          <p:cNvSpPr/>
          <p:nvPr/>
        </p:nvSpPr>
        <p:spPr>
          <a:xfrm>
            <a:off x="6235937" y="3959983"/>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7" name="Google Shape;86;p13">
            <a:extLst>
              <a:ext uri="{FF2B5EF4-FFF2-40B4-BE49-F238E27FC236}">
                <a16:creationId xmlns:a16="http://schemas.microsoft.com/office/drawing/2014/main" id="{6D96364A-1372-4AFB-85DD-448FF64A93B5}"/>
              </a:ext>
            </a:extLst>
          </p:cNvPr>
          <p:cNvSpPr/>
          <p:nvPr/>
        </p:nvSpPr>
        <p:spPr>
          <a:xfrm>
            <a:off x="7413891" y="3959975"/>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68" name="Google Shape;94;p13">
            <a:extLst>
              <a:ext uri="{FF2B5EF4-FFF2-40B4-BE49-F238E27FC236}">
                <a16:creationId xmlns:a16="http://schemas.microsoft.com/office/drawing/2014/main" id="{E61773AA-8C97-4984-97AB-EC977CBCD432}"/>
              </a:ext>
            </a:extLst>
          </p:cNvPr>
          <p:cNvSpPr/>
          <p:nvPr/>
        </p:nvSpPr>
        <p:spPr>
          <a:xfrm>
            <a:off x="4714199" y="4790875"/>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69" name="Google Shape;107;p13">
            <a:extLst>
              <a:ext uri="{FF2B5EF4-FFF2-40B4-BE49-F238E27FC236}">
                <a16:creationId xmlns:a16="http://schemas.microsoft.com/office/drawing/2014/main" id="{E4B0399A-ADB1-440A-B8C7-9CC866AEEBFC}"/>
              </a:ext>
            </a:extLst>
          </p:cNvPr>
          <p:cNvSpPr/>
          <p:nvPr/>
        </p:nvSpPr>
        <p:spPr>
          <a:xfrm>
            <a:off x="5036625" y="5351957"/>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70" name="Google Shape;95;p13">
            <a:extLst>
              <a:ext uri="{FF2B5EF4-FFF2-40B4-BE49-F238E27FC236}">
                <a16:creationId xmlns:a16="http://schemas.microsoft.com/office/drawing/2014/main" id="{73205FDF-5B90-44BA-A41B-B61275A9EDEE}"/>
              </a:ext>
            </a:extLst>
          </p:cNvPr>
          <p:cNvSpPr/>
          <p:nvPr/>
        </p:nvSpPr>
        <p:spPr>
          <a:xfrm>
            <a:off x="6399636" y="4875450"/>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71" name="Google Shape;67;p13">
            <a:extLst>
              <a:ext uri="{FF2B5EF4-FFF2-40B4-BE49-F238E27FC236}">
                <a16:creationId xmlns:a16="http://schemas.microsoft.com/office/drawing/2014/main" id="{A46DBF38-E341-4683-880B-9D48CCE78638}"/>
              </a:ext>
            </a:extLst>
          </p:cNvPr>
          <p:cNvCxnSpPr>
            <a:cxnSpLocks/>
            <a:stCxn id="135" idx="3"/>
            <a:endCxn id="172" idx="1"/>
          </p:cNvCxnSpPr>
          <p:nvPr/>
        </p:nvCxnSpPr>
        <p:spPr>
          <a:xfrm>
            <a:off x="3650220" y="2664459"/>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72" name="Google Shape;63;p13">
            <a:extLst>
              <a:ext uri="{FF2B5EF4-FFF2-40B4-BE49-F238E27FC236}">
                <a16:creationId xmlns:a16="http://schemas.microsoft.com/office/drawing/2014/main" id="{F350E24A-3AAE-49CF-AA5B-20A53E73B1B3}"/>
              </a:ext>
            </a:extLst>
          </p:cNvPr>
          <p:cNvSpPr/>
          <p:nvPr/>
        </p:nvSpPr>
        <p:spPr>
          <a:xfrm>
            <a:off x="6816639" y="2549456"/>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73" name="Google Shape;67;p13">
            <a:extLst>
              <a:ext uri="{FF2B5EF4-FFF2-40B4-BE49-F238E27FC236}">
                <a16:creationId xmlns:a16="http://schemas.microsoft.com/office/drawing/2014/main" id="{3FA611AB-E302-4A63-A279-B743E628204B}"/>
              </a:ext>
            </a:extLst>
          </p:cNvPr>
          <p:cNvCxnSpPr>
            <a:cxnSpLocks/>
            <a:stCxn id="163" idx="3"/>
            <a:endCxn id="174" idx="1"/>
          </p:cNvCxnSpPr>
          <p:nvPr/>
        </p:nvCxnSpPr>
        <p:spPr>
          <a:xfrm flipV="1">
            <a:off x="4757462" y="3144325"/>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74" name="Google Shape;63;p13">
            <a:extLst>
              <a:ext uri="{FF2B5EF4-FFF2-40B4-BE49-F238E27FC236}">
                <a16:creationId xmlns:a16="http://schemas.microsoft.com/office/drawing/2014/main" id="{2A5F3CD5-1F04-4C39-BC54-5BD5057E5CC1}"/>
              </a:ext>
            </a:extLst>
          </p:cNvPr>
          <p:cNvSpPr/>
          <p:nvPr/>
        </p:nvSpPr>
        <p:spPr>
          <a:xfrm>
            <a:off x="6815172" y="30271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cxnSp>
        <p:nvCxnSpPr>
          <p:cNvPr id="175" name="Google Shape;87;p13">
            <a:extLst>
              <a:ext uri="{FF2B5EF4-FFF2-40B4-BE49-F238E27FC236}">
                <a16:creationId xmlns:a16="http://schemas.microsoft.com/office/drawing/2014/main" id="{5E813F01-543B-481F-AF08-3250B515799F}"/>
              </a:ext>
            </a:extLst>
          </p:cNvPr>
          <p:cNvCxnSpPr>
            <a:cxnSpLocks/>
            <a:endCxn id="164" idx="1"/>
          </p:cNvCxnSpPr>
          <p:nvPr/>
        </p:nvCxnSpPr>
        <p:spPr>
          <a:xfrm>
            <a:off x="3150568" y="3608681"/>
            <a:ext cx="1223031" cy="0"/>
          </a:xfrm>
          <a:prstGeom prst="straightConnector1">
            <a:avLst/>
          </a:prstGeom>
          <a:noFill/>
          <a:ln w="9525" cap="flat" cmpd="sng">
            <a:solidFill>
              <a:schemeClr val="dk2"/>
            </a:solidFill>
            <a:prstDash val="solid"/>
            <a:round/>
            <a:headEnd type="none" w="med" len="med"/>
            <a:tailEnd type="triangle" w="med" len="med"/>
          </a:ln>
        </p:spPr>
      </p:cxnSp>
      <p:sp>
        <p:nvSpPr>
          <p:cNvPr id="176" name="Google Shape;64;p13">
            <a:extLst>
              <a:ext uri="{FF2B5EF4-FFF2-40B4-BE49-F238E27FC236}">
                <a16:creationId xmlns:a16="http://schemas.microsoft.com/office/drawing/2014/main" id="{5C28FD05-F5CE-4DC9-AB3E-6D384AA92833}"/>
              </a:ext>
            </a:extLst>
          </p:cNvPr>
          <p:cNvSpPr txBox="1"/>
          <p:nvPr/>
        </p:nvSpPr>
        <p:spPr>
          <a:xfrm>
            <a:off x="127605" y="2478452"/>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77" name="Google Shape;74;p13">
            <a:extLst>
              <a:ext uri="{FF2B5EF4-FFF2-40B4-BE49-F238E27FC236}">
                <a16:creationId xmlns:a16="http://schemas.microsoft.com/office/drawing/2014/main" id="{8752C1D6-1C9B-4B22-A805-31CAB3B7A8EC}"/>
              </a:ext>
            </a:extLst>
          </p:cNvPr>
          <p:cNvSpPr txBox="1"/>
          <p:nvPr/>
        </p:nvSpPr>
        <p:spPr>
          <a:xfrm>
            <a:off x="132434" y="2943927"/>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78" name="Google Shape;77;p13">
            <a:extLst>
              <a:ext uri="{FF2B5EF4-FFF2-40B4-BE49-F238E27FC236}">
                <a16:creationId xmlns:a16="http://schemas.microsoft.com/office/drawing/2014/main" id="{E2772CC8-FC7E-4290-B28B-6B4B4153ACE5}"/>
              </a:ext>
            </a:extLst>
          </p:cNvPr>
          <p:cNvSpPr txBox="1"/>
          <p:nvPr/>
        </p:nvSpPr>
        <p:spPr>
          <a:xfrm>
            <a:off x="132432" y="3408827"/>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79" name="Google Shape;78;p13">
            <a:extLst>
              <a:ext uri="{FF2B5EF4-FFF2-40B4-BE49-F238E27FC236}">
                <a16:creationId xmlns:a16="http://schemas.microsoft.com/office/drawing/2014/main" id="{9F370027-7A45-44D7-8522-C10F54E495CD}"/>
              </a:ext>
            </a:extLst>
          </p:cNvPr>
          <p:cNvSpPr txBox="1"/>
          <p:nvPr/>
        </p:nvSpPr>
        <p:spPr>
          <a:xfrm>
            <a:off x="127607" y="3874977"/>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80" name="Google Shape;90;p13">
            <a:extLst>
              <a:ext uri="{FF2B5EF4-FFF2-40B4-BE49-F238E27FC236}">
                <a16:creationId xmlns:a16="http://schemas.microsoft.com/office/drawing/2014/main" id="{AC1C73BD-84F3-4F1B-8DB3-6C07754130C3}"/>
              </a:ext>
            </a:extLst>
          </p:cNvPr>
          <p:cNvSpPr txBox="1"/>
          <p:nvPr/>
        </p:nvSpPr>
        <p:spPr>
          <a:xfrm>
            <a:off x="132433" y="4801275"/>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81" name="Google Shape;91;p13">
            <a:extLst>
              <a:ext uri="{FF2B5EF4-FFF2-40B4-BE49-F238E27FC236}">
                <a16:creationId xmlns:a16="http://schemas.microsoft.com/office/drawing/2014/main" id="{B0D48755-9148-4C82-9EB1-C2A6A9B87B49}"/>
              </a:ext>
            </a:extLst>
          </p:cNvPr>
          <p:cNvSpPr txBox="1"/>
          <p:nvPr/>
        </p:nvSpPr>
        <p:spPr>
          <a:xfrm>
            <a:off x="132358" y="5269750"/>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82" name="Google Shape;61;p13">
            <a:extLst>
              <a:ext uri="{FF2B5EF4-FFF2-40B4-BE49-F238E27FC236}">
                <a16:creationId xmlns:a16="http://schemas.microsoft.com/office/drawing/2014/main" id="{412E7919-0150-4C19-8C42-87BA29D48111}"/>
              </a:ext>
            </a:extLst>
          </p:cNvPr>
          <p:cNvSpPr/>
          <p:nvPr/>
        </p:nvSpPr>
        <p:spPr>
          <a:xfrm>
            <a:off x="126383" y="4339777"/>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83" name="Google Shape;101;p13">
            <a:extLst>
              <a:ext uri="{FF2B5EF4-FFF2-40B4-BE49-F238E27FC236}">
                <a16:creationId xmlns:a16="http://schemas.microsoft.com/office/drawing/2014/main" id="{0C54E238-A414-43A5-A260-B05BF680749E}"/>
              </a:ext>
            </a:extLst>
          </p:cNvPr>
          <p:cNvSpPr txBox="1"/>
          <p:nvPr/>
        </p:nvSpPr>
        <p:spPr>
          <a:xfrm>
            <a:off x="8404368" y="437980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84" name="Google Shape;86;p13">
            <a:extLst>
              <a:ext uri="{FF2B5EF4-FFF2-40B4-BE49-F238E27FC236}">
                <a16:creationId xmlns:a16="http://schemas.microsoft.com/office/drawing/2014/main" id="{FB2CCD24-CEF5-4935-84F9-6815BE5A1C1D}"/>
              </a:ext>
            </a:extLst>
          </p:cNvPr>
          <p:cNvSpPr/>
          <p:nvPr/>
        </p:nvSpPr>
        <p:spPr>
          <a:xfrm>
            <a:off x="7413889" y="4428066"/>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85" name="Google Shape;78;p13">
            <a:extLst>
              <a:ext uri="{FF2B5EF4-FFF2-40B4-BE49-F238E27FC236}">
                <a16:creationId xmlns:a16="http://schemas.microsoft.com/office/drawing/2014/main" id="{E6E2C620-62D9-4C40-AFEB-0F0A9D240F01}"/>
              </a:ext>
            </a:extLst>
          </p:cNvPr>
          <p:cNvSpPr txBox="1"/>
          <p:nvPr/>
        </p:nvSpPr>
        <p:spPr>
          <a:xfrm>
            <a:off x="122164" y="4343068"/>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86" name="Google Shape;92;p13">
            <a:extLst>
              <a:ext uri="{FF2B5EF4-FFF2-40B4-BE49-F238E27FC236}">
                <a16:creationId xmlns:a16="http://schemas.microsoft.com/office/drawing/2014/main" id="{90AA43A8-692F-43EA-A588-DD3D07DDDEC3}"/>
              </a:ext>
            </a:extLst>
          </p:cNvPr>
          <p:cNvCxnSpPr>
            <a:cxnSpLocks/>
            <a:stCxn id="162" idx="2"/>
            <a:endCxn id="169" idx="1"/>
          </p:cNvCxnSpPr>
          <p:nvPr/>
        </p:nvCxnSpPr>
        <p:spPr>
          <a:xfrm rot="16200000" flipH="1">
            <a:off x="3030814" y="3463302"/>
            <a:ext cx="2125560" cy="1886055"/>
          </a:xfrm>
          <a:prstGeom prst="bentConnector2">
            <a:avLst/>
          </a:prstGeom>
          <a:noFill/>
          <a:ln w="9525" cap="flat" cmpd="sng">
            <a:solidFill>
              <a:schemeClr val="dk2"/>
            </a:solidFill>
            <a:prstDash val="solid"/>
            <a:round/>
            <a:headEnd type="none" w="med" len="med"/>
            <a:tailEnd type="triangle" w="med" len="med"/>
          </a:ln>
        </p:spPr>
      </p:cxnSp>
      <p:cxnSp>
        <p:nvCxnSpPr>
          <p:cNvPr id="187" name="Google Shape;96;p13">
            <a:extLst>
              <a:ext uri="{FF2B5EF4-FFF2-40B4-BE49-F238E27FC236}">
                <a16:creationId xmlns:a16="http://schemas.microsoft.com/office/drawing/2014/main" id="{B0D70B93-82A9-4F7D-9128-C66CA3251896}"/>
              </a:ext>
            </a:extLst>
          </p:cNvPr>
          <p:cNvCxnSpPr>
            <a:cxnSpLocks/>
            <a:stCxn id="163" idx="2"/>
            <a:endCxn id="168" idx="1"/>
          </p:cNvCxnSpPr>
          <p:nvPr/>
        </p:nvCxnSpPr>
        <p:spPr>
          <a:xfrm rot="16200000" flipH="1">
            <a:off x="3612445" y="3893129"/>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88" name="Google Shape;84;p13">
            <a:extLst>
              <a:ext uri="{FF2B5EF4-FFF2-40B4-BE49-F238E27FC236}">
                <a16:creationId xmlns:a16="http://schemas.microsoft.com/office/drawing/2014/main" id="{DE335030-DB25-4910-B183-EBC5C6635128}"/>
              </a:ext>
            </a:extLst>
          </p:cNvPr>
          <p:cNvCxnSpPr>
            <a:cxnSpLocks/>
            <a:stCxn id="167" idx="2"/>
            <a:endCxn id="184" idx="0"/>
          </p:cNvCxnSpPr>
          <p:nvPr/>
        </p:nvCxnSpPr>
        <p:spPr>
          <a:xfrm flipH="1">
            <a:off x="7855314" y="4194279"/>
            <a:ext cx="1" cy="233791"/>
          </a:xfrm>
          <a:prstGeom prst="straightConnector1">
            <a:avLst/>
          </a:prstGeom>
          <a:noFill/>
          <a:ln w="9525" cap="flat" cmpd="sng">
            <a:solidFill>
              <a:schemeClr val="dk2"/>
            </a:solidFill>
            <a:prstDash val="solid"/>
            <a:round/>
            <a:headEnd type="none" w="med" len="med"/>
            <a:tailEnd type="triangle" w="med" len="med"/>
          </a:ln>
        </p:spPr>
      </p:cxnSp>
      <p:sp>
        <p:nvSpPr>
          <p:cNvPr id="72" name="Oval 71">
            <a:extLst>
              <a:ext uri="{FF2B5EF4-FFF2-40B4-BE49-F238E27FC236}">
                <a16:creationId xmlns:a16="http://schemas.microsoft.com/office/drawing/2014/main" id="{0EA49C73-7FD1-423C-9842-A41617F777D2}"/>
              </a:ext>
            </a:extLst>
          </p:cNvPr>
          <p:cNvSpPr/>
          <p:nvPr/>
        </p:nvSpPr>
        <p:spPr>
          <a:xfrm>
            <a:off x="5653054" y="3814422"/>
            <a:ext cx="1393619"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15 sec</a:t>
            </a:r>
          </a:p>
        </p:txBody>
      </p:sp>
      <p:sp>
        <p:nvSpPr>
          <p:cNvPr id="73" name="Oval 72">
            <a:extLst>
              <a:ext uri="{FF2B5EF4-FFF2-40B4-BE49-F238E27FC236}">
                <a16:creationId xmlns:a16="http://schemas.microsoft.com/office/drawing/2014/main" id="{2E5FF8EE-CF65-4149-94E7-8635ED79A02E}"/>
              </a:ext>
            </a:extLst>
          </p:cNvPr>
          <p:cNvSpPr/>
          <p:nvPr/>
        </p:nvSpPr>
        <p:spPr>
          <a:xfrm>
            <a:off x="1104692" y="2033684"/>
            <a:ext cx="1565814"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600 sec</a:t>
            </a:r>
          </a:p>
        </p:txBody>
      </p:sp>
      <p:sp>
        <p:nvSpPr>
          <p:cNvPr id="74" name="Oval 73">
            <a:extLst>
              <a:ext uri="{FF2B5EF4-FFF2-40B4-BE49-F238E27FC236}">
                <a16:creationId xmlns:a16="http://schemas.microsoft.com/office/drawing/2014/main" id="{07399976-5421-4787-9761-A23A55485603}"/>
              </a:ext>
            </a:extLst>
          </p:cNvPr>
          <p:cNvSpPr/>
          <p:nvPr/>
        </p:nvSpPr>
        <p:spPr>
          <a:xfrm>
            <a:off x="3066922" y="2884998"/>
            <a:ext cx="1388041"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5o sec</a:t>
            </a:r>
          </a:p>
        </p:txBody>
      </p:sp>
      <p:sp>
        <p:nvSpPr>
          <p:cNvPr id="76" name="TextBox 75">
            <a:extLst>
              <a:ext uri="{FF2B5EF4-FFF2-40B4-BE49-F238E27FC236}">
                <a16:creationId xmlns:a16="http://schemas.microsoft.com/office/drawing/2014/main" id="{6E287951-10C7-4B33-83FD-BD79F49C9BC3}"/>
              </a:ext>
            </a:extLst>
          </p:cNvPr>
          <p:cNvSpPr txBox="1"/>
          <p:nvPr/>
        </p:nvSpPr>
        <p:spPr>
          <a:xfrm>
            <a:off x="92577" y="5755426"/>
            <a:ext cx="8236255" cy="338554"/>
          </a:xfrm>
          <a:prstGeom prst="rect">
            <a:avLst/>
          </a:prstGeom>
          <a:noFill/>
        </p:spPr>
        <p:txBody>
          <a:bodyPr wrap="square" rtlCol="0">
            <a:spAutoFit/>
          </a:bodyPr>
          <a:lstStyle/>
          <a:p>
            <a:r>
              <a:rPr lang="en-US" sz="1600" dirty="0"/>
              <a:t>execution time for </a:t>
            </a:r>
            <a:r>
              <a:rPr lang="en-US" sz="1600" b="1" dirty="0">
                <a:solidFill>
                  <a:srgbClr val="C00000"/>
                </a:solidFill>
              </a:rPr>
              <a:t>1 similarity search query on a 100GB dataset </a:t>
            </a:r>
            <a:r>
              <a:rPr lang="en-US" sz="1600" b="1" i="1" u="sng" dirty="0">
                <a:solidFill>
                  <a:srgbClr val="C00000"/>
                </a:solidFill>
              </a:rPr>
              <a:t>on disk</a:t>
            </a:r>
            <a:r>
              <a:rPr lang="en-US" sz="1600" b="1" dirty="0">
                <a:solidFill>
                  <a:srgbClr val="C00000"/>
                </a:solidFill>
              </a:rPr>
              <a:t>  </a:t>
            </a:r>
          </a:p>
        </p:txBody>
      </p:sp>
    </p:spTree>
    <p:extLst>
      <p:ext uri="{BB962C8B-B14F-4D97-AF65-F5344CB8AC3E}">
        <p14:creationId xmlns:p14="http://schemas.microsoft.com/office/powerpoint/2010/main" val="23108472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177</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519054"/>
            <a:ext cx="8229600" cy="1066800"/>
          </a:xfrm>
        </p:spPr>
        <p:txBody>
          <a:bodyPr/>
          <a:lstStyle/>
          <a:p>
            <a:pPr eaLnBrk="1" hangingPunct="1"/>
            <a:r>
              <a:rPr lang="en-US" altLang="en-US" dirty="0" err="1"/>
              <a:t>iSAX</a:t>
            </a:r>
            <a:r>
              <a:rPr lang="en-US" altLang="en-US" dirty="0"/>
              <a:t> Index Family Lineage Tree</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84170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61749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96378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126" name="Google Shape;54;p13">
            <a:extLst>
              <a:ext uri="{FF2B5EF4-FFF2-40B4-BE49-F238E27FC236}">
                <a16:creationId xmlns:a16="http://schemas.microsoft.com/office/drawing/2014/main" id="{5446EF7A-329E-4FEC-8686-00EF3EBD6875}"/>
              </a:ext>
            </a:extLst>
          </p:cNvPr>
          <p:cNvCxnSpPr/>
          <p:nvPr/>
        </p:nvCxnSpPr>
        <p:spPr>
          <a:xfrm>
            <a:off x="807143" y="1881170"/>
            <a:ext cx="7543800" cy="0"/>
          </a:xfrm>
          <a:prstGeom prst="straightConnector1">
            <a:avLst/>
          </a:prstGeom>
          <a:noFill/>
          <a:ln w="9525" cap="flat" cmpd="sng">
            <a:solidFill>
              <a:schemeClr val="dk2"/>
            </a:solidFill>
            <a:prstDash val="dot"/>
            <a:round/>
            <a:headEnd type="none" w="med" len="med"/>
            <a:tailEnd type="none" w="med" len="med"/>
          </a:ln>
        </p:spPr>
      </p:cxnSp>
      <p:sp>
        <p:nvSpPr>
          <p:cNvPr id="127" name="Google Shape;55;p13">
            <a:extLst>
              <a:ext uri="{FF2B5EF4-FFF2-40B4-BE49-F238E27FC236}">
                <a16:creationId xmlns:a16="http://schemas.microsoft.com/office/drawing/2014/main" id="{2A9E3DFE-8111-43D7-815E-17B8B3F0DECD}"/>
              </a:ext>
            </a:extLst>
          </p:cNvPr>
          <p:cNvSpPr/>
          <p:nvPr/>
        </p:nvSpPr>
        <p:spPr>
          <a:xfrm>
            <a:off x="127609" y="527047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8" name="Google Shape;56;p13">
            <a:extLst>
              <a:ext uri="{FF2B5EF4-FFF2-40B4-BE49-F238E27FC236}">
                <a16:creationId xmlns:a16="http://schemas.microsoft.com/office/drawing/2014/main" id="{F59A251B-C4B5-44E7-BF79-FC3542C896DB}"/>
              </a:ext>
            </a:extLst>
          </p:cNvPr>
          <p:cNvSpPr/>
          <p:nvPr/>
        </p:nvSpPr>
        <p:spPr>
          <a:xfrm>
            <a:off x="127609" y="48024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29" name="Google Shape;57;p13">
            <a:extLst>
              <a:ext uri="{FF2B5EF4-FFF2-40B4-BE49-F238E27FC236}">
                <a16:creationId xmlns:a16="http://schemas.microsoft.com/office/drawing/2014/main" id="{FFC61E84-714D-4591-AA9A-23CBDDAB618C}"/>
              </a:ext>
            </a:extLst>
          </p:cNvPr>
          <p:cNvSpPr/>
          <p:nvPr/>
        </p:nvSpPr>
        <p:spPr>
          <a:xfrm>
            <a:off x="131826" y="199723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0" name="Google Shape;58;p13">
            <a:extLst>
              <a:ext uri="{FF2B5EF4-FFF2-40B4-BE49-F238E27FC236}">
                <a16:creationId xmlns:a16="http://schemas.microsoft.com/office/drawing/2014/main" id="{C24696E3-087D-40EC-B2A1-811DEDBCD037}"/>
              </a:ext>
            </a:extLst>
          </p:cNvPr>
          <p:cNvSpPr/>
          <p:nvPr/>
        </p:nvSpPr>
        <p:spPr>
          <a:xfrm>
            <a:off x="131826" y="247550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1" name="Google Shape;59;p13">
            <a:extLst>
              <a:ext uri="{FF2B5EF4-FFF2-40B4-BE49-F238E27FC236}">
                <a16:creationId xmlns:a16="http://schemas.microsoft.com/office/drawing/2014/main" id="{D762C252-89CA-4CCB-8703-E250A8C92CCA}"/>
              </a:ext>
            </a:extLst>
          </p:cNvPr>
          <p:cNvSpPr/>
          <p:nvPr/>
        </p:nvSpPr>
        <p:spPr>
          <a:xfrm>
            <a:off x="131826" y="2941941"/>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2" name="Google Shape;60;p13">
            <a:extLst>
              <a:ext uri="{FF2B5EF4-FFF2-40B4-BE49-F238E27FC236}">
                <a16:creationId xmlns:a16="http://schemas.microsoft.com/office/drawing/2014/main" id="{94CA0A8E-32B6-412D-BD67-917B84732CAC}"/>
              </a:ext>
            </a:extLst>
          </p:cNvPr>
          <p:cNvSpPr/>
          <p:nvPr/>
        </p:nvSpPr>
        <p:spPr>
          <a:xfrm>
            <a:off x="131826" y="340681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3" name="Google Shape;61;p13">
            <a:extLst>
              <a:ext uri="{FF2B5EF4-FFF2-40B4-BE49-F238E27FC236}">
                <a16:creationId xmlns:a16="http://schemas.microsoft.com/office/drawing/2014/main" id="{224A8299-5B69-4EC5-9BFD-E11D1B9150B7}"/>
              </a:ext>
            </a:extLst>
          </p:cNvPr>
          <p:cNvSpPr/>
          <p:nvPr/>
        </p:nvSpPr>
        <p:spPr>
          <a:xfrm>
            <a:off x="131826" y="3871686"/>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34" name="Google Shape;62;p13">
            <a:extLst>
              <a:ext uri="{FF2B5EF4-FFF2-40B4-BE49-F238E27FC236}">
                <a16:creationId xmlns:a16="http://schemas.microsoft.com/office/drawing/2014/main" id="{F2B9475B-3E5E-4965-A6C8-8F63E07987FE}"/>
              </a:ext>
            </a:extLst>
          </p:cNvPr>
          <p:cNvSpPr/>
          <p:nvPr/>
        </p:nvSpPr>
        <p:spPr>
          <a:xfrm>
            <a:off x="923299" y="2088216"/>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135" name="Google Shape;63;p13">
            <a:extLst>
              <a:ext uri="{FF2B5EF4-FFF2-40B4-BE49-F238E27FC236}">
                <a16:creationId xmlns:a16="http://schemas.microsoft.com/office/drawing/2014/main" id="{C0754837-6F13-4227-B845-40AB95E9BB37}"/>
              </a:ext>
            </a:extLst>
          </p:cNvPr>
          <p:cNvSpPr/>
          <p:nvPr/>
        </p:nvSpPr>
        <p:spPr>
          <a:xfrm>
            <a:off x="2670507" y="254730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136" name="Google Shape;65;p13">
            <a:extLst>
              <a:ext uri="{FF2B5EF4-FFF2-40B4-BE49-F238E27FC236}">
                <a16:creationId xmlns:a16="http://schemas.microsoft.com/office/drawing/2014/main" id="{FE69D910-1D9D-4F13-B5D1-39A40413125E}"/>
              </a:ext>
            </a:extLst>
          </p:cNvPr>
          <p:cNvCxnSpPr>
            <a:cxnSpLocks/>
            <a:stCxn id="160" idx="3"/>
            <a:endCxn id="135" idx="1"/>
          </p:cNvCxnSpPr>
          <p:nvPr/>
        </p:nvCxnSpPr>
        <p:spPr>
          <a:xfrm>
            <a:off x="2515807" y="2664459"/>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67;p13">
            <a:extLst>
              <a:ext uri="{FF2B5EF4-FFF2-40B4-BE49-F238E27FC236}">
                <a16:creationId xmlns:a16="http://schemas.microsoft.com/office/drawing/2014/main" id="{E63A7E56-08D7-4553-BD35-8BD3DC5B05DA}"/>
              </a:ext>
            </a:extLst>
          </p:cNvPr>
          <p:cNvCxnSpPr>
            <a:cxnSpLocks/>
            <a:endCxn id="162" idx="0"/>
          </p:cNvCxnSpPr>
          <p:nvPr/>
        </p:nvCxnSpPr>
        <p:spPr>
          <a:xfrm>
            <a:off x="3150564" y="2782435"/>
            <a:ext cx="0" cy="171345"/>
          </a:xfrm>
          <a:prstGeom prst="straightConnector1">
            <a:avLst/>
          </a:prstGeom>
          <a:noFill/>
          <a:ln w="9525" cap="flat" cmpd="sng">
            <a:solidFill>
              <a:schemeClr val="dk2"/>
            </a:solidFill>
            <a:prstDash val="solid"/>
            <a:round/>
            <a:headEnd type="none" w="med" len="med"/>
            <a:tailEnd type="triangle" w="med" len="med"/>
          </a:ln>
        </p:spPr>
      </p:cxnSp>
      <p:sp>
        <p:nvSpPr>
          <p:cNvPr id="138" name="Google Shape;69;p13">
            <a:extLst>
              <a:ext uri="{FF2B5EF4-FFF2-40B4-BE49-F238E27FC236}">
                <a16:creationId xmlns:a16="http://schemas.microsoft.com/office/drawing/2014/main" id="{2FD689FE-FB8D-4F8F-8351-D3D9FCE4A889}"/>
              </a:ext>
            </a:extLst>
          </p:cNvPr>
          <p:cNvSpPr txBox="1"/>
          <p:nvPr/>
        </p:nvSpPr>
        <p:spPr>
          <a:xfrm>
            <a:off x="1102433"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139" name="Google Shape;70;p13">
            <a:extLst>
              <a:ext uri="{FF2B5EF4-FFF2-40B4-BE49-F238E27FC236}">
                <a16:creationId xmlns:a16="http://schemas.microsoft.com/office/drawing/2014/main" id="{7DF42961-3828-4D0D-AA83-BF41E64407A7}"/>
              </a:ext>
            </a:extLst>
          </p:cNvPr>
          <p:cNvSpPr txBox="1"/>
          <p:nvPr/>
        </p:nvSpPr>
        <p:spPr>
          <a:xfrm>
            <a:off x="185036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140" name="Google Shape;71;p13">
            <a:extLst>
              <a:ext uri="{FF2B5EF4-FFF2-40B4-BE49-F238E27FC236}">
                <a16:creationId xmlns:a16="http://schemas.microsoft.com/office/drawing/2014/main" id="{05918818-B76D-4B93-9B60-6F8A3604F785}"/>
              </a:ext>
            </a:extLst>
          </p:cNvPr>
          <p:cNvSpPr txBox="1"/>
          <p:nvPr/>
        </p:nvSpPr>
        <p:spPr>
          <a:xfrm>
            <a:off x="2868370"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141" name="Google Shape;72;p13">
            <a:extLst>
              <a:ext uri="{FF2B5EF4-FFF2-40B4-BE49-F238E27FC236}">
                <a16:creationId xmlns:a16="http://schemas.microsoft.com/office/drawing/2014/main" id="{DF182909-828D-44DC-AD11-EF354A03156C}"/>
              </a:ext>
            </a:extLst>
          </p:cNvPr>
          <p:cNvCxnSpPr>
            <a:cxnSpLocks/>
            <a:stCxn id="162" idx="3"/>
            <a:endCxn id="163" idx="1"/>
          </p:cNvCxnSpPr>
          <p:nvPr/>
        </p:nvCxnSpPr>
        <p:spPr>
          <a:xfrm>
            <a:off x="3535839" y="3148661"/>
            <a:ext cx="135938" cy="464"/>
          </a:xfrm>
          <a:prstGeom prst="straightConnector1">
            <a:avLst/>
          </a:prstGeom>
          <a:noFill/>
          <a:ln w="9525" cap="flat" cmpd="sng">
            <a:solidFill>
              <a:schemeClr val="dk2"/>
            </a:solidFill>
            <a:prstDash val="solid"/>
            <a:round/>
            <a:headEnd type="none" w="med" len="med"/>
            <a:tailEnd type="triangle" w="med" len="med"/>
          </a:ln>
        </p:spPr>
      </p:cxnSp>
      <p:sp>
        <p:nvSpPr>
          <p:cNvPr id="142" name="Google Shape;75;p13">
            <a:extLst>
              <a:ext uri="{FF2B5EF4-FFF2-40B4-BE49-F238E27FC236}">
                <a16:creationId xmlns:a16="http://schemas.microsoft.com/office/drawing/2014/main" id="{C77C1C49-3629-4877-8E40-47C2D32B7736}"/>
              </a:ext>
            </a:extLst>
          </p:cNvPr>
          <p:cNvSpPr txBox="1"/>
          <p:nvPr/>
        </p:nvSpPr>
        <p:spPr>
          <a:xfrm>
            <a:off x="3828141" y="1698253"/>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143" name="Google Shape;76;p13">
            <a:extLst>
              <a:ext uri="{FF2B5EF4-FFF2-40B4-BE49-F238E27FC236}">
                <a16:creationId xmlns:a16="http://schemas.microsoft.com/office/drawing/2014/main" id="{CCC2423A-5F90-411E-A33D-1BCD2A3C72F7}"/>
              </a:ext>
            </a:extLst>
          </p:cNvPr>
          <p:cNvSpPr txBox="1"/>
          <p:nvPr/>
        </p:nvSpPr>
        <p:spPr>
          <a:xfrm>
            <a:off x="458007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144" name="Google Shape;81;p13">
            <a:extLst>
              <a:ext uri="{FF2B5EF4-FFF2-40B4-BE49-F238E27FC236}">
                <a16:creationId xmlns:a16="http://schemas.microsoft.com/office/drawing/2014/main" id="{9BCA71BD-4E1F-4EF6-A5E7-E13041D02EB9}"/>
              </a:ext>
            </a:extLst>
          </p:cNvPr>
          <p:cNvSpPr txBox="1"/>
          <p:nvPr/>
        </p:nvSpPr>
        <p:spPr>
          <a:xfrm>
            <a:off x="5389548" y="1699638"/>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145" name="Google Shape;82;p13">
            <a:extLst>
              <a:ext uri="{FF2B5EF4-FFF2-40B4-BE49-F238E27FC236}">
                <a16:creationId xmlns:a16="http://schemas.microsoft.com/office/drawing/2014/main" id="{2CD262F5-3612-44DF-9EE4-755171511261}"/>
              </a:ext>
            </a:extLst>
          </p:cNvPr>
          <p:cNvSpPr txBox="1"/>
          <p:nvPr/>
        </p:nvSpPr>
        <p:spPr>
          <a:xfrm>
            <a:off x="6464061" y="1698253"/>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146" name="Google Shape;83;p13">
            <a:extLst>
              <a:ext uri="{FF2B5EF4-FFF2-40B4-BE49-F238E27FC236}">
                <a16:creationId xmlns:a16="http://schemas.microsoft.com/office/drawing/2014/main" id="{8E195938-DC29-412E-BE89-EDE044103BEB}"/>
              </a:ext>
            </a:extLst>
          </p:cNvPr>
          <p:cNvSpPr txBox="1"/>
          <p:nvPr/>
        </p:nvSpPr>
        <p:spPr>
          <a:xfrm>
            <a:off x="7508944" y="1699638"/>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147" name="Google Shape;84;p13">
            <a:extLst>
              <a:ext uri="{FF2B5EF4-FFF2-40B4-BE49-F238E27FC236}">
                <a16:creationId xmlns:a16="http://schemas.microsoft.com/office/drawing/2014/main" id="{DE1785C0-2130-4C9C-8C84-7516C8786020}"/>
              </a:ext>
            </a:extLst>
          </p:cNvPr>
          <p:cNvCxnSpPr>
            <a:cxnSpLocks/>
            <a:stCxn id="166" idx="3"/>
            <a:endCxn id="167" idx="1"/>
          </p:cNvCxnSpPr>
          <p:nvPr/>
        </p:nvCxnSpPr>
        <p:spPr>
          <a:xfrm flipV="1">
            <a:off x="7177175" y="4077126"/>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148" name="Google Shape;87;p13">
            <a:extLst>
              <a:ext uri="{FF2B5EF4-FFF2-40B4-BE49-F238E27FC236}">
                <a16:creationId xmlns:a16="http://schemas.microsoft.com/office/drawing/2014/main" id="{4EC5F95B-DC6C-454F-9161-6A788530514D}"/>
              </a:ext>
            </a:extLst>
          </p:cNvPr>
          <p:cNvCxnSpPr>
            <a:cxnSpLocks/>
            <a:stCxn id="165" idx="3"/>
            <a:endCxn id="166" idx="1"/>
          </p:cNvCxnSpPr>
          <p:nvPr/>
        </p:nvCxnSpPr>
        <p:spPr>
          <a:xfrm flipV="1">
            <a:off x="6021635" y="4077136"/>
            <a:ext cx="214305" cy="111"/>
          </a:xfrm>
          <a:prstGeom prst="straightConnector1">
            <a:avLst/>
          </a:prstGeom>
          <a:noFill/>
          <a:ln w="9525" cap="flat" cmpd="sng">
            <a:solidFill>
              <a:schemeClr val="dk2"/>
            </a:solidFill>
            <a:prstDash val="solid"/>
            <a:round/>
            <a:headEnd type="none" w="med" len="med"/>
            <a:tailEnd type="triangle" w="med" len="med"/>
          </a:ln>
        </p:spPr>
      </p:cxnSp>
      <p:sp>
        <p:nvSpPr>
          <p:cNvPr id="149" name="Google Shape;89;p13">
            <a:extLst>
              <a:ext uri="{FF2B5EF4-FFF2-40B4-BE49-F238E27FC236}">
                <a16:creationId xmlns:a16="http://schemas.microsoft.com/office/drawing/2014/main" id="{2E425437-A8F7-4E2A-9018-648F61930D5F}"/>
              </a:ext>
            </a:extLst>
          </p:cNvPr>
          <p:cNvSpPr txBox="1"/>
          <p:nvPr/>
        </p:nvSpPr>
        <p:spPr>
          <a:xfrm>
            <a:off x="130209" y="2007777"/>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150" name="Google Shape;93;p13">
            <a:extLst>
              <a:ext uri="{FF2B5EF4-FFF2-40B4-BE49-F238E27FC236}">
                <a16:creationId xmlns:a16="http://schemas.microsoft.com/office/drawing/2014/main" id="{2C23DE3C-E1C5-4226-988A-3BBBD9235B77}"/>
              </a:ext>
            </a:extLst>
          </p:cNvPr>
          <p:cNvCxnSpPr>
            <a:cxnSpLocks/>
            <a:stCxn id="168" idx="3"/>
            <a:endCxn id="170" idx="1"/>
          </p:cNvCxnSpPr>
          <p:nvPr/>
        </p:nvCxnSpPr>
        <p:spPr>
          <a:xfrm flipV="1">
            <a:off x="6199658" y="4992605"/>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151" name="Google Shape;97;p13">
            <a:extLst>
              <a:ext uri="{FF2B5EF4-FFF2-40B4-BE49-F238E27FC236}">
                <a16:creationId xmlns:a16="http://schemas.microsoft.com/office/drawing/2014/main" id="{87F6AC9B-6065-4AA1-9A93-B40870FB5D91}"/>
              </a:ext>
            </a:extLst>
          </p:cNvPr>
          <p:cNvSpPr txBox="1"/>
          <p:nvPr/>
        </p:nvSpPr>
        <p:spPr>
          <a:xfrm>
            <a:off x="8409811" y="3002067"/>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2" name="Google Shape;98;p13">
            <a:extLst>
              <a:ext uri="{FF2B5EF4-FFF2-40B4-BE49-F238E27FC236}">
                <a16:creationId xmlns:a16="http://schemas.microsoft.com/office/drawing/2014/main" id="{F7E97F3A-6FE0-40B3-8411-160B370F6369}"/>
              </a:ext>
            </a:extLst>
          </p:cNvPr>
          <p:cNvSpPr txBox="1"/>
          <p:nvPr/>
        </p:nvSpPr>
        <p:spPr>
          <a:xfrm>
            <a:off x="8411421" y="2536970"/>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153" name="Google Shape;99;p13">
            <a:extLst>
              <a:ext uri="{FF2B5EF4-FFF2-40B4-BE49-F238E27FC236}">
                <a16:creationId xmlns:a16="http://schemas.microsoft.com/office/drawing/2014/main" id="{398FE1B7-18A4-476B-AA84-3EA3CE646F0D}"/>
              </a:ext>
            </a:extLst>
          </p:cNvPr>
          <p:cNvSpPr txBox="1"/>
          <p:nvPr/>
        </p:nvSpPr>
        <p:spPr>
          <a:xfrm>
            <a:off x="8411421" y="2054835"/>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4" name="Google Shape;100;p13">
            <a:extLst>
              <a:ext uri="{FF2B5EF4-FFF2-40B4-BE49-F238E27FC236}">
                <a16:creationId xmlns:a16="http://schemas.microsoft.com/office/drawing/2014/main" id="{70C5D156-B69A-4A34-BE0C-3D30549B9DC1}"/>
              </a:ext>
            </a:extLst>
          </p:cNvPr>
          <p:cNvSpPr txBox="1"/>
          <p:nvPr/>
        </p:nvSpPr>
        <p:spPr>
          <a:xfrm>
            <a:off x="8389118" y="3355820"/>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55" name="Google Shape;101;p13">
            <a:extLst>
              <a:ext uri="{FF2B5EF4-FFF2-40B4-BE49-F238E27FC236}">
                <a16:creationId xmlns:a16="http://schemas.microsoft.com/office/drawing/2014/main" id="{A7B790AA-D76D-477C-8F1D-EA5EC2BB9704}"/>
              </a:ext>
            </a:extLst>
          </p:cNvPr>
          <p:cNvSpPr txBox="1"/>
          <p:nvPr/>
        </p:nvSpPr>
        <p:spPr>
          <a:xfrm>
            <a:off x="8409811" y="3911712"/>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6" name="Google Shape;102;p13">
            <a:extLst>
              <a:ext uri="{FF2B5EF4-FFF2-40B4-BE49-F238E27FC236}">
                <a16:creationId xmlns:a16="http://schemas.microsoft.com/office/drawing/2014/main" id="{20E78ED7-3625-4C53-847C-9FE2CA388B8A}"/>
              </a:ext>
            </a:extLst>
          </p:cNvPr>
          <p:cNvSpPr txBox="1"/>
          <p:nvPr/>
        </p:nvSpPr>
        <p:spPr>
          <a:xfrm>
            <a:off x="8394406" y="4859326"/>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57" name="Google Shape;103;p13">
            <a:extLst>
              <a:ext uri="{FF2B5EF4-FFF2-40B4-BE49-F238E27FC236}">
                <a16:creationId xmlns:a16="http://schemas.microsoft.com/office/drawing/2014/main" id="{84384BAC-5CD9-4F46-92B5-E28BF3702795}"/>
              </a:ext>
            </a:extLst>
          </p:cNvPr>
          <p:cNvSpPr txBox="1"/>
          <p:nvPr/>
        </p:nvSpPr>
        <p:spPr>
          <a:xfrm>
            <a:off x="8394414" y="5316827"/>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58" name="Google Shape;104;p13">
            <a:extLst>
              <a:ext uri="{FF2B5EF4-FFF2-40B4-BE49-F238E27FC236}">
                <a16:creationId xmlns:a16="http://schemas.microsoft.com/office/drawing/2014/main" id="{AC83494A-6756-4F57-97B0-1959FC04EF80}"/>
              </a:ext>
            </a:extLst>
          </p:cNvPr>
          <p:cNvCxnSpPr>
            <a:cxnSpLocks/>
            <a:stCxn id="163" idx="2"/>
            <a:endCxn id="165" idx="1"/>
          </p:cNvCxnSpPr>
          <p:nvPr/>
        </p:nvCxnSpPr>
        <p:spPr>
          <a:xfrm rot="16200000" flipH="1">
            <a:off x="4331834" y="3173741"/>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59" name="Google Shape;105;p13">
            <a:extLst>
              <a:ext uri="{FF2B5EF4-FFF2-40B4-BE49-F238E27FC236}">
                <a16:creationId xmlns:a16="http://schemas.microsoft.com/office/drawing/2014/main" id="{A00EABE8-CAB0-4151-A3C3-B3350A5FAA9B}"/>
              </a:ext>
            </a:extLst>
          </p:cNvPr>
          <p:cNvSpPr txBox="1"/>
          <p:nvPr/>
        </p:nvSpPr>
        <p:spPr>
          <a:xfrm>
            <a:off x="53584" y="1684385"/>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60" name="Google Shape;66;p13">
            <a:extLst>
              <a:ext uri="{FF2B5EF4-FFF2-40B4-BE49-F238E27FC236}">
                <a16:creationId xmlns:a16="http://schemas.microsoft.com/office/drawing/2014/main" id="{34F6C3A7-7A91-4963-8065-001428A9354D}"/>
              </a:ext>
            </a:extLst>
          </p:cNvPr>
          <p:cNvSpPr/>
          <p:nvPr/>
        </p:nvSpPr>
        <p:spPr>
          <a:xfrm>
            <a:off x="1566863" y="2547302"/>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61" name="Google Shape;106;p13">
            <a:extLst>
              <a:ext uri="{FF2B5EF4-FFF2-40B4-BE49-F238E27FC236}">
                <a16:creationId xmlns:a16="http://schemas.microsoft.com/office/drawing/2014/main" id="{8C47BBD5-A361-43BB-9776-E88C37341B8D}"/>
              </a:ext>
            </a:extLst>
          </p:cNvPr>
          <p:cNvCxnSpPr>
            <a:cxnSpLocks/>
            <a:stCxn id="134" idx="2"/>
            <a:endCxn id="160" idx="1"/>
          </p:cNvCxnSpPr>
          <p:nvPr/>
        </p:nvCxnSpPr>
        <p:spPr>
          <a:xfrm rot="16200000" flipH="1">
            <a:off x="1300576" y="2398170"/>
            <a:ext cx="341936" cy="190630"/>
          </a:xfrm>
          <a:prstGeom prst="bentConnector2">
            <a:avLst/>
          </a:prstGeom>
          <a:noFill/>
          <a:ln w="9525" cap="flat" cmpd="sng">
            <a:solidFill>
              <a:schemeClr val="dk2"/>
            </a:solidFill>
            <a:prstDash val="solid"/>
            <a:round/>
            <a:headEnd type="none" w="med" len="med"/>
            <a:tailEnd type="triangle" w="med" len="med"/>
          </a:ln>
        </p:spPr>
      </p:cxnSp>
      <p:sp>
        <p:nvSpPr>
          <p:cNvPr id="162" name="Google Shape;68;p13">
            <a:extLst>
              <a:ext uri="{FF2B5EF4-FFF2-40B4-BE49-F238E27FC236}">
                <a16:creationId xmlns:a16="http://schemas.microsoft.com/office/drawing/2014/main" id="{180B579D-F9CA-4B03-81EE-666890A3F661}"/>
              </a:ext>
            </a:extLst>
          </p:cNvPr>
          <p:cNvSpPr/>
          <p:nvPr/>
        </p:nvSpPr>
        <p:spPr>
          <a:xfrm>
            <a:off x="2765298" y="2953776"/>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63" name="Google Shape;73;p13">
            <a:extLst>
              <a:ext uri="{FF2B5EF4-FFF2-40B4-BE49-F238E27FC236}">
                <a16:creationId xmlns:a16="http://schemas.microsoft.com/office/drawing/2014/main" id="{E0BF239C-AC7D-4DD2-9573-8E6C3D909B61}"/>
              </a:ext>
            </a:extLst>
          </p:cNvPr>
          <p:cNvSpPr/>
          <p:nvPr/>
        </p:nvSpPr>
        <p:spPr>
          <a:xfrm>
            <a:off x="3671773" y="3007294"/>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64" name="Google Shape;80;p13">
            <a:extLst>
              <a:ext uri="{FF2B5EF4-FFF2-40B4-BE49-F238E27FC236}">
                <a16:creationId xmlns:a16="http://schemas.microsoft.com/office/drawing/2014/main" id="{9B4E3F3F-281E-4601-B49E-F7B18B517F50}"/>
              </a:ext>
            </a:extLst>
          </p:cNvPr>
          <p:cNvSpPr/>
          <p:nvPr/>
        </p:nvSpPr>
        <p:spPr>
          <a:xfrm>
            <a:off x="4373597" y="3491531"/>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65" name="Google Shape;88;p13">
            <a:extLst>
              <a:ext uri="{FF2B5EF4-FFF2-40B4-BE49-F238E27FC236}">
                <a16:creationId xmlns:a16="http://schemas.microsoft.com/office/drawing/2014/main" id="{3D29818C-FCF6-40EB-918F-B069C9E09B88}"/>
              </a:ext>
            </a:extLst>
          </p:cNvPr>
          <p:cNvSpPr/>
          <p:nvPr/>
        </p:nvSpPr>
        <p:spPr>
          <a:xfrm>
            <a:off x="5235333" y="3960095"/>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6" name="Google Shape;85;p13">
            <a:extLst>
              <a:ext uri="{FF2B5EF4-FFF2-40B4-BE49-F238E27FC236}">
                <a16:creationId xmlns:a16="http://schemas.microsoft.com/office/drawing/2014/main" id="{84F6CCEF-4438-43C5-921B-169609F74A32}"/>
              </a:ext>
            </a:extLst>
          </p:cNvPr>
          <p:cNvSpPr/>
          <p:nvPr/>
        </p:nvSpPr>
        <p:spPr>
          <a:xfrm>
            <a:off x="6235937" y="3959983"/>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67" name="Google Shape;86;p13">
            <a:extLst>
              <a:ext uri="{FF2B5EF4-FFF2-40B4-BE49-F238E27FC236}">
                <a16:creationId xmlns:a16="http://schemas.microsoft.com/office/drawing/2014/main" id="{6D96364A-1372-4AFB-85DD-448FF64A93B5}"/>
              </a:ext>
            </a:extLst>
          </p:cNvPr>
          <p:cNvSpPr/>
          <p:nvPr/>
        </p:nvSpPr>
        <p:spPr>
          <a:xfrm>
            <a:off x="7413891" y="3959975"/>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68" name="Google Shape;94;p13">
            <a:extLst>
              <a:ext uri="{FF2B5EF4-FFF2-40B4-BE49-F238E27FC236}">
                <a16:creationId xmlns:a16="http://schemas.microsoft.com/office/drawing/2014/main" id="{E61773AA-8C97-4984-97AB-EC977CBCD432}"/>
              </a:ext>
            </a:extLst>
          </p:cNvPr>
          <p:cNvSpPr/>
          <p:nvPr/>
        </p:nvSpPr>
        <p:spPr>
          <a:xfrm>
            <a:off x="4714199" y="4790875"/>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69" name="Google Shape;107;p13">
            <a:extLst>
              <a:ext uri="{FF2B5EF4-FFF2-40B4-BE49-F238E27FC236}">
                <a16:creationId xmlns:a16="http://schemas.microsoft.com/office/drawing/2014/main" id="{E4B0399A-ADB1-440A-B8C7-9CC866AEEBFC}"/>
              </a:ext>
            </a:extLst>
          </p:cNvPr>
          <p:cNvSpPr/>
          <p:nvPr/>
        </p:nvSpPr>
        <p:spPr>
          <a:xfrm>
            <a:off x="5036625" y="5351957"/>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70" name="Google Shape;95;p13">
            <a:extLst>
              <a:ext uri="{FF2B5EF4-FFF2-40B4-BE49-F238E27FC236}">
                <a16:creationId xmlns:a16="http://schemas.microsoft.com/office/drawing/2014/main" id="{73205FDF-5B90-44BA-A41B-B61275A9EDEE}"/>
              </a:ext>
            </a:extLst>
          </p:cNvPr>
          <p:cNvSpPr/>
          <p:nvPr/>
        </p:nvSpPr>
        <p:spPr>
          <a:xfrm>
            <a:off x="6399636" y="4875450"/>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71" name="Google Shape;67;p13">
            <a:extLst>
              <a:ext uri="{FF2B5EF4-FFF2-40B4-BE49-F238E27FC236}">
                <a16:creationId xmlns:a16="http://schemas.microsoft.com/office/drawing/2014/main" id="{A46DBF38-E341-4683-880B-9D48CCE78638}"/>
              </a:ext>
            </a:extLst>
          </p:cNvPr>
          <p:cNvCxnSpPr>
            <a:cxnSpLocks/>
            <a:stCxn id="135" idx="3"/>
            <a:endCxn id="172" idx="1"/>
          </p:cNvCxnSpPr>
          <p:nvPr/>
        </p:nvCxnSpPr>
        <p:spPr>
          <a:xfrm>
            <a:off x="3650220" y="2664459"/>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72" name="Google Shape;63;p13">
            <a:extLst>
              <a:ext uri="{FF2B5EF4-FFF2-40B4-BE49-F238E27FC236}">
                <a16:creationId xmlns:a16="http://schemas.microsoft.com/office/drawing/2014/main" id="{F350E24A-3AAE-49CF-AA5B-20A53E73B1B3}"/>
              </a:ext>
            </a:extLst>
          </p:cNvPr>
          <p:cNvSpPr/>
          <p:nvPr/>
        </p:nvSpPr>
        <p:spPr>
          <a:xfrm>
            <a:off x="6816639" y="2549456"/>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73" name="Google Shape;67;p13">
            <a:extLst>
              <a:ext uri="{FF2B5EF4-FFF2-40B4-BE49-F238E27FC236}">
                <a16:creationId xmlns:a16="http://schemas.microsoft.com/office/drawing/2014/main" id="{3FA611AB-E302-4A63-A279-B743E628204B}"/>
              </a:ext>
            </a:extLst>
          </p:cNvPr>
          <p:cNvCxnSpPr>
            <a:cxnSpLocks/>
            <a:stCxn id="163" idx="3"/>
            <a:endCxn id="174" idx="1"/>
          </p:cNvCxnSpPr>
          <p:nvPr/>
        </p:nvCxnSpPr>
        <p:spPr>
          <a:xfrm flipV="1">
            <a:off x="4757462" y="3144325"/>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74" name="Google Shape;63;p13">
            <a:extLst>
              <a:ext uri="{FF2B5EF4-FFF2-40B4-BE49-F238E27FC236}">
                <a16:creationId xmlns:a16="http://schemas.microsoft.com/office/drawing/2014/main" id="{2A5F3CD5-1F04-4C39-BC54-5BD5057E5CC1}"/>
              </a:ext>
            </a:extLst>
          </p:cNvPr>
          <p:cNvSpPr/>
          <p:nvPr/>
        </p:nvSpPr>
        <p:spPr>
          <a:xfrm>
            <a:off x="6815172" y="30271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cxnSp>
        <p:nvCxnSpPr>
          <p:cNvPr id="175" name="Google Shape;87;p13">
            <a:extLst>
              <a:ext uri="{FF2B5EF4-FFF2-40B4-BE49-F238E27FC236}">
                <a16:creationId xmlns:a16="http://schemas.microsoft.com/office/drawing/2014/main" id="{5E813F01-543B-481F-AF08-3250B515799F}"/>
              </a:ext>
            </a:extLst>
          </p:cNvPr>
          <p:cNvCxnSpPr>
            <a:cxnSpLocks/>
            <a:endCxn id="164" idx="1"/>
          </p:cNvCxnSpPr>
          <p:nvPr/>
        </p:nvCxnSpPr>
        <p:spPr>
          <a:xfrm>
            <a:off x="3150568" y="3608681"/>
            <a:ext cx="1223031" cy="0"/>
          </a:xfrm>
          <a:prstGeom prst="straightConnector1">
            <a:avLst/>
          </a:prstGeom>
          <a:noFill/>
          <a:ln w="9525" cap="flat" cmpd="sng">
            <a:solidFill>
              <a:schemeClr val="dk2"/>
            </a:solidFill>
            <a:prstDash val="solid"/>
            <a:round/>
            <a:headEnd type="none" w="med" len="med"/>
            <a:tailEnd type="triangle" w="med" len="med"/>
          </a:ln>
        </p:spPr>
      </p:cxnSp>
      <p:sp>
        <p:nvSpPr>
          <p:cNvPr id="176" name="Google Shape;64;p13">
            <a:extLst>
              <a:ext uri="{FF2B5EF4-FFF2-40B4-BE49-F238E27FC236}">
                <a16:creationId xmlns:a16="http://schemas.microsoft.com/office/drawing/2014/main" id="{5C28FD05-F5CE-4DC9-AB3E-6D384AA92833}"/>
              </a:ext>
            </a:extLst>
          </p:cNvPr>
          <p:cNvSpPr txBox="1"/>
          <p:nvPr/>
        </p:nvSpPr>
        <p:spPr>
          <a:xfrm>
            <a:off x="127605" y="2478452"/>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77" name="Google Shape;74;p13">
            <a:extLst>
              <a:ext uri="{FF2B5EF4-FFF2-40B4-BE49-F238E27FC236}">
                <a16:creationId xmlns:a16="http://schemas.microsoft.com/office/drawing/2014/main" id="{8752C1D6-1C9B-4B22-A805-31CAB3B7A8EC}"/>
              </a:ext>
            </a:extLst>
          </p:cNvPr>
          <p:cNvSpPr txBox="1"/>
          <p:nvPr/>
        </p:nvSpPr>
        <p:spPr>
          <a:xfrm>
            <a:off x="132434" y="2943927"/>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78" name="Google Shape;77;p13">
            <a:extLst>
              <a:ext uri="{FF2B5EF4-FFF2-40B4-BE49-F238E27FC236}">
                <a16:creationId xmlns:a16="http://schemas.microsoft.com/office/drawing/2014/main" id="{E2772CC8-FC7E-4290-B28B-6B4B4153ACE5}"/>
              </a:ext>
            </a:extLst>
          </p:cNvPr>
          <p:cNvSpPr txBox="1"/>
          <p:nvPr/>
        </p:nvSpPr>
        <p:spPr>
          <a:xfrm>
            <a:off x="132432" y="3408827"/>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79" name="Google Shape;78;p13">
            <a:extLst>
              <a:ext uri="{FF2B5EF4-FFF2-40B4-BE49-F238E27FC236}">
                <a16:creationId xmlns:a16="http://schemas.microsoft.com/office/drawing/2014/main" id="{9F370027-7A45-44D7-8522-C10F54E495CD}"/>
              </a:ext>
            </a:extLst>
          </p:cNvPr>
          <p:cNvSpPr txBox="1"/>
          <p:nvPr/>
        </p:nvSpPr>
        <p:spPr>
          <a:xfrm>
            <a:off x="127607" y="3874977"/>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80" name="Google Shape;90;p13">
            <a:extLst>
              <a:ext uri="{FF2B5EF4-FFF2-40B4-BE49-F238E27FC236}">
                <a16:creationId xmlns:a16="http://schemas.microsoft.com/office/drawing/2014/main" id="{AC1C73BD-84F3-4F1B-8DB3-6C07754130C3}"/>
              </a:ext>
            </a:extLst>
          </p:cNvPr>
          <p:cNvSpPr txBox="1"/>
          <p:nvPr/>
        </p:nvSpPr>
        <p:spPr>
          <a:xfrm>
            <a:off x="132433" y="4801275"/>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81" name="Google Shape;91;p13">
            <a:extLst>
              <a:ext uri="{FF2B5EF4-FFF2-40B4-BE49-F238E27FC236}">
                <a16:creationId xmlns:a16="http://schemas.microsoft.com/office/drawing/2014/main" id="{B0D48755-9148-4C82-9EB1-C2A6A9B87B49}"/>
              </a:ext>
            </a:extLst>
          </p:cNvPr>
          <p:cNvSpPr txBox="1"/>
          <p:nvPr/>
        </p:nvSpPr>
        <p:spPr>
          <a:xfrm>
            <a:off x="132358" y="5269750"/>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82" name="Google Shape;61;p13">
            <a:extLst>
              <a:ext uri="{FF2B5EF4-FFF2-40B4-BE49-F238E27FC236}">
                <a16:creationId xmlns:a16="http://schemas.microsoft.com/office/drawing/2014/main" id="{412E7919-0150-4C19-8C42-87BA29D48111}"/>
              </a:ext>
            </a:extLst>
          </p:cNvPr>
          <p:cNvSpPr/>
          <p:nvPr/>
        </p:nvSpPr>
        <p:spPr>
          <a:xfrm>
            <a:off x="126383" y="4339777"/>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83" name="Google Shape;101;p13">
            <a:extLst>
              <a:ext uri="{FF2B5EF4-FFF2-40B4-BE49-F238E27FC236}">
                <a16:creationId xmlns:a16="http://schemas.microsoft.com/office/drawing/2014/main" id="{0C54E238-A414-43A5-A260-B05BF680749E}"/>
              </a:ext>
            </a:extLst>
          </p:cNvPr>
          <p:cNvSpPr txBox="1"/>
          <p:nvPr/>
        </p:nvSpPr>
        <p:spPr>
          <a:xfrm>
            <a:off x="8404368" y="437980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84" name="Google Shape;86;p13">
            <a:extLst>
              <a:ext uri="{FF2B5EF4-FFF2-40B4-BE49-F238E27FC236}">
                <a16:creationId xmlns:a16="http://schemas.microsoft.com/office/drawing/2014/main" id="{FB2CCD24-CEF5-4935-84F9-6815BE5A1C1D}"/>
              </a:ext>
            </a:extLst>
          </p:cNvPr>
          <p:cNvSpPr/>
          <p:nvPr/>
        </p:nvSpPr>
        <p:spPr>
          <a:xfrm>
            <a:off x="7413889" y="4428066"/>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85" name="Google Shape;78;p13">
            <a:extLst>
              <a:ext uri="{FF2B5EF4-FFF2-40B4-BE49-F238E27FC236}">
                <a16:creationId xmlns:a16="http://schemas.microsoft.com/office/drawing/2014/main" id="{E6E2C620-62D9-4C40-AFEB-0F0A9D240F01}"/>
              </a:ext>
            </a:extLst>
          </p:cNvPr>
          <p:cNvSpPr txBox="1"/>
          <p:nvPr/>
        </p:nvSpPr>
        <p:spPr>
          <a:xfrm>
            <a:off x="122164" y="4343068"/>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86" name="Google Shape;92;p13">
            <a:extLst>
              <a:ext uri="{FF2B5EF4-FFF2-40B4-BE49-F238E27FC236}">
                <a16:creationId xmlns:a16="http://schemas.microsoft.com/office/drawing/2014/main" id="{90AA43A8-692F-43EA-A588-DD3D07DDDEC3}"/>
              </a:ext>
            </a:extLst>
          </p:cNvPr>
          <p:cNvCxnSpPr>
            <a:cxnSpLocks/>
            <a:stCxn id="162" idx="2"/>
            <a:endCxn id="169" idx="1"/>
          </p:cNvCxnSpPr>
          <p:nvPr/>
        </p:nvCxnSpPr>
        <p:spPr>
          <a:xfrm rot="16200000" flipH="1">
            <a:off x="3030814" y="3463302"/>
            <a:ext cx="2125560" cy="1886055"/>
          </a:xfrm>
          <a:prstGeom prst="bentConnector2">
            <a:avLst/>
          </a:prstGeom>
          <a:noFill/>
          <a:ln w="9525" cap="flat" cmpd="sng">
            <a:solidFill>
              <a:schemeClr val="dk2"/>
            </a:solidFill>
            <a:prstDash val="solid"/>
            <a:round/>
            <a:headEnd type="none" w="med" len="med"/>
            <a:tailEnd type="triangle" w="med" len="med"/>
          </a:ln>
        </p:spPr>
      </p:cxnSp>
      <p:cxnSp>
        <p:nvCxnSpPr>
          <p:cNvPr id="187" name="Google Shape;96;p13">
            <a:extLst>
              <a:ext uri="{FF2B5EF4-FFF2-40B4-BE49-F238E27FC236}">
                <a16:creationId xmlns:a16="http://schemas.microsoft.com/office/drawing/2014/main" id="{B0D70B93-82A9-4F7D-9128-C66CA3251896}"/>
              </a:ext>
            </a:extLst>
          </p:cNvPr>
          <p:cNvCxnSpPr>
            <a:cxnSpLocks/>
            <a:stCxn id="163" idx="2"/>
            <a:endCxn id="168" idx="1"/>
          </p:cNvCxnSpPr>
          <p:nvPr/>
        </p:nvCxnSpPr>
        <p:spPr>
          <a:xfrm rot="16200000" flipH="1">
            <a:off x="3612445" y="3893129"/>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88" name="Google Shape;84;p13">
            <a:extLst>
              <a:ext uri="{FF2B5EF4-FFF2-40B4-BE49-F238E27FC236}">
                <a16:creationId xmlns:a16="http://schemas.microsoft.com/office/drawing/2014/main" id="{DE335030-DB25-4910-B183-EBC5C6635128}"/>
              </a:ext>
            </a:extLst>
          </p:cNvPr>
          <p:cNvCxnSpPr>
            <a:cxnSpLocks/>
            <a:stCxn id="167" idx="2"/>
            <a:endCxn id="184" idx="0"/>
          </p:cNvCxnSpPr>
          <p:nvPr/>
        </p:nvCxnSpPr>
        <p:spPr>
          <a:xfrm flipH="1">
            <a:off x="7855314" y="4194279"/>
            <a:ext cx="1" cy="233791"/>
          </a:xfrm>
          <a:prstGeom prst="straightConnector1">
            <a:avLst/>
          </a:prstGeom>
          <a:noFill/>
          <a:ln w="9525" cap="flat" cmpd="sng">
            <a:solidFill>
              <a:schemeClr val="dk2"/>
            </a:solidFill>
            <a:prstDash val="solid"/>
            <a:round/>
            <a:headEnd type="none" w="med" len="med"/>
            <a:tailEnd type="triangle" w="med" len="med"/>
          </a:ln>
        </p:spPr>
      </p:cxnSp>
      <p:sp>
        <p:nvSpPr>
          <p:cNvPr id="72" name="Oval 71">
            <a:extLst>
              <a:ext uri="{FF2B5EF4-FFF2-40B4-BE49-F238E27FC236}">
                <a16:creationId xmlns:a16="http://schemas.microsoft.com/office/drawing/2014/main" id="{0EA49C73-7FD1-423C-9842-A41617F777D2}"/>
              </a:ext>
            </a:extLst>
          </p:cNvPr>
          <p:cNvSpPr/>
          <p:nvPr/>
        </p:nvSpPr>
        <p:spPr>
          <a:xfrm>
            <a:off x="5653054" y="3814422"/>
            <a:ext cx="1393619"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15 sec</a:t>
            </a:r>
          </a:p>
        </p:txBody>
      </p:sp>
      <p:sp>
        <p:nvSpPr>
          <p:cNvPr id="73" name="Oval 72">
            <a:extLst>
              <a:ext uri="{FF2B5EF4-FFF2-40B4-BE49-F238E27FC236}">
                <a16:creationId xmlns:a16="http://schemas.microsoft.com/office/drawing/2014/main" id="{2E5FF8EE-CF65-4149-94E7-8635ED79A02E}"/>
              </a:ext>
            </a:extLst>
          </p:cNvPr>
          <p:cNvSpPr/>
          <p:nvPr/>
        </p:nvSpPr>
        <p:spPr>
          <a:xfrm>
            <a:off x="1104692" y="2033684"/>
            <a:ext cx="1565814"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600 sec</a:t>
            </a:r>
          </a:p>
        </p:txBody>
      </p:sp>
      <p:sp>
        <p:nvSpPr>
          <p:cNvPr id="74" name="Oval 73">
            <a:extLst>
              <a:ext uri="{FF2B5EF4-FFF2-40B4-BE49-F238E27FC236}">
                <a16:creationId xmlns:a16="http://schemas.microsoft.com/office/drawing/2014/main" id="{07399976-5421-4787-9761-A23A55485603}"/>
              </a:ext>
            </a:extLst>
          </p:cNvPr>
          <p:cNvSpPr/>
          <p:nvPr/>
        </p:nvSpPr>
        <p:spPr>
          <a:xfrm>
            <a:off x="3066922" y="2884998"/>
            <a:ext cx="1388041"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5o sec</a:t>
            </a:r>
          </a:p>
        </p:txBody>
      </p:sp>
      <p:sp>
        <p:nvSpPr>
          <p:cNvPr id="75" name="Oval 74">
            <a:extLst>
              <a:ext uri="{FF2B5EF4-FFF2-40B4-BE49-F238E27FC236}">
                <a16:creationId xmlns:a16="http://schemas.microsoft.com/office/drawing/2014/main" id="{F3505D8C-CF42-493C-BFB5-DBC6A960BA88}"/>
              </a:ext>
            </a:extLst>
          </p:cNvPr>
          <p:cNvSpPr/>
          <p:nvPr/>
        </p:nvSpPr>
        <p:spPr>
          <a:xfrm>
            <a:off x="7547770" y="4114389"/>
            <a:ext cx="1393619" cy="7071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0.035 sec</a:t>
            </a:r>
          </a:p>
        </p:txBody>
      </p:sp>
      <p:sp>
        <p:nvSpPr>
          <p:cNvPr id="76" name="TextBox 75">
            <a:extLst>
              <a:ext uri="{FF2B5EF4-FFF2-40B4-BE49-F238E27FC236}">
                <a16:creationId xmlns:a16="http://schemas.microsoft.com/office/drawing/2014/main" id="{6E287951-10C7-4B33-83FD-BD79F49C9BC3}"/>
              </a:ext>
            </a:extLst>
          </p:cNvPr>
          <p:cNvSpPr txBox="1"/>
          <p:nvPr/>
        </p:nvSpPr>
        <p:spPr>
          <a:xfrm>
            <a:off x="92577" y="5755426"/>
            <a:ext cx="8236255" cy="338554"/>
          </a:xfrm>
          <a:prstGeom prst="rect">
            <a:avLst/>
          </a:prstGeom>
          <a:noFill/>
        </p:spPr>
        <p:txBody>
          <a:bodyPr wrap="square" rtlCol="0">
            <a:spAutoFit/>
          </a:bodyPr>
          <a:lstStyle/>
          <a:p>
            <a:r>
              <a:rPr lang="en-US" sz="1600" dirty="0"/>
              <a:t>execution time for </a:t>
            </a:r>
            <a:r>
              <a:rPr lang="en-US" sz="1600" b="1" dirty="0">
                <a:solidFill>
                  <a:srgbClr val="C00000"/>
                </a:solidFill>
              </a:rPr>
              <a:t>1 similarity search query on a 100GB dataset </a:t>
            </a:r>
            <a:r>
              <a:rPr lang="en-US" sz="1600" b="1" i="1" u="sng" dirty="0">
                <a:solidFill>
                  <a:srgbClr val="C00000"/>
                </a:solidFill>
              </a:rPr>
              <a:t>in memory</a:t>
            </a:r>
            <a:r>
              <a:rPr lang="en-US" sz="1600" b="1" dirty="0">
                <a:solidFill>
                  <a:srgbClr val="C00000"/>
                </a:solidFill>
              </a:rPr>
              <a:t>  </a:t>
            </a:r>
          </a:p>
        </p:txBody>
      </p:sp>
    </p:spTree>
    <p:extLst>
      <p:ext uri="{BB962C8B-B14F-4D97-AF65-F5344CB8AC3E}">
        <p14:creationId xmlns:p14="http://schemas.microsoft.com/office/powerpoint/2010/main" val="38946056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Hercules</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a:xfrm>
            <a:off x="457200" y="2123654"/>
            <a:ext cx="8229600" cy="4324351"/>
          </a:xfrm>
        </p:spPr>
        <p:txBody>
          <a:bodyPr/>
          <a:lstStyle/>
          <a:p>
            <a:r>
              <a:rPr lang="en-US" dirty="0"/>
              <a:t>Disk-based solution for SIMD, multi-core, multi-socket architectures</a:t>
            </a:r>
          </a:p>
          <a:p>
            <a:pPr lvl="2"/>
            <a:endParaRPr lang="en-US" dirty="0"/>
          </a:p>
          <a:p>
            <a:pPr lvl="1"/>
            <a:r>
              <a:rPr lang="en-US" dirty="0"/>
              <a:t>Exploits the </a:t>
            </a:r>
            <a:r>
              <a:rPr lang="en-US" dirty="0">
                <a:solidFill>
                  <a:srgbClr val="C00000"/>
                </a:solidFill>
              </a:rPr>
              <a:t>benefits of two different summarization techniques (</a:t>
            </a:r>
            <a:r>
              <a:rPr lang="en-US" dirty="0" err="1">
                <a:solidFill>
                  <a:srgbClr val="C00000"/>
                </a:solidFill>
              </a:rPr>
              <a:t>iSAX</a:t>
            </a:r>
            <a:r>
              <a:rPr lang="en-US" dirty="0">
                <a:solidFill>
                  <a:srgbClr val="C00000"/>
                </a:solidFill>
              </a:rPr>
              <a:t> and EAPCA)</a:t>
            </a:r>
            <a:r>
              <a:rPr lang="en-US" dirty="0"/>
              <a:t>, and novel indexing and query answering algorithms</a:t>
            </a:r>
          </a:p>
          <a:p>
            <a:pPr lvl="2"/>
            <a:endParaRPr lang="en-US" dirty="0"/>
          </a:p>
          <a:p>
            <a:pPr lvl="1"/>
            <a:r>
              <a:rPr lang="en-US" dirty="0"/>
              <a:t>Leads to </a:t>
            </a:r>
            <a:r>
              <a:rPr lang="en-US" dirty="0">
                <a:solidFill>
                  <a:srgbClr val="C00000"/>
                </a:solidFill>
              </a:rPr>
              <a:t>better query answering performance than all recent state-of-the-art approaches across all popular query workloads</a:t>
            </a:r>
          </a:p>
          <a:p>
            <a:pPr lvl="2"/>
            <a:r>
              <a:rPr lang="en-US" dirty="0"/>
              <a:t>only index that outperforms optimized scan on all scenarios (including hard query workloads on disk-based datasets)  </a:t>
            </a:r>
          </a:p>
          <a:p>
            <a:pPr lvl="2"/>
            <a:endParaRPr lang="en-US" dirty="0"/>
          </a:p>
          <a:p>
            <a:pPr lvl="1"/>
            <a:r>
              <a:rPr lang="en-US" dirty="0"/>
              <a:t>Performs </a:t>
            </a:r>
            <a:r>
              <a:rPr lang="en-US" dirty="0">
                <a:solidFill>
                  <a:srgbClr val="C00000"/>
                </a:solidFill>
              </a:rPr>
              <a:t>up to one order of magnitude faster than the best competitor</a:t>
            </a:r>
            <a:r>
              <a:rPr lang="en-US" dirty="0"/>
              <a:t> (which is not always the same)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D44C1E64-4AEF-4AEB-BF36-296DCD1C7E4A}"/>
              </a:ext>
            </a:extLst>
          </p:cNvPr>
          <p:cNvSpPr>
            <a:spLocks noGrp="1"/>
          </p:cNvSpPr>
          <p:nvPr>
            <p:ph type="ftr" sz="quarter" idx="11"/>
          </p:nvPr>
        </p:nvSpPr>
        <p:spPr/>
        <p:txBody>
          <a:bodyPr/>
          <a:lstStyle/>
          <a:p>
            <a:pPr>
              <a:defRPr/>
            </a:pPr>
            <a:r>
              <a:rPr lang="en-US"/>
              <a:t>Echihabi, Palpanas - MDM 2022</a:t>
            </a:r>
            <a:endParaRPr lang="en-US" dirty="0"/>
          </a:p>
        </p:txBody>
      </p:sp>
      <p:sp>
        <p:nvSpPr>
          <p:cNvPr id="13" name="Rectangle 12">
            <a:extLst>
              <a:ext uri="{FF2B5EF4-FFF2-40B4-BE49-F238E27FC236}">
                <a16:creationId xmlns:a16="http://schemas.microsoft.com/office/drawing/2014/main" id="{8009C385-BB2F-4816-AB54-43876317366B}"/>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631E5A83-6404-45BA-804A-95B57A0DC28A}"/>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0" name="Rounded Rectangle 9">
            <a:extLst>
              <a:ext uri="{FF2B5EF4-FFF2-40B4-BE49-F238E27FC236}">
                <a16:creationId xmlns:a16="http://schemas.microsoft.com/office/drawing/2014/main" id="{3B0D9C47-45DB-403A-8C64-3C515FD48CC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48106417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717293F-4282-4874-989C-3E05AA98F3A1}"/>
              </a:ext>
            </a:extLst>
          </p:cNvPr>
          <p:cNvPicPr>
            <a:picLocks noChangeAspect="1"/>
          </p:cNvPicPr>
          <p:nvPr/>
        </p:nvPicPr>
        <p:blipFill rotWithShape="1">
          <a:blip r:embed="rId3"/>
          <a:srcRect l="27534" t="27914" r="24674" b="7686"/>
          <a:stretch/>
        </p:blipFill>
        <p:spPr>
          <a:xfrm>
            <a:off x="2021993" y="3471139"/>
            <a:ext cx="4114261" cy="2976981"/>
          </a:xfrm>
          <a:prstGeom prst="rect">
            <a:avLst/>
          </a:prstGeom>
        </p:spPr>
      </p:pic>
      <p:sp>
        <p:nvSpPr>
          <p:cNvPr id="2" name="Title 1"/>
          <p:cNvSpPr>
            <a:spLocks noGrp="1"/>
          </p:cNvSpPr>
          <p:nvPr>
            <p:ph type="title"/>
          </p:nvPr>
        </p:nvSpPr>
        <p:spPr>
          <a:xfrm>
            <a:off x="457200" y="853625"/>
            <a:ext cx="8229600" cy="1066800"/>
          </a:xfrm>
        </p:spPr>
        <p:txBody>
          <a:bodyPr/>
          <a:lstStyle/>
          <a:p>
            <a:r>
              <a:rPr lang="en-US" dirty="0"/>
              <a:t>Hercules</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Disk-based solution for SIMD, multi-core, multi-socket architectures</a:t>
            </a:r>
          </a:p>
          <a:p>
            <a:pPr lvl="1"/>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DF742A8F-4998-4FE3-ADF6-2B5E63023933}"/>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5ACF7C2-5CC6-4445-97B1-97418363ED1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994EEA35-F54B-4452-AC8F-DCC29CDD8E7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TextBox 21">
            <a:extLst>
              <a:ext uri="{FF2B5EF4-FFF2-40B4-BE49-F238E27FC236}">
                <a16:creationId xmlns:a16="http://schemas.microsoft.com/office/drawing/2014/main" id="{E2DD10B1-081D-4F1E-9B2D-0E54C8A52621}"/>
              </a:ext>
            </a:extLst>
          </p:cNvPr>
          <p:cNvSpPr txBox="1"/>
          <p:nvPr/>
        </p:nvSpPr>
        <p:spPr>
          <a:xfrm>
            <a:off x="1407414" y="6510154"/>
            <a:ext cx="71476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u="sng" dirty="0">
                <a:latin typeface="Georgia" pitchFamily="18" charset="0"/>
                <a:cs typeface="Arial" charset="0"/>
              </a:rPr>
              <a:t>Query Performance with Increased Query Difficulty (Seismic100GB)</a:t>
            </a:r>
            <a:endParaRPr kumimoji="0" lang="en-US" i="0" u="sng" strike="noStrike" kern="1200" cap="none" spc="0" normalizeH="0" baseline="0" noProof="0" dirty="0">
              <a:ln>
                <a:noFill/>
              </a:ln>
              <a:effectLst/>
              <a:uLnTx/>
              <a:uFillTx/>
              <a:latin typeface="Georgia" pitchFamily="18" charset="0"/>
              <a:ea typeface="+mn-ea"/>
              <a:cs typeface="Arial" charset="0"/>
            </a:endParaRPr>
          </a:p>
        </p:txBody>
      </p:sp>
      <p:cxnSp>
        <p:nvCxnSpPr>
          <p:cNvPr id="20" name="Straight Connector 19">
            <a:extLst>
              <a:ext uri="{FF2B5EF4-FFF2-40B4-BE49-F238E27FC236}">
                <a16:creationId xmlns:a16="http://schemas.microsoft.com/office/drawing/2014/main" id="{06A0DC91-F187-466D-82A5-C032042FE153}"/>
              </a:ext>
            </a:extLst>
          </p:cNvPr>
          <p:cNvCxnSpPr>
            <a:cxnSpLocks/>
          </p:cNvCxnSpPr>
          <p:nvPr/>
        </p:nvCxnSpPr>
        <p:spPr>
          <a:xfrm flipH="1">
            <a:off x="6187858" y="5246919"/>
            <a:ext cx="738341" cy="0"/>
          </a:xfrm>
          <a:prstGeom prst="line">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6D87C00-379B-4BF7-AFDE-3EC1ADF23592}"/>
              </a:ext>
            </a:extLst>
          </p:cNvPr>
          <p:cNvSpPr txBox="1"/>
          <p:nvPr/>
        </p:nvSpPr>
        <p:spPr>
          <a:xfrm>
            <a:off x="6345979" y="4207937"/>
            <a:ext cx="274256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srgbClr val="C00000"/>
                </a:solidFill>
                <a:latin typeface="Georgia" pitchFamily="18" charset="0"/>
                <a:cs typeface="Arial" charset="0"/>
              </a:rPr>
              <a:t>o</a:t>
            </a:r>
            <a:r>
              <a:rPr kumimoji="0" lang="en-US" sz="1800" b="1" i="0" u="none" strike="noStrike" kern="1200" cap="none" spc="0" normalizeH="0" baseline="0" noProof="0" dirty="0" err="1">
                <a:ln>
                  <a:noFill/>
                </a:ln>
                <a:solidFill>
                  <a:srgbClr val="C00000"/>
                </a:solidFill>
                <a:effectLst/>
                <a:uLnTx/>
                <a:uFillTx/>
                <a:latin typeface="Georgia" pitchFamily="18" charset="0"/>
                <a:ea typeface="+mn-ea"/>
                <a:cs typeface="Arial" charset="0"/>
              </a:rPr>
              <a:t>nly</a:t>
            </a: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 index always better than optimized sequential scan </a:t>
            </a:r>
          </a:p>
        </p:txBody>
      </p:sp>
      <p:pic>
        <p:nvPicPr>
          <p:cNvPr id="23" name="Image 22">
            <a:extLst>
              <a:ext uri="{FF2B5EF4-FFF2-40B4-BE49-F238E27FC236}">
                <a16:creationId xmlns:a16="http://schemas.microsoft.com/office/drawing/2014/main" id="{CDE7B81C-750B-45DA-A4EF-E1863E173849}"/>
              </a:ext>
            </a:extLst>
          </p:cNvPr>
          <p:cNvPicPr>
            <a:picLocks noChangeAspect="1"/>
          </p:cNvPicPr>
          <p:nvPr/>
        </p:nvPicPr>
        <p:blipFill rotWithShape="1">
          <a:blip r:embed="rId4"/>
          <a:srcRect l="33488" t="41746" r="60946" b="49130"/>
          <a:stretch/>
        </p:blipFill>
        <p:spPr>
          <a:xfrm>
            <a:off x="3327168" y="3640306"/>
            <a:ext cx="1111800" cy="968387"/>
          </a:xfrm>
          <a:prstGeom prst="rect">
            <a:avLst/>
          </a:prstGeom>
        </p:spPr>
      </p:pic>
      <p:sp>
        <p:nvSpPr>
          <p:cNvPr id="24" name="TextBox 21">
            <a:extLst>
              <a:ext uri="{FF2B5EF4-FFF2-40B4-BE49-F238E27FC236}">
                <a16:creationId xmlns:a16="http://schemas.microsoft.com/office/drawing/2014/main" id="{CF0D8008-3637-497B-BE0A-D75F827BAB90}"/>
              </a:ext>
            </a:extLst>
          </p:cNvPr>
          <p:cNvSpPr txBox="1"/>
          <p:nvPr/>
        </p:nvSpPr>
        <p:spPr>
          <a:xfrm>
            <a:off x="3829294" y="3158637"/>
            <a:ext cx="504625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eorgia" pitchFamily="18" charset="0"/>
                <a:ea typeface="+mn-ea"/>
                <a:cs typeface="Arial" charset="0"/>
              </a:rPr>
              <a:t> </a:t>
            </a:r>
            <a:r>
              <a:rPr kumimoji="0" lang="en-US" sz="1600" b="1" i="0" u="none" strike="noStrike" kern="1200" cap="none" spc="0" normalizeH="0" baseline="0" noProof="0" dirty="0">
                <a:ln>
                  <a:noFill/>
                </a:ln>
                <a:effectLst/>
                <a:uLnTx/>
                <a:uFillTx/>
                <a:latin typeface="Georgia" pitchFamily="18" charset="0"/>
                <a:ea typeface="+mn-ea"/>
                <a:cs typeface="Arial" charset="0"/>
              </a:rPr>
              <a:t>PSCAN, an Optimized Sequential Scan </a:t>
            </a:r>
          </a:p>
        </p:txBody>
      </p:sp>
      <p:cxnSp>
        <p:nvCxnSpPr>
          <p:cNvPr id="25" name="Connecteur droit 24">
            <a:extLst>
              <a:ext uri="{FF2B5EF4-FFF2-40B4-BE49-F238E27FC236}">
                <a16:creationId xmlns:a16="http://schemas.microsoft.com/office/drawing/2014/main" id="{D5982807-E76D-4BAE-984B-9B317BA2515B}"/>
              </a:ext>
            </a:extLst>
          </p:cNvPr>
          <p:cNvCxnSpPr>
            <a:cxnSpLocks/>
          </p:cNvCxnSpPr>
          <p:nvPr/>
        </p:nvCxnSpPr>
        <p:spPr>
          <a:xfrm>
            <a:off x="2785195" y="3351646"/>
            <a:ext cx="90568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D304F95-2B50-C9F0-BCDF-C17719D93802}"/>
              </a:ext>
            </a:extLst>
          </p:cNvPr>
          <p:cNvSpPr>
            <a:spLocks noGrp="1"/>
          </p:cNvSpPr>
          <p:nvPr>
            <p:ph type="ftr" sz="quarter" idx="11"/>
          </p:nvPr>
        </p:nvSpPr>
        <p:spPr/>
        <p:txBody>
          <a:bodyPr/>
          <a:lstStyle/>
          <a:p>
            <a:pPr>
              <a:defRPr/>
            </a:pPr>
            <a:r>
              <a:rPr lang="en-US"/>
              <a:t>Echihabi, Palpanas - MDM 2022</a:t>
            </a:r>
          </a:p>
        </p:txBody>
      </p:sp>
      <p:sp>
        <p:nvSpPr>
          <p:cNvPr id="7" name="Oval 6">
            <a:extLst>
              <a:ext uri="{FF2B5EF4-FFF2-40B4-BE49-F238E27FC236}">
                <a16:creationId xmlns:a16="http://schemas.microsoft.com/office/drawing/2014/main" id="{8C34324F-502A-8954-A3F9-A53D5EECB71D}"/>
              </a:ext>
            </a:extLst>
          </p:cNvPr>
          <p:cNvSpPr/>
          <p:nvPr/>
        </p:nvSpPr>
        <p:spPr>
          <a:xfrm>
            <a:off x="5811281" y="5282917"/>
            <a:ext cx="324973" cy="48031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660229-EB0E-1E5C-8410-F6F9B7110414}"/>
              </a:ext>
            </a:extLst>
          </p:cNvPr>
          <p:cNvSpPr/>
          <p:nvPr/>
        </p:nvSpPr>
        <p:spPr>
          <a:xfrm>
            <a:off x="5226341" y="5449773"/>
            <a:ext cx="248581" cy="369333"/>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4F4EF5-46CE-8BA2-2D59-E6144E4DF332}"/>
              </a:ext>
            </a:extLst>
          </p:cNvPr>
          <p:cNvSpPr/>
          <p:nvPr/>
        </p:nvSpPr>
        <p:spPr>
          <a:xfrm>
            <a:off x="4596367" y="5515429"/>
            <a:ext cx="248581" cy="298141"/>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B0AB3C-6610-AA71-2533-8A4DD6A4F634}"/>
              </a:ext>
            </a:extLst>
          </p:cNvPr>
          <p:cNvSpPr/>
          <p:nvPr/>
        </p:nvSpPr>
        <p:spPr>
          <a:xfrm>
            <a:off x="3966393" y="5573786"/>
            <a:ext cx="248581" cy="256557"/>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CB57FB3-DA81-B508-3073-938E8D28BBB0}"/>
              </a:ext>
            </a:extLst>
          </p:cNvPr>
          <p:cNvSpPr/>
          <p:nvPr/>
        </p:nvSpPr>
        <p:spPr>
          <a:xfrm>
            <a:off x="3348547" y="5573786"/>
            <a:ext cx="248581" cy="256557"/>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C360CD7-2498-A265-8C3E-811B69A13C5C}"/>
              </a:ext>
            </a:extLst>
          </p:cNvPr>
          <p:cNvSpPr/>
          <p:nvPr/>
        </p:nvSpPr>
        <p:spPr>
          <a:xfrm>
            <a:off x="3171723" y="4232507"/>
            <a:ext cx="1400277" cy="346850"/>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87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18</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Palpanas - MDM 2022</a:t>
            </a:r>
            <a:endParaRPr lang="en-US" dirty="0"/>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6" y="2662237"/>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Problem Variations</a:t>
            </a:r>
          </a:p>
        </p:txBody>
      </p:sp>
    </p:spTree>
    <p:extLst>
      <p:ext uri="{BB962C8B-B14F-4D97-AF65-F5344CB8AC3E}">
        <p14:creationId xmlns:p14="http://schemas.microsoft.com/office/powerpoint/2010/main" val="32740300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Hercules</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Disk-based solution for SIMD, multi-core, multi-socket architectures</a:t>
            </a:r>
          </a:p>
          <a:p>
            <a:pPr lvl="1"/>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DF742A8F-4998-4FE3-ADF6-2B5E63023933}"/>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5ACF7C2-5CC6-4445-97B1-97418363ED1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994EEA35-F54B-4452-AC8F-DCC29CDD8E7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TextBox 21">
            <a:extLst>
              <a:ext uri="{FF2B5EF4-FFF2-40B4-BE49-F238E27FC236}">
                <a16:creationId xmlns:a16="http://schemas.microsoft.com/office/drawing/2014/main" id="{E2DD10B1-081D-4F1E-9B2D-0E54C8A52621}"/>
              </a:ext>
            </a:extLst>
          </p:cNvPr>
          <p:cNvSpPr txBox="1"/>
          <p:nvPr/>
        </p:nvSpPr>
        <p:spPr>
          <a:xfrm>
            <a:off x="776612" y="6204508"/>
            <a:ext cx="858835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u="sng" dirty="0">
                <a:latin typeface="Georgia" pitchFamily="18" charset="0"/>
                <a:cs typeface="Arial" charset="0"/>
              </a:rPr>
              <a:t>Query Performance with Increased Dataset Size and Series Length (Synthetic)</a:t>
            </a:r>
            <a:endParaRPr kumimoji="0" lang="en-US" i="0" u="sng" strike="noStrike" kern="1200" cap="none" spc="0" normalizeH="0" baseline="0" noProof="0" dirty="0">
              <a:ln>
                <a:noFill/>
              </a:ln>
              <a:effectLst/>
              <a:uLnTx/>
              <a:uFillTx/>
              <a:latin typeface="Georgia" pitchFamily="18" charset="0"/>
              <a:ea typeface="+mn-ea"/>
              <a:cs typeface="Arial" charset="0"/>
            </a:endParaRPr>
          </a:p>
        </p:txBody>
      </p:sp>
      <p:pic>
        <p:nvPicPr>
          <p:cNvPr id="9" name="Image 8">
            <a:extLst>
              <a:ext uri="{FF2B5EF4-FFF2-40B4-BE49-F238E27FC236}">
                <a16:creationId xmlns:a16="http://schemas.microsoft.com/office/drawing/2014/main" id="{0DC38433-4A48-428E-92B0-7B831B8640E8}"/>
              </a:ext>
            </a:extLst>
          </p:cNvPr>
          <p:cNvPicPr>
            <a:picLocks noChangeAspect="1"/>
          </p:cNvPicPr>
          <p:nvPr/>
        </p:nvPicPr>
        <p:blipFill rotWithShape="1">
          <a:blip r:embed="rId3"/>
          <a:srcRect l="49041" t="49900" r="4951" b="17187"/>
          <a:stretch/>
        </p:blipFill>
        <p:spPr>
          <a:xfrm>
            <a:off x="709253" y="2947814"/>
            <a:ext cx="7845785" cy="2981666"/>
          </a:xfrm>
          <a:prstGeom prst="rect">
            <a:avLst/>
          </a:prstGeom>
        </p:spPr>
      </p:pic>
      <p:cxnSp>
        <p:nvCxnSpPr>
          <p:cNvPr id="23" name="Straight Connector 19">
            <a:extLst>
              <a:ext uri="{FF2B5EF4-FFF2-40B4-BE49-F238E27FC236}">
                <a16:creationId xmlns:a16="http://schemas.microsoft.com/office/drawing/2014/main" id="{4F11BA35-A6B0-47FE-9B9B-E89BC9E7BEB6}"/>
              </a:ext>
            </a:extLst>
          </p:cNvPr>
          <p:cNvCxnSpPr>
            <a:cxnSpLocks/>
          </p:cNvCxnSpPr>
          <p:nvPr/>
        </p:nvCxnSpPr>
        <p:spPr>
          <a:xfrm flipH="1" flipV="1">
            <a:off x="4338129" y="4223201"/>
            <a:ext cx="294016" cy="1681227"/>
          </a:xfrm>
          <a:prstGeom prst="line">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1">
            <a:extLst>
              <a:ext uri="{FF2B5EF4-FFF2-40B4-BE49-F238E27FC236}">
                <a16:creationId xmlns:a16="http://schemas.microsoft.com/office/drawing/2014/main" id="{88F378AE-5938-4666-A9B2-582E4142F8F8}"/>
              </a:ext>
            </a:extLst>
          </p:cNvPr>
          <p:cNvSpPr txBox="1"/>
          <p:nvPr/>
        </p:nvSpPr>
        <p:spPr>
          <a:xfrm>
            <a:off x="3555573" y="5860228"/>
            <a:ext cx="303043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Hercules best overall</a:t>
            </a:r>
          </a:p>
        </p:txBody>
      </p:sp>
      <p:cxnSp>
        <p:nvCxnSpPr>
          <p:cNvPr id="25" name="Straight Connector 19">
            <a:extLst>
              <a:ext uri="{FF2B5EF4-FFF2-40B4-BE49-F238E27FC236}">
                <a16:creationId xmlns:a16="http://schemas.microsoft.com/office/drawing/2014/main" id="{B1A2F28E-7EBA-4CCE-91AC-713A0518C872}"/>
              </a:ext>
            </a:extLst>
          </p:cNvPr>
          <p:cNvCxnSpPr>
            <a:cxnSpLocks/>
          </p:cNvCxnSpPr>
          <p:nvPr/>
        </p:nvCxnSpPr>
        <p:spPr>
          <a:xfrm flipV="1">
            <a:off x="4663410" y="4559474"/>
            <a:ext cx="848042" cy="1336379"/>
          </a:xfrm>
          <a:prstGeom prst="line">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B00C4F38-699E-924E-3EC5-AE0C97FAB1F4}"/>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3181166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DF742A8F-4998-4FE3-ADF6-2B5E63023933}"/>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5ACF7C2-5CC6-4445-97B1-97418363ED1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994EEA35-F54B-4452-AC8F-DCC29CDD8E7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TextBox 21">
            <a:extLst>
              <a:ext uri="{FF2B5EF4-FFF2-40B4-BE49-F238E27FC236}">
                <a16:creationId xmlns:a16="http://schemas.microsoft.com/office/drawing/2014/main" id="{E2DD10B1-081D-4F1E-9B2D-0E54C8A52621}"/>
              </a:ext>
            </a:extLst>
          </p:cNvPr>
          <p:cNvSpPr txBox="1"/>
          <p:nvPr/>
        </p:nvSpPr>
        <p:spPr>
          <a:xfrm>
            <a:off x="2818355" y="5928935"/>
            <a:ext cx="42463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u="sng" dirty="0">
                <a:latin typeface="Georgia" pitchFamily="18" charset="0"/>
                <a:cs typeface="Arial" charset="0"/>
              </a:rPr>
              <a:t>Hercules Index Building Workflow</a:t>
            </a:r>
            <a:endParaRPr kumimoji="0" lang="en-US" i="0" u="sng" strike="noStrike" kern="1200" cap="none" spc="0" normalizeH="0" baseline="0" noProof="0" dirty="0">
              <a:ln>
                <a:noFill/>
              </a:ln>
              <a:effectLst/>
              <a:uLnTx/>
              <a:uFillTx/>
              <a:latin typeface="Georgia" pitchFamily="18" charset="0"/>
              <a:ea typeface="+mn-ea"/>
              <a:cs typeface="Arial" charset="0"/>
            </a:endParaRPr>
          </a:p>
        </p:txBody>
      </p:sp>
      <p:pic>
        <p:nvPicPr>
          <p:cNvPr id="6" name="Image 5">
            <a:extLst>
              <a:ext uri="{FF2B5EF4-FFF2-40B4-BE49-F238E27FC236}">
                <a16:creationId xmlns:a16="http://schemas.microsoft.com/office/drawing/2014/main" id="{22043A68-4FF5-4A9D-87D7-07D1452E3C65}"/>
              </a:ext>
            </a:extLst>
          </p:cNvPr>
          <p:cNvPicPr>
            <a:picLocks noChangeAspect="1"/>
          </p:cNvPicPr>
          <p:nvPr/>
        </p:nvPicPr>
        <p:blipFill rotWithShape="1">
          <a:blip r:embed="rId3"/>
          <a:srcRect l="24246" t="41556" r="22878" b="16930"/>
          <a:stretch/>
        </p:blipFill>
        <p:spPr>
          <a:xfrm>
            <a:off x="-68927" y="1584975"/>
            <a:ext cx="9143509" cy="3813743"/>
          </a:xfrm>
          <a:prstGeom prst="rect">
            <a:avLst/>
          </a:prstGeom>
        </p:spPr>
      </p:pic>
      <p:sp>
        <p:nvSpPr>
          <p:cNvPr id="16" name="Title 1">
            <a:extLst>
              <a:ext uri="{FF2B5EF4-FFF2-40B4-BE49-F238E27FC236}">
                <a16:creationId xmlns:a16="http://schemas.microsoft.com/office/drawing/2014/main" id="{A7CBC333-AB4B-4DE8-B526-21427DE042AD}"/>
              </a:ext>
            </a:extLst>
          </p:cNvPr>
          <p:cNvSpPr txBox="1">
            <a:spLocks/>
          </p:cNvSpPr>
          <p:nvPr/>
        </p:nvSpPr>
        <p:spPr bwMode="auto">
          <a:xfrm>
            <a:off x="89012" y="43997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Hercules</a:t>
            </a:r>
            <a:br>
              <a:rPr lang="en-US" dirty="0"/>
            </a:br>
            <a:r>
              <a:rPr lang="en-US" altLang="zh-CN" sz="3200" b="1" dirty="0">
                <a:solidFill>
                  <a:srgbClr val="424456"/>
                </a:solidFill>
                <a:latin typeface="Trebuchet MS"/>
                <a:ea typeface="Open Sans" panose="020B0604020202020204" charset="0"/>
                <a:cs typeface="Open Sans" panose="020B0604020202020204" charset="0"/>
              </a:rPr>
              <a:t>Index Building</a:t>
            </a:r>
            <a:endParaRPr lang="en-US" dirty="0"/>
          </a:p>
        </p:txBody>
      </p:sp>
      <p:sp>
        <p:nvSpPr>
          <p:cNvPr id="2" name="Footer Placeholder 1">
            <a:extLst>
              <a:ext uri="{FF2B5EF4-FFF2-40B4-BE49-F238E27FC236}">
                <a16:creationId xmlns:a16="http://schemas.microsoft.com/office/drawing/2014/main" id="{07362708-DFDA-C940-BB13-A830A513D51B}"/>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117482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12" y="439970"/>
            <a:ext cx="8229600" cy="1066800"/>
          </a:xfrm>
        </p:spPr>
        <p:txBody>
          <a:bodyPr/>
          <a:lstStyle/>
          <a:p>
            <a:r>
              <a:rPr lang="en-US" dirty="0"/>
              <a:t>Hercules</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Index Writing</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DF742A8F-4998-4FE3-ADF6-2B5E63023933}"/>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5ACF7C2-5CC6-4445-97B1-97418363ED1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994EEA35-F54B-4452-AC8F-DCC29CDD8E7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7" name="Image 6">
            <a:extLst>
              <a:ext uri="{FF2B5EF4-FFF2-40B4-BE49-F238E27FC236}">
                <a16:creationId xmlns:a16="http://schemas.microsoft.com/office/drawing/2014/main" id="{C160EDEE-D453-4515-939A-98AFD21C267A}"/>
              </a:ext>
            </a:extLst>
          </p:cNvPr>
          <p:cNvPicPr>
            <a:picLocks noChangeAspect="1"/>
          </p:cNvPicPr>
          <p:nvPr/>
        </p:nvPicPr>
        <p:blipFill rotWithShape="1">
          <a:blip r:embed="rId3"/>
          <a:srcRect l="22443" t="28390" r="50362" b="13847"/>
          <a:stretch/>
        </p:blipFill>
        <p:spPr>
          <a:xfrm>
            <a:off x="1762989" y="1515810"/>
            <a:ext cx="4675389" cy="5275617"/>
          </a:xfrm>
          <a:prstGeom prst="rect">
            <a:avLst/>
          </a:prstGeom>
        </p:spPr>
      </p:pic>
      <p:sp>
        <p:nvSpPr>
          <p:cNvPr id="13" name="TextBox 21">
            <a:extLst>
              <a:ext uri="{FF2B5EF4-FFF2-40B4-BE49-F238E27FC236}">
                <a16:creationId xmlns:a16="http://schemas.microsoft.com/office/drawing/2014/main" id="{38F8A5D7-CA95-4FCE-AC4D-471692684A07}"/>
              </a:ext>
            </a:extLst>
          </p:cNvPr>
          <p:cNvSpPr txBox="1"/>
          <p:nvPr/>
        </p:nvSpPr>
        <p:spPr>
          <a:xfrm>
            <a:off x="6074246" y="3599950"/>
            <a:ext cx="2512911"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u="sng" dirty="0">
                <a:latin typeface="Georgia" pitchFamily="18" charset="0"/>
                <a:cs typeface="Arial" charset="0"/>
              </a:rPr>
              <a:t>Hercules Index Writing Workflow</a:t>
            </a:r>
            <a:endParaRPr kumimoji="0" lang="en-US" i="0" u="sng" strike="noStrike" kern="1200" cap="none" spc="0" normalizeH="0" baseline="0" noProof="0" dirty="0">
              <a:ln>
                <a:noFill/>
              </a:ln>
              <a:effectLst/>
              <a:uLnTx/>
              <a:uFillTx/>
              <a:latin typeface="Georgia" pitchFamily="18" charset="0"/>
              <a:ea typeface="+mn-ea"/>
              <a:cs typeface="Arial" charset="0"/>
            </a:endParaRPr>
          </a:p>
        </p:txBody>
      </p:sp>
      <p:sp>
        <p:nvSpPr>
          <p:cNvPr id="3" name="Footer Placeholder 2">
            <a:extLst>
              <a:ext uri="{FF2B5EF4-FFF2-40B4-BE49-F238E27FC236}">
                <a16:creationId xmlns:a16="http://schemas.microsoft.com/office/drawing/2014/main" id="{3DA33B75-142C-2F8D-B442-A689B9076D4D}"/>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7591805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12" y="439970"/>
            <a:ext cx="8229600" cy="1066800"/>
          </a:xfrm>
        </p:spPr>
        <p:txBody>
          <a:bodyPr/>
          <a:lstStyle/>
          <a:p>
            <a:r>
              <a:rPr lang="en-US" dirty="0"/>
              <a:t>Hercules</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Query Answering</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DF742A8F-4998-4FE3-ADF6-2B5E63023933}"/>
              </a:ext>
            </a:extLst>
          </p:cNvPr>
          <p:cNvSpPr/>
          <p:nvPr/>
        </p:nvSpPr>
        <p:spPr>
          <a:xfrm>
            <a:off x="7645632" y="983444"/>
            <a:ext cx="1409356" cy="51967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5ACF7C2-5CC6-4445-97B1-97418363ED1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994EEA35-F54B-4452-AC8F-DCC29CDD8E7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Echihabi-PVLDB’22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4" name="Image 3">
            <a:extLst>
              <a:ext uri="{FF2B5EF4-FFF2-40B4-BE49-F238E27FC236}">
                <a16:creationId xmlns:a16="http://schemas.microsoft.com/office/drawing/2014/main" id="{6D449149-66F4-47CE-BC3D-C54E457F37CF}"/>
              </a:ext>
            </a:extLst>
          </p:cNvPr>
          <p:cNvPicPr>
            <a:picLocks noChangeAspect="1"/>
          </p:cNvPicPr>
          <p:nvPr/>
        </p:nvPicPr>
        <p:blipFill rotWithShape="1">
          <a:blip r:embed="rId3"/>
          <a:srcRect l="53127" t="37675" r="20832" b="9960"/>
          <a:stretch/>
        </p:blipFill>
        <p:spPr>
          <a:xfrm>
            <a:off x="1469984" y="1496896"/>
            <a:ext cx="5018498" cy="5361104"/>
          </a:xfrm>
          <a:prstGeom prst="rect">
            <a:avLst/>
          </a:prstGeom>
        </p:spPr>
      </p:pic>
      <p:sp>
        <p:nvSpPr>
          <p:cNvPr id="12" name="TextBox 21">
            <a:extLst>
              <a:ext uri="{FF2B5EF4-FFF2-40B4-BE49-F238E27FC236}">
                <a16:creationId xmlns:a16="http://schemas.microsoft.com/office/drawing/2014/main" id="{A0E28D09-AB87-4730-BCF8-E3FDEA6CB9B3}"/>
              </a:ext>
            </a:extLst>
          </p:cNvPr>
          <p:cNvSpPr txBox="1"/>
          <p:nvPr/>
        </p:nvSpPr>
        <p:spPr>
          <a:xfrm>
            <a:off x="4203812" y="6211669"/>
            <a:ext cx="2512911"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u="sng" dirty="0">
                <a:latin typeface="Georgia" pitchFamily="18" charset="0"/>
                <a:cs typeface="Arial" charset="0"/>
              </a:rPr>
              <a:t>Hercules Query Answering Workflow</a:t>
            </a:r>
            <a:endParaRPr kumimoji="0" lang="en-US" i="0" u="sng" strike="noStrike" kern="1200" cap="none" spc="0" normalizeH="0" baseline="0" noProof="0" dirty="0">
              <a:ln>
                <a:noFill/>
              </a:ln>
              <a:effectLst/>
              <a:uLnTx/>
              <a:uFillTx/>
              <a:latin typeface="Georgia" pitchFamily="18" charset="0"/>
              <a:ea typeface="+mn-ea"/>
              <a:cs typeface="Arial" charset="0"/>
            </a:endParaRPr>
          </a:p>
        </p:txBody>
      </p:sp>
      <p:sp>
        <p:nvSpPr>
          <p:cNvPr id="3" name="Footer Placeholder 2">
            <a:extLst>
              <a:ext uri="{FF2B5EF4-FFF2-40B4-BE49-F238E27FC236}">
                <a16:creationId xmlns:a16="http://schemas.microsoft.com/office/drawing/2014/main" id="{558DE5DA-A298-10B4-DA81-934989FBD8D0}"/>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4045927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aphicFrame>
        <p:nvGraphicFramePr>
          <p:cNvPr id="10" name="Table 9">
            <a:extLst>
              <a:ext uri="{FF2B5EF4-FFF2-40B4-BE49-F238E27FC236}">
                <a16:creationId xmlns:a16="http://schemas.microsoft.com/office/drawing/2014/main" id="{92C87997-8F7C-4CB9-A330-2BDA42F3564F}"/>
              </a:ext>
            </a:extLst>
          </p:cNvPr>
          <p:cNvGraphicFramePr>
            <a:graphicFrameLocks noGrp="1"/>
          </p:cNvGraphicFramePr>
          <p:nvPr/>
        </p:nvGraphicFramePr>
        <p:xfrm>
          <a:off x="1340367" y="5525805"/>
          <a:ext cx="3460750" cy="1181100"/>
        </p:xfrm>
        <a:graphic>
          <a:graphicData uri="http://schemas.openxmlformats.org/drawingml/2006/table">
            <a:tbl>
              <a:tblPr firstRow="1" bandRow="1"/>
              <a:tblGrid>
                <a:gridCol w="801928">
                  <a:extLst>
                    <a:ext uri="{9D8B030D-6E8A-4147-A177-3AD203B41FA5}">
                      <a16:colId xmlns:a16="http://schemas.microsoft.com/office/drawing/2014/main" val="20000"/>
                    </a:ext>
                  </a:extLst>
                </a:gridCol>
                <a:gridCol w="518271">
                  <a:extLst>
                    <a:ext uri="{9D8B030D-6E8A-4147-A177-3AD203B41FA5}">
                      <a16:colId xmlns:a16="http://schemas.microsoft.com/office/drawing/2014/main" val="20001"/>
                    </a:ext>
                  </a:extLst>
                </a:gridCol>
                <a:gridCol w="473855">
                  <a:extLst>
                    <a:ext uri="{9D8B030D-6E8A-4147-A177-3AD203B41FA5}">
                      <a16:colId xmlns:a16="http://schemas.microsoft.com/office/drawing/2014/main" val="20002"/>
                    </a:ext>
                  </a:extLst>
                </a:gridCol>
                <a:gridCol w="487400">
                  <a:extLst>
                    <a:ext uri="{9D8B030D-6E8A-4147-A177-3AD203B41FA5}">
                      <a16:colId xmlns:a16="http://schemas.microsoft.com/office/drawing/2014/main" val="20003"/>
                    </a:ext>
                  </a:extLst>
                </a:gridCol>
                <a:gridCol w="484381">
                  <a:extLst>
                    <a:ext uri="{9D8B030D-6E8A-4147-A177-3AD203B41FA5}">
                      <a16:colId xmlns:a16="http://schemas.microsoft.com/office/drawing/2014/main" val="20004"/>
                    </a:ext>
                  </a:extLst>
                </a:gridCol>
                <a:gridCol w="694915">
                  <a:extLst>
                    <a:ext uri="{9D8B030D-6E8A-4147-A177-3AD203B41FA5}">
                      <a16:colId xmlns:a16="http://schemas.microsoft.com/office/drawing/2014/main" val="20005"/>
                    </a:ext>
                  </a:extLst>
                </a:gridCol>
              </a:tblGrid>
              <a:tr h="2286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pPr algn="ctr"/>
                      <a:r>
                        <a:rPr lang="en-US" altLang="zh-CN" sz="1100" b="1" dirty="0">
                          <a:solidFill>
                            <a:schemeClr val="tx1"/>
                          </a:solidFill>
                          <a:latin typeface="Arial" panose="020B0604020202020204" pitchFamily="34" charset="0"/>
                          <a:cs typeface="Arial" panose="020B0604020202020204" pitchFamily="34" charset="0"/>
                        </a:rPr>
                        <a:t>SAX</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r>
                        <a:rPr lang="en-US" altLang="zh-CN" sz="1100" b="1" dirty="0" err="1">
                          <a:solidFill>
                            <a:schemeClr val="tx1"/>
                          </a:solidFill>
                          <a:latin typeface="Arial" panose="020B0604020202020204" pitchFamily="34" charset="0"/>
                          <a:cs typeface="Arial" panose="020B0604020202020204" pitchFamily="34" charset="0"/>
                        </a:rPr>
                        <a:t>iSAX</a:t>
                      </a:r>
                      <a:r>
                        <a:rPr lang="en-US" altLang="zh-CN" sz="1100" b="1" dirty="0">
                          <a:solidFill>
                            <a:schemeClr val="tx1"/>
                          </a:solidFill>
                          <a:latin typeface="Arial" panose="020B0604020202020204" pitchFamily="34" charset="0"/>
                          <a:cs typeface="Arial" panose="020B0604020202020204" pitchFamily="34" charset="0"/>
                        </a:rPr>
                        <a:t>-T</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en-US" altLang="zh-CN" sz="1100" b="0" dirty="0" err="1">
                          <a:solidFill>
                            <a:schemeClr val="tx1"/>
                          </a:solidFill>
                          <a:latin typeface="Arial" panose="020B0604020202020204" pitchFamily="34" charset="0"/>
                          <a:cs typeface="Arial" panose="020B0604020202020204" pitchFamily="34" charset="0"/>
                        </a:rPr>
                        <a:t>T,4,2</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0,</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0</a:t>
                      </a:r>
                      <a:r>
                        <a:rPr lang="zh-CN" altLang="en-US" sz="1100" b="0">
                          <a:solidFill>
                            <a:schemeClr val="tx1"/>
                          </a:solidFill>
                          <a:latin typeface="Arial" panose="020B0604020202020204" pitchFamily="34" charset="0"/>
                          <a:cs typeface="Arial" panose="020B0604020202020204" pitchFamily="34" charset="0"/>
                        </a:rPr>
                        <a:t>      </a:t>
                      </a:r>
                      <a:r>
                        <a:rPr lang="en-US" altLang="zh-CN" sz="1100" b="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(T,4,4)</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zh-CN" altLang="en-US" sz="1100" b="0" dirty="0">
                          <a:solidFill>
                            <a:srgbClr val="0432FF"/>
                          </a:solidFill>
                          <a:latin typeface="Arial" panose="020B0604020202020204" pitchFamily="34" charset="0"/>
                          <a:cs typeface="Arial" panose="020B0604020202020204" pitchFamily="34" charset="0"/>
                        </a:rPr>
                        <a:t> </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endParaRPr lang="en-US" sz="1100" b="0" dirty="0">
                        <a:solidFill>
                          <a:srgbClr val="0432FF"/>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(T,4,8)</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en-US" altLang="zh-CN" sz="1100" b="0" dirty="0">
                          <a:solidFill>
                            <a:srgbClr val="FF2600"/>
                          </a:solidFill>
                          <a:latin typeface="Arial" panose="020B0604020202020204" pitchFamily="34" charset="0"/>
                          <a:cs typeface="Arial" panose="020B0604020202020204" pitchFamily="34" charset="0"/>
                        </a:rPr>
                        <a:t>0</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r>
                        <a:rPr lang="en-US" altLang="zh-CN" sz="1100" b="0" dirty="0">
                          <a:solidFill>
                            <a:srgbClr val="FF2600"/>
                          </a:solidFill>
                          <a:latin typeface="Arial" panose="020B0604020202020204" pitchFamily="34" charset="0"/>
                          <a:cs typeface="Arial" panose="020B0604020202020204" pitchFamily="34" charset="0"/>
                        </a:rPr>
                        <a:t>2</a:t>
                      </a:r>
                      <a:endParaRPr lang="en-US" sz="1100" b="0" dirty="0">
                        <a:solidFill>
                          <a:srgbClr val="FF2600"/>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(T,4,16)</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1</a:t>
                      </a:r>
                      <a:r>
                        <a:rPr lang="en-US" altLang="zh-CN" sz="1100" b="0" dirty="0">
                          <a:solidFill>
                            <a:srgbClr val="00B05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r>
                        <a:rPr lang="en-US" altLang="zh-CN" sz="1100" b="0" dirty="0">
                          <a:solidFill>
                            <a:srgbClr val="FF2600"/>
                          </a:solidFill>
                          <a:latin typeface="Arial" panose="020B0604020202020204" pitchFamily="34" charset="0"/>
                          <a:cs typeface="Arial" panose="020B0604020202020204" pitchFamily="34" charset="0"/>
                        </a:rPr>
                        <a:t>2</a:t>
                      </a:r>
                      <a:r>
                        <a:rPr lang="en-US" altLang="zh-CN" sz="1100" b="0" dirty="0">
                          <a:solidFill>
                            <a:srgbClr val="00B050"/>
                          </a:solidFill>
                          <a:latin typeface="Arial" panose="020B0604020202020204" pitchFamily="34" charset="0"/>
                          <a:cs typeface="Arial" panose="020B0604020202020204" pitchFamily="34" charset="0"/>
                        </a:rPr>
                        <a:t>5</a:t>
                      </a:r>
                      <a:endParaRPr lang="en-US" sz="1100" b="0" dirty="0">
                        <a:solidFill>
                          <a:srgbClr val="00B050"/>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DC92BADE-2FFE-48A0-A739-153F3DC2F2C8}"/>
              </a:ext>
            </a:extLst>
          </p:cNvPr>
          <p:cNvPicPr>
            <a:picLocks noChangeAspect="1"/>
          </p:cNvPicPr>
          <p:nvPr/>
        </p:nvPicPr>
        <p:blipFill>
          <a:blip r:embed="rId2"/>
          <a:stretch>
            <a:fillRect/>
          </a:stretch>
        </p:blipFill>
        <p:spPr>
          <a:xfrm>
            <a:off x="1493931" y="4651805"/>
            <a:ext cx="2987595" cy="784453"/>
          </a:xfrm>
          <a:prstGeom prst="rect">
            <a:avLst/>
          </a:prstGeom>
        </p:spPr>
      </p:pic>
      <p:sp>
        <p:nvSpPr>
          <p:cNvPr id="12" name="TextBox 11">
            <a:extLst>
              <a:ext uri="{FF2B5EF4-FFF2-40B4-BE49-F238E27FC236}">
                <a16:creationId xmlns:a16="http://schemas.microsoft.com/office/drawing/2014/main" id="{1FF5C0CB-D7DA-482A-BD4A-39F7936D6052}"/>
              </a:ext>
            </a:extLst>
          </p:cNvPr>
          <p:cNvSpPr txBox="1"/>
          <p:nvPr/>
        </p:nvSpPr>
        <p:spPr>
          <a:xfrm>
            <a:off x="1390714" y="4097197"/>
            <a:ext cx="3254327" cy="365421"/>
          </a:xfrm>
          <a:prstGeom prst="rect">
            <a:avLst/>
          </a:prstGeom>
          <a:noFill/>
        </p:spPr>
        <p:txBody>
          <a:bodyPr wrap="square" rtlCol="0">
            <a:spAutoFit/>
          </a:bodyPr>
          <a:lstStyle/>
          <a:p>
            <a:pPr algn="ctr">
              <a:lnSpc>
                <a:spcPct val="150000"/>
              </a:lnSpc>
            </a:pPr>
            <a:r>
              <a:rPr lang="en-US" sz="1350" dirty="0">
                <a:latin typeface="Arial" charset="0"/>
                <a:ea typeface="Arial" charset="0"/>
                <a:cs typeface="Arial" charset="0"/>
              </a:rPr>
              <a:t>time series SAX:</a:t>
            </a:r>
            <a:r>
              <a:rPr lang="en-US" sz="1200" dirty="0"/>
              <a:t> [</a:t>
            </a:r>
            <a:r>
              <a:rPr lang="en-US" altLang="zh-CN" sz="1200" dirty="0"/>
              <a:t>1</a:t>
            </a:r>
            <a:r>
              <a:rPr lang="en-US" altLang="zh-CN" sz="1200" dirty="0">
                <a:solidFill>
                  <a:srgbClr val="0432FF"/>
                </a:solidFill>
              </a:rPr>
              <a:t>1</a:t>
            </a:r>
            <a:r>
              <a:rPr lang="en-US" altLang="zh-CN" sz="1200" dirty="0">
                <a:solidFill>
                  <a:srgbClr val="FF2600"/>
                </a:solidFill>
              </a:rPr>
              <a:t>0</a:t>
            </a:r>
            <a:r>
              <a:rPr lang="en-US" altLang="zh-CN" sz="1200" dirty="0">
                <a:solidFill>
                  <a:srgbClr val="00B050"/>
                </a:solidFill>
              </a:rPr>
              <a:t>0</a:t>
            </a:r>
            <a:r>
              <a:rPr lang="en-US" sz="1200" dirty="0"/>
              <a:t>, </a:t>
            </a:r>
            <a:r>
              <a:rPr lang="en-US" altLang="zh-CN" sz="1200" dirty="0"/>
              <a:t>1</a:t>
            </a:r>
            <a:r>
              <a:rPr lang="en-US" altLang="zh-CN" sz="1200" dirty="0">
                <a:solidFill>
                  <a:srgbClr val="0432FF"/>
                </a:solidFill>
              </a:rPr>
              <a:t>1</a:t>
            </a:r>
            <a:r>
              <a:rPr lang="en-US" altLang="zh-CN" sz="1200" dirty="0">
                <a:solidFill>
                  <a:srgbClr val="FF2600"/>
                </a:solidFill>
              </a:rPr>
              <a:t>0</a:t>
            </a:r>
            <a:r>
              <a:rPr lang="en-US" altLang="zh-CN" sz="1200" dirty="0">
                <a:solidFill>
                  <a:srgbClr val="00B050"/>
                </a:solidFill>
              </a:rPr>
              <a:t>1</a:t>
            </a:r>
            <a:r>
              <a:rPr lang="en-US" sz="1200" dirty="0"/>
              <a:t>, </a:t>
            </a:r>
            <a:r>
              <a:rPr lang="en-US" altLang="zh-CN" sz="1200" dirty="0"/>
              <a:t>0</a:t>
            </a:r>
            <a:r>
              <a:rPr lang="en-US" altLang="zh-CN" sz="1200" dirty="0">
                <a:solidFill>
                  <a:srgbClr val="0432FF"/>
                </a:solidFill>
              </a:rPr>
              <a:t>1</a:t>
            </a:r>
            <a:r>
              <a:rPr lang="en-US" altLang="zh-CN" sz="1200" dirty="0">
                <a:solidFill>
                  <a:srgbClr val="FF2600"/>
                </a:solidFill>
              </a:rPr>
              <a:t>1</a:t>
            </a:r>
            <a:r>
              <a:rPr lang="en-US" altLang="zh-CN" sz="1200" dirty="0">
                <a:solidFill>
                  <a:srgbClr val="00B050"/>
                </a:solidFill>
              </a:rPr>
              <a:t>0</a:t>
            </a:r>
            <a:r>
              <a:rPr lang="en-US" sz="1200" dirty="0"/>
              <a:t>, </a:t>
            </a:r>
            <a:r>
              <a:rPr lang="en-US" altLang="zh-CN" sz="1200" dirty="0"/>
              <a:t>0</a:t>
            </a:r>
            <a:r>
              <a:rPr lang="en-US" altLang="zh-CN" sz="1200" dirty="0">
                <a:solidFill>
                  <a:srgbClr val="0432FF"/>
                </a:solidFill>
              </a:rPr>
              <a:t>0</a:t>
            </a:r>
            <a:r>
              <a:rPr lang="en-US" altLang="zh-CN" sz="1200" dirty="0">
                <a:solidFill>
                  <a:srgbClr val="FF2600"/>
                </a:solidFill>
              </a:rPr>
              <a:t>0</a:t>
            </a:r>
            <a:r>
              <a:rPr lang="en-US" altLang="zh-CN" sz="1200" dirty="0">
                <a:solidFill>
                  <a:srgbClr val="00B050"/>
                </a:solidFill>
              </a:rPr>
              <a:t>1</a:t>
            </a:r>
            <a:r>
              <a:rPr lang="en-US" sz="1200" dirty="0"/>
              <a:t>]</a:t>
            </a:r>
          </a:p>
        </p:txBody>
      </p:sp>
      <p:sp>
        <p:nvSpPr>
          <p:cNvPr id="13" name="Merge 97">
            <a:extLst>
              <a:ext uri="{FF2B5EF4-FFF2-40B4-BE49-F238E27FC236}">
                <a16:creationId xmlns:a16="http://schemas.microsoft.com/office/drawing/2014/main" id="{522223C7-1A6A-4E73-869D-E99D19A97DC3}"/>
              </a:ext>
            </a:extLst>
          </p:cNvPr>
          <p:cNvSpPr/>
          <p:nvPr/>
        </p:nvSpPr>
        <p:spPr bwMode="auto">
          <a:xfrm>
            <a:off x="2445352" y="4461708"/>
            <a:ext cx="971550" cy="171719"/>
          </a:xfrm>
          <a:prstGeom prst="flowChartMerge">
            <a:avLst/>
          </a:prstGeom>
          <a:ln>
            <a:headEnd/>
            <a:tailEnd/>
          </a:ln>
        </p:spPr>
        <p:style>
          <a:lnRef idx="1">
            <a:schemeClr val="accent4"/>
          </a:lnRef>
          <a:fillRef idx="3">
            <a:schemeClr val="accent4"/>
          </a:fillRef>
          <a:effectRef idx="2">
            <a:schemeClr val="accent4"/>
          </a:effectRef>
          <a:fontRef idx="minor">
            <a:schemeClr val="lt1"/>
          </a:fontRef>
        </p:style>
        <p:txBody>
          <a:bodyPr wrap="none" rtlCol="0" anchor="ctr"/>
          <a:lstStyle/>
          <a:p>
            <a:pPr algn="ctr"/>
            <a:endParaRPr lang="en-US" sz="900" dirty="0">
              <a:solidFill>
                <a:schemeClr val="bg1"/>
              </a:solidFill>
            </a:endParaRPr>
          </a:p>
        </p:txBody>
      </p:sp>
      <p:sp>
        <p:nvSpPr>
          <p:cNvPr id="14" name="Merge 97">
            <a:extLst>
              <a:ext uri="{FF2B5EF4-FFF2-40B4-BE49-F238E27FC236}">
                <a16:creationId xmlns:a16="http://schemas.microsoft.com/office/drawing/2014/main" id="{8713164C-BF40-4375-973E-E939BC3F0994}"/>
              </a:ext>
            </a:extLst>
          </p:cNvPr>
          <p:cNvSpPr/>
          <p:nvPr/>
        </p:nvSpPr>
        <p:spPr bwMode="auto">
          <a:xfrm>
            <a:off x="2458389" y="5438130"/>
            <a:ext cx="971550" cy="171719"/>
          </a:xfrm>
          <a:prstGeom prst="flowChartMerge">
            <a:avLst/>
          </a:prstGeom>
          <a:ln>
            <a:headEnd/>
            <a:tailEnd/>
          </a:ln>
        </p:spPr>
        <p:style>
          <a:lnRef idx="1">
            <a:schemeClr val="accent4"/>
          </a:lnRef>
          <a:fillRef idx="3">
            <a:schemeClr val="accent4"/>
          </a:fillRef>
          <a:effectRef idx="2">
            <a:schemeClr val="accent4"/>
          </a:effectRef>
          <a:fontRef idx="minor">
            <a:schemeClr val="lt1"/>
          </a:fontRef>
        </p:style>
        <p:txBody>
          <a:bodyPr wrap="none" rtlCol="0" anchor="ctr"/>
          <a:lstStyle/>
          <a:p>
            <a:pPr algn="ctr"/>
            <a:endParaRPr lang="en-US" sz="900" dirty="0">
              <a:solidFill>
                <a:schemeClr val="bg1"/>
              </a:solidFill>
            </a:endParaRPr>
          </a:p>
        </p:txBody>
      </p:sp>
      <p:sp>
        <p:nvSpPr>
          <p:cNvPr id="15" name="Rounded Rectangle 48">
            <a:extLst>
              <a:ext uri="{FF2B5EF4-FFF2-40B4-BE49-F238E27FC236}">
                <a16:creationId xmlns:a16="http://schemas.microsoft.com/office/drawing/2014/main" id="{B2EE18DF-45F1-4666-BCF0-41C23C76822B}"/>
              </a:ext>
            </a:extLst>
          </p:cNvPr>
          <p:cNvSpPr/>
          <p:nvPr/>
        </p:nvSpPr>
        <p:spPr>
          <a:xfrm>
            <a:off x="7105694" y="4366589"/>
            <a:ext cx="404789" cy="267394"/>
          </a:xfrm>
          <a:prstGeom prst="roundRect">
            <a:avLst/>
          </a:prstGeom>
          <a:solidFill>
            <a:srgbClr val="E7E6E6">
              <a:lumMod val="90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defRPr/>
            </a:pPr>
            <a:r>
              <a:rPr lang="en-US" sz="1200" kern="0" dirty="0">
                <a:solidFill>
                  <a:prstClr val="black"/>
                </a:solidFill>
                <a:latin typeface="Calibri" panose="020F0502020204030204"/>
                <a:ea typeface=""/>
              </a:rPr>
              <a:t>Root</a:t>
            </a:r>
          </a:p>
        </p:txBody>
      </p:sp>
      <mc:AlternateContent xmlns:mc="http://schemas.openxmlformats.org/markup-compatibility/2006" xmlns:a14="http://schemas.microsoft.com/office/drawing/2010/main">
        <mc:Choice Requires="a14">
          <p:sp>
            <p:nvSpPr>
              <p:cNvPr id="16" name="Rounded Rectangle 49">
                <a:extLst>
                  <a:ext uri="{FF2B5EF4-FFF2-40B4-BE49-F238E27FC236}">
                    <a16:creationId xmlns:a16="http://schemas.microsoft.com/office/drawing/2014/main" id="{49324C7D-45FF-4ED1-9E28-023B7C913D12}"/>
                  </a:ext>
                </a:extLst>
              </p:cNvPr>
              <p:cNvSpPr/>
              <p:nvPr/>
            </p:nvSpPr>
            <p:spPr>
              <a:xfrm>
                <a:off x="6526856" y="4919047"/>
                <a:ext cx="253829"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altLang="zh-CN" sz="1200">
                          <a:solidFill>
                            <a:schemeClr val="tx1"/>
                          </a:solidFill>
                          <a:latin typeface="Cambria Math" charset="0"/>
                        </a:rPr>
                        <m:t>0</m:t>
                      </m:r>
                    </m:oMath>
                  </m:oMathPara>
                </a14:m>
                <a:endParaRPr lang="en-US" sz="1200" dirty="0">
                  <a:solidFill>
                    <a:schemeClr val="tx1"/>
                  </a:solidFill>
                </a:endParaRPr>
              </a:p>
            </p:txBody>
          </p:sp>
        </mc:Choice>
        <mc:Fallback xmlns="">
          <p:sp>
            <p:nvSpPr>
              <p:cNvPr id="16" name="Rounded Rectangle 49">
                <a:extLst>
                  <a:ext uri="{FF2B5EF4-FFF2-40B4-BE49-F238E27FC236}">
                    <a16:creationId xmlns:a16="http://schemas.microsoft.com/office/drawing/2014/main" id="{49324C7D-45FF-4ED1-9E28-023B7C913D12}"/>
                  </a:ext>
                </a:extLst>
              </p:cNvPr>
              <p:cNvSpPr>
                <a:spLocks noRot="1" noChangeAspect="1" noMove="1" noResize="1" noEditPoints="1" noAdjustHandles="1" noChangeArrowheads="1" noChangeShapeType="1" noTextEdit="1"/>
              </p:cNvSpPr>
              <p:nvPr/>
            </p:nvSpPr>
            <p:spPr>
              <a:xfrm>
                <a:off x="6526856" y="4919047"/>
                <a:ext cx="253829" cy="194610"/>
              </a:xfrm>
              <a:prstGeom prst="roundRect">
                <a:avLst/>
              </a:prstGeom>
              <a:blipFill>
                <a:blip r:embed="rId3"/>
                <a:stretch>
                  <a:fillRect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50">
                <a:extLst>
                  <a:ext uri="{FF2B5EF4-FFF2-40B4-BE49-F238E27FC236}">
                    <a16:creationId xmlns:a16="http://schemas.microsoft.com/office/drawing/2014/main" id="{B909263C-6962-45A0-9C18-98E21F9090B2}"/>
                  </a:ext>
                </a:extLst>
              </p:cNvPr>
              <p:cNvSpPr/>
              <p:nvPr/>
            </p:nvSpPr>
            <p:spPr>
              <a:xfrm>
                <a:off x="7157543" y="4904976"/>
                <a:ext cx="253829"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14:m>
                  <m:oMathPara xmlns:m="http://schemas.openxmlformats.org/officeDocument/2006/math">
                    <m:oMathParaPr>
                      <m:jc m:val="centerGroup"/>
                    </m:oMathParaPr>
                    <m:oMath xmlns:m="http://schemas.openxmlformats.org/officeDocument/2006/math">
                      <m:r>
                        <m:rPr>
                          <m:sty m:val="p"/>
                        </m:rPr>
                        <a:rPr lang="en-US" altLang="zh-CN" sz="1200" kern="0">
                          <a:solidFill>
                            <a:prstClr val="black"/>
                          </a:solidFill>
                          <a:latin typeface="Cambria Math" panose="02040503050406030204" pitchFamily="18" charset="0"/>
                          <a:ea typeface=""/>
                        </a:rPr>
                        <m:t>C</m:t>
                      </m:r>
                    </m:oMath>
                  </m:oMathPara>
                </a14:m>
                <a:endParaRPr lang="en-US" sz="1200" kern="0" dirty="0">
                  <a:solidFill>
                    <a:prstClr val="black"/>
                  </a:solidFill>
                  <a:latin typeface="Calibri" panose="020F0502020204030204"/>
                  <a:ea typeface=""/>
                </a:endParaRPr>
              </a:p>
            </p:txBody>
          </p:sp>
        </mc:Choice>
        <mc:Fallback xmlns="">
          <p:sp>
            <p:nvSpPr>
              <p:cNvPr id="17" name="Rounded Rectangle 50">
                <a:extLst>
                  <a:ext uri="{FF2B5EF4-FFF2-40B4-BE49-F238E27FC236}">
                    <a16:creationId xmlns:a16="http://schemas.microsoft.com/office/drawing/2014/main" id="{B909263C-6962-45A0-9C18-98E21F9090B2}"/>
                  </a:ext>
                </a:extLst>
              </p:cNvPr>
              <p:cNvSpPr>
                <a:spLocks noRot="1" noChangeAspect="1" noMove="1" noResize="1" noEditPoints="1" noAdjustHandles="1" noChangeArrowheads="1" noChangeShapeType="1" noTextEdit="1"/>
              </p:cNvSpPr>
              <p:nvPr/>
            </p:nvSpPr>
            <p:spPr>
              <a:xfrm>
                <a:off x="7157543" y="4904976"/>
                <a:ext cx="253829" cy="194610"/>
              </a:xfrm>
              <a:prstGeom prst="roundRect">
                <a:avLst/>
              </a:prstGeom>
              <a:blipFill>
                <a:blip r:embed="rId4"/>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18" name="Rounded Rectangle 51">
            <a:extLst>
              <a:ext uri="{FF2B5EF4-FFF2-40B4-BE49-F238E27FC236}">
                <a16:creationId xmlns:a16="http://schemas.microsoft.com/office/drawing/2014/main" id="{B35D04C0-0BDD-4427-8490-3FC6D06F20D2}"/>
              </a:ext>
            </a:extLst>
          </p:cNvPr>
          <p:cNvSpPr/>
          <p:nvPr/>
        </p:nvSpPr>
        <p:spPr>
          <a:xfrm>
            <a:off x="7819321" y="4919047"/>
            <a:ext cx="253829"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200" dirty="0">
                <a:solidFill>
                  <a:schemeClr val="tx1"/>
                </a:solidFill>
              </a:rPr>
              <a:t>F</a:t>
            </a:r>
            <a:endParaRPr lang="en-US" sz="1200" dirty="0">
              <a:solidFill>
                <a:schemeClr val="tx1"/>
              </a:solidFill>
            </a:endParaRPr>
          </a:p>
        </p:txBody>
      </p:sp>
      <p:sp>
        <p:nvSpPr>
          <p:cNvPr id="19" name="TextBox 18">
            <a:extLst>
              <a:ext uri="{FF2B5EF4-FFF2-40B4-BE49-F238E27FC236}">
                <a16:creationId xmlns:a16="http://schemas.microsoft.com/office/drawing/2014/main" id="{7F5D09F2-2492-4F74-8953-39A1DDDECEAB}"/>
              </a:ext>
            </a:extLst>
          </p:cNvPr>
          <p:cNvSpPr txBox="1"/>
          <p:nvPr/>
        </p:nvSpPr>
        <p:spPr>
          <a:xfrm>
            <a:off x="7471058" y="4878665"/>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0" name="Rounded Rectangle 54">
                <a:extLst>
                  <a:ext uri="{FF2B5EF4-FFF2-40B4-BE49-F238E27FC236}">
                    <a16:creationId xmlns:a16="http://schemas.microsoft.com/office/drawing/2014/main" id="{7064D183-0568-4E4F-830F-A13EBEA06349}"/>
                  </a:ext>
                </a:extLst>
              </p:cNvPr>
              <p:cNvSpPr/>
              <p:nvPr/>
            </p:nvSpPr>
            <p:spPr>
              <a:xfrm>
                <a:off x="6632898" y="5415239"/>
                <a:ext cx="295150"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a:rPr lang="zh-CN" altLang="en-US" sz="1200">
                          <a:solidFill>
                            <a:schemeClr val="tx1"/>
                          </a:solidFill>
                          <a:latin typeface="Cambria Math" panose="02040503050406030204" pitchFamily="18" charset="0"/>
                        </a:rPr>
                        <m:t>  </m:t>
                      </m:r>
                      <m:r>
                        <m:rPr>
                          <m:sty m:val="p"/>
                        </m:rPr>
                        <a:rPr lang="en-US" altLang="zh-CN" sz="1200">
                          <a:solidFill>
                            <a:schemeClr val="tx1"/>
                          </a:solidFill>
                          <a:latin typeface="Cambria Math" panose="02040503050406030204" pitchFamily="18" charset="0"/>
                        </a:rPr>
                        <m:t>C</m:t>
                      </m:r>
                      <m:r>
                        <a:rPr lang="en-US" altLang="zh-CN" sz="1200">
                          <a:solidFill>
                            <a:schemeClr val="tx1"/>
                          </a:solidFill>
                          <a:latin typeface="Cambria Math" charset="0"/>
                        </a:rPr>
                        <m:t>0</m:t>
                      </m:r>
                    </m:oMath>
                  </m:oMathPara>
                </a14:m>
                <a:endParaRPr lang="en-US" sz="1200" dirty="0">
                  <a:solidFill>
                    <a:schemeClr val="tx1"/>
                  </a:solidFill>
                </a:endParaRPr>
              </a:p>
            </p:txBody>
          </p:sp>
        </mc:Choice>
        <mc:Fallback xmlns="">
          <p:sp>
            <p:nvSpPr>
              <p:cNvPr id="20" name="Rounded Rectangle 54">
                <a:extLst>
                  <a:ext uri="{FF2B5EF4-FFF2-40B4-BE49-F238E27FC236}">
                    <a16:creationId xmlns:a16="http://schemas.microsoft.com/office/drawing/2014/main" id="{7064D183-0568-4E4F-830F-A13EBEA06349}"/>
                  </a:ext>
                </a:extLst>
              </p:cNvPr>
              <p:cNvSpPr>
                <a:spLocks noRot="1" noChangeAspect="1" noMove="1" noResize="1" noEditPoints="1" noAdjustHandles="1" noChangeArrowheads="1" noChangeShapeType="1" noTextEdit="1"/>
              </p:cNvSpPr>
              <p:nvPr/>
            </p:nvSpPr>
            <p:spPr>
              <a:xfrm>
                <a:off x="6632898" y="5415239"/>
                <a:ext cx="295150" cy="194610"/>
              </a:xfrm>
              <a:prstGeom prst="roundRect">
                <a:avLst/>
              </a:prstGeom>
              <a:blipFill>
                <a:blip r:embed="rId5"/>
                <a:stretch>
                  <a:fillRect r="-4000"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55">
                <a:extLst>
                  <a:ext uri="{FF2B5EF4-FFF2-40B4-BE49-F238E27FC236}">
                    <a16:creationId xmlns:a16="http://schemas.microsoft.com/office/drawing/2014/main" id="{C7BAB12A-C838-4D40-81AA-A69C2F6214DB}"/>
                  </a:ext>
                </a:extLst>
              </p:cNvPr>
              <p:cNvSpPr/>
              <p:nvPr/>
            </p:nvSpPr>
            <p:spPr>
              <a:xfrm>
                <a:off x="7407023" y="5401168"/>
                <a:ext cx="295150"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14:m>
                  <m:oMathPara xmlns:m="http://schemas.openxmlformats.org/officeDocument/2006/math">
                    <m:oMathParaPr>
                      <m:jc m:val="centerGroup"/>
                    </m:oMathParaPr>
                    <m:oMath xmlns:m="http://schemas.openxmlformats.org/officeDocument/2006/math">
                      <m:r>
                        <m:rPr>
                          <m:sty m:val="p"/>
                        </m:rPr>
                        <a:rPr lang="en-US" altLang="zh-CN" sz="1200" kern="0">
                          <a:solidFill>
                            <a:prstClr val="black"/>
                          </a:solidFill>
                          <a:latin typeface="Cambria Math" panose="02040503050406030204" pitchFamily="18" charset="0"/>
                          <a:ea typeface=""/>
                        </a:rPr>
                        <m:t>C</m:t>
                      </m:r>
                      <m:r>
                        <m:rPr>
                          <m:sty m:val="p"/>
                        </m:rPr>
                        <a:rPr lang="en-US" altLang="zh-CN" sz="1200" kern="0">
                          <a:solidFill>
                            <a:srgbClr val="0432FF"/>
                          </a:solidFill>
                          <a:latin typeface="Cambria Math" panose="02040503050406030204" pitchFamily="18" charset="0"/>
                          <a:ea typeface=""/>
                        </a:rPr>
                        <m:t>E</m:t>
                      </m:r>
                    </m:oMath>
                  </m:oMathPara>
                </a14:m>
                <a:endParaRPr lang="en-US" sz="1200" kern="0" dirty="0">
                  <a:solidFill>
                    <a:prstClr val="black"/>
                  </a:solidFill>
                  <a:latin typeface="Calibri" panose="020F0502020204030204"/>
                  <a:ea typeface=""/>
                </a:endParaRPr>
              </a:p>
            </p:txBody>
          </p:sp>
        </mc:Choice>
        <mc:Fallback xmlns="">
          <p:sp>
            <p:nvSpPr>
              <p:cNvPr id="21" name="Rounded Rectangle 55">
                <a:extLst>
                  <a:ext uri="{FF2B5EF4-FFF2-40B4-BE49-F238E27FC236}">
                    <a16:creationId xmlns:a16="http://schemas.microsoft.com/office/drawing/2014/main" id="{C7BAB12A-C838-4D40-81AA-A69C2F6214DB}"/>
                  </a:ext>
                </a:extLst>
              </p:cNvPr>
              <p:cNvSpPr>
                <a:spLocks noRot="1" noChangeAspect="1" noMove="1" noResize="1" noEditPoints="1" noAdjustHandles="1" noChangeArrowheads="1" noChangeShapeType="1" noTextEdit="1"/>
              </p:cNvSpPr>
              <p:nvPr/>
            </p:nvSpPr>
            <p:spPr>
              <a:xfrm>
                <a:off x="7407023" y="5401168"/>
                <a:ext cx="295150" cy="194610"/>
              </a:xfrm>
              <a:prstGeom prst="roundRect">
                <a:avLst/>
              </a:prstGeom>
              <a:blipFill>
                <a:blip r:embed="rId6"/>
                <a:stretch>
                  <a:fillRect l="-1961"/>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22" name="TextBox 21">
            <a:extLst>
              <a:ext uri="{FF2B5EF4-FFF2-40B4-BE49-F238E27FC236}">
                <a16:creationId xmlns:a16="http://schemas.microsoft.com/office/drawing/2014/main" id="{BE4AB11C-E212-4F92-B04D-0CB6D0F3C8D1}"/>
              </a:ext>
            </a:extLst>
          </p:cNvPr>
          <p:cNvSpPr txBox="1"/>
          <p:nvPr/>
        </p:nvSpPr>
        <p:spPr>
          <a:xfrm>
            <a:off x="7017740" y="5380881"/>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3" name="Rounded Rectangle 64">
                <a:extLst>
                  <a:ext uri="{FF2B5EF4-FFF2-40B4-BE49-F238E27FC236}">
                    <a16:creationId xmlns:a16="http://schemas.microsoft.com/office/drawing/2014/main" id="{0229A138-0EDA-470B-95DF-3AF5A1194E47}"/>
                  </a:ext>
                </a:extLst>
              </p:cNvPr>
              <p:cNvSpPr/>
              <p:nvPr/>
            </p:nvSpPr>
            <p:spPr>
              <a:xfrm>
                <a:off x="6969680" y="5944928"/>
                <a:ext cx="383479"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m:rPr>
                          <m:sty m:val="p"/>
                        </m:rPr>
                        <a:rPr lang="en-US" altLang="zh-CN" sz="1200" kern="0" dirty="0">
                          <a:solidFill>
                            <a:prstClr val="black"/>
                          </a:solidFill>
                          <a:latin typeface="Cambria Math" panose="02040503050406030204" pitchFamily="18" charset="0"/>
                        </a:rPr>
                        <m:t>C</m:t>
                      </m:r>
                      <m:r>
                        <m:rPr>
                          <m:sty m:val="p"/>
                        </m:rPr>
                        <a:rPr lang="en-US" altLang="zh-CN" sz="1200" kern="0" dirty="0">
                          <a:solidFill>
                            <a:srgbClr val="0432FF"/>
                          </a:solidFill>
                          <a:latin typeface="Cambria Math" panose="02040503050406030204" pitchFamily="18" charset="0"/>
                        </a:rPr>
                        <m:t>E</m:t>
                      </m:r>
                      <m:r>
                        <a:rPr lang="en-US" altLang="zh-CN" sz="1200" kern="0" dirty="0">
                          <a:solidFill>
                            <a:srgbClr val="FF0000"/>
                          </a:solidFill>
                          <a:latin typeface="Cambria Math" panose="02040503050406030204" pitchFamily="18" charset="0"/>
                        </a:rPr>
                        <m:t>2</m:t>
                      </m:r>
                    </m:oMath>
                  </m:oMathPara>
                </a14:m>
                <a:endParaRPr lang="en-US" sz="1200" kern="0" dirty="0">
                  <a:solidFill>
                    <a:prstClr val="black"/>
                  </a:solidFill>
                  <a:latin typeface="Cambria Math" panose="02040503050406030204" pitchFamily="18" charset="0"/>
                </a:endParaRPr>
              </a:p>
            </p:txBody>
          </p:sp>
        </mc:Choice>
        <mc:Fallback xmlns="">
          <p:sp>
            <p:nvSpPr>
              <p:cNvPr id="23" name="Rounded Rectangle 64">
                <a:extLst>
                  <a:ext uri="{FF2B5EF4-FFF2-40B4-BE49-F238E27FC236}">
                    <a16:creationId xmlns:a16="http://schemas.microsoft.com/office/drawing/2014/main" id="{0229A138-0EDA-470B-95DF-3AF5A1194E47}"/>
                  </a:ext>
                </a:extLst>
              </p:cNvPr>
              <p:cNvSpPr>
                <a:spLocks noRot="1" noChangeAspect="1" noMove="1" noResize="1" noEditPoints="1" noAdjustHandles="1" noChangeArrowheads="1" noChangeShapeType="1" noTextEdit="1"/>
              </p:cNvSpPr>
              <p:nvPr/>
            </p:nvSpPr>
            <p:spPr>
              <a:xfrm>
                <a:off x="6969680" y="5944928"/>
                <a:ext cx="383479" cy="194610"/>
              </a:xfrm>
              <a:prstGeom prst="roundRect">
                <a:avLst/>
              </a:prstGeom>
              <a:blipFill>
                <a:blip r:embed="rId7"/>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24" name="TextBox 23">
            <a:extLst>
              <a:ext uri="{FF2B5EF4-FFF2-40B4-BE49-F238E27FC236}">
                <a16:creationId xmlns:a16="http://schemas.microsoft.com/office/drawing/2014/main" id="{F3EF45B4-F73F-4F41-A6CB-FCA5E98EB70D}"/>
              </a:ext>
            </a:extLst>
          </p:cNvPr>
          <p:cNvSpPr txBox="1"/>
          <p:nvPr/>
        </p:nvSpPr>
        <p:spPr>
          <a:xfrm>
            <a:off x="7335238" y="5853789"/>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5" name="Rounded Rectangle 72">
                <a:extLst>
                  <a:ext uri="{FF2B5EF4-FFF2-40B4-BE49-F238E27FC236}">
                    <a16:creationId xmlns:a16="http://schemas.microsoft.com/office/drawing/2014/main" id="{5AD296A2-1CF2-4813-88FD-619F92AD8BE8}"/>
                  </a:ext>
                </a:extLst>
              </p:cNvPr>
              <p:cNvSpPr/>
              <p:nvPr/>
            </p:nvSpPr>
            <p:spPr>
              <a:xfrm>
                <a:off x="7654650" y="5926794"/>
                <a:ext cx="331574"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m:rPr>
                          <m:sty m:val="p"/>
                        </m:rPr>
                        <a:rPr lang="en-US" altLang="zh-CN" sz="1200" dirty="0">
                          <a:solidFill>
                            <a:schemeClr val="tx1"/>
                          </a:solidFill>
                          <a:latin typeface="Cambria Math" panose="02040503050406030204" pitchFamily="18" charset="0"/>
                        </a:rPr>
                        <m:t>CEF</m:t>
                      </m:r>
                    </m:oMath>
                  </m:oMathPara>
                </a14:m>
                <a:endParaRPr lang="en-US" sz="1200" dirty="0">
                  <a:solidFill>
                    <a:schemeClr val="tx1"/>
                  </a:solidFill>
                </a:endParaRPr>
              </a:p>
            </p:txBody>
          </p:sp>
        </mc:Choice>
        <mc:Fallback xmlns="">
          <p:sp>
            <p:nvSpPr>
              <p:cNvPr id="25" name="Rounded Rectangle 72">
                <a:extLst>
                  <a:ext uri="{FF2B5EF4-FFF2-40B4-BE49-F238E27FC236}">
                    <a16:creationId xmlns:a16="http://schemas.microsoft.com/office/drawing/2014/main" id="{5AD296A2-1CF2-4813-88FD-619F92AD8BE8}"/>
                  </a:ext>
                </a:extLst>
              </p:cNvPr>
              <p:cNvSpPr>
                <a:spLocks noRot="1" noChangeAspect="1" noMove="1" noResize="1" noEditPoints="1" noAdjustHandles="1" noChangeArrowheads="1" noChangeShapeType="1" noTextEdit="1"/>
              </p:cNvSpPr>
              <p:nvPr/>
            </p:nvSpPr>
            <p:spPr>
              <a:xfrm>
                <a:off x="7654650" y="5926794"/>
                <a:ext cx="331574" cy="194610"/>
              </a:xfrm>
              <a:prstGeom prst="roundRect">
                <a:avLst/>
              </a:prstGeom>
              <a:blipFill>
                <a:blip r:embed="rId8"/>
                <a:stretch>
                  <a:fillRect l="-8929" b="-2941"/>
                </a:stretch>
              </a:blipFill>
              <a:ln w="12700">
                <a:solidFill>
                  <a:schemeClr val="tx1">
                    <a:lumMod val="50000"/>
                    <a:lumOff val="50000"/>
                  </a:schemeClr>
                </a:solid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1A5A7B86-CECC-4EF9-B040-39E8753BEBB7}"/>
              </a:ext>
            </a:extLst>
          </p:cNvPr>
          <p:cNvCxnSpPr>
            <a:cxnSpLocks/>
            <a:stCxn id="15" idx="2"/>
            <a:endCxn id="16" idx="0"/>
          </p:cNvCxnSpPr>
          <p:nvPr/>
        </p:nvCxnSpPr>
        <p:spPr>
          <a:xfrm flipH="1">
            <a:off x="6653771" y="4633983"/>
            <a:ext cx="654318" cy="285065"/>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7" name="Straight Arrow Connector 26">
            <a:extLst>
              <a:ext uri="{FF2B5EF4-FFF2-40B4-BE49-F238E27FC236}">
                <a16:creationId xmlns:a16="http://schemas.microsoft.com/office/drawing/2014/main" id="{0B42D755-9071-40F4-9A52-5439EE5A18D7}"/>
              </a:ext>
            </a:extLst>
          </p:cNvPr>
          <p:cNvCxnSpPr>
            <a:cxnSpLocks/>
            <a:stCxn id="15" idx="2"/>
            <a:endCxn id="17" idx="0"/>
          </p:cNvCxnSpPr>
          <p:nvPr/>
        </p:nvCxnSpPr>
        <p:spPr>
          <a:xfrm flipH="1">
            <a:off x="7284458" y="4633982"/>
            <a:ext cx="23631" cy="270994"/>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8" name="Straight Arrow Connector 27">
            <a:extLst>
              <a:ext uri="{FF2B5EF4-FFF2-40B4-BE49-F238E27FC236}">
                <a16:creationId xmlns:a16="http://schemas.microsoft.com/office/drawing/2014/main" id="{C8DD0C88-9C81-4C70-9EF6-BB7FE27841B5}"/>
              </a:ext>
            </a:extLst>
          </p:cNvPr>
          <p:cNvCxnSpPr>
            <a:cxnSpLocks/>
            <a:stCxn id="15" idx="2"/>
            <a:endCxn id="18" idx="0"/>
          </p:cNvCxnSpPr>
          <p:nvPr/>
        </p:nvCxnSpPr>
        <p:spPr>
          <a:xfrm>
            <a:off x="7308089" y="4633983"/>
            <a:ext cx="638147" cy="285065"/>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9" name="Straight Arrow Connector 28">
            <a:extLst>
              <a:ext uri="{FF2B5EF4-FFF2-40B4-BE49-F238E27FC236}">
                <a16:creationId xmlns:a16="http://schemas.microsoft.com/office/drawing/2014/main" id="{F7F2A30F-BE7A-4168-A3F4-048522BA30A2}"/>
              </a:ext>
            </a:extLst>
          </p:cNvPr>
          <p:cNvCxnSpPr>
            <a:cxnSpLocks/>
            <a:stCxn id="15" idx="2"/>
          </p:cNvCxnSpPr>
          <p:nvPr/>
        </p:nvCxnSpPr>
        <p:spPr>
          <a:xfrm>
            <a:off x="7308088" y="4633982"/>
            <a:ext cx="352940" cy="353248"/>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0" name="Straight Arrow Connector 29">
            <a:extLst>
              <a:ext uri="{FF2B5EF4-FFF2-40B4-BE49-F238E27FC236}">
                <a16:creationId xmlns:a16="http://schemas.microsoft.com/office/drawing/2014/main" id="{446DEE5E-9796-46C3-80CF-30B2D75AB826}"/>
              </a:ext>
            </a:extLst>
          </p:cNvPr>
          <p:cNvCxnSpPr>
            <a:cxnSpLocks/>
            <a:stCxn id="17" idx="2"/>
            <a:endCxn id="20" idx="0"/>
          </p:cNvCxnSpPr>
          <p:nvPr/>
        </p:nvCxnSpPr>
        <p:spPr>
          <a:xfrm flipH="1">
            <a:off x="6780473" y="5099586"/>
            <a:ext cx="503985" cy="315653"/>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1" name="Straight Arrow Connector 30">
            <a:extLst>
              <a:ext uri="{FF2B5EF4-FFF2-40B4-BE49-F238E27FC236}">
                <a16:creationId xmlns:a16="http://schemas.microsoft.com/office/drawing/2014/main" id="{AB07268B-28EB-4C18-9D0F-82D5CE3F50E4}"/>
              </a:ext>
            </a:extLst>
          </p:cNvPr>
          <p:cNvCxnSpPr>
            <a:cxnSpLocks/>
            <a:stCxn id="17" idx="2"/>
            <a:endCxn id="21" idx="0"/>
          </p:cNvCxnSpPr>
          <p:nvPr/>
        </p:nvCxnSpPr>
        <p:spPr>
          <a:xfrm>
            <a:off x="7284458" y="5099586"/>
            <a:ext cx="270140" cy="301582"/>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2" name="Straight Arrow Connector 31">
            <a:extLst>
              <a:ext uri="{FF2B5EF4-FFF2-40B4-BE49-F238E27FC236}">
                <a16:creationId xmlns:a16="http://schemas.microsoft.com/office/drawing/2014/main" id="{216F618F-374C-4F12-88E1-DA29DFF78298}"/>
              </a:ext>
            </a:extLst>
          </p:cNvPr>
          <p:cNvCxnSpPr>
            <a:cxnSpLocks/>
            <a:stCxn id="17" idx="2"/>
          </p:cNvCxnSpPr>
          <p:nvPr/>
        </p:nvCxnSpPr>
        <p:spPr>
          <a:xfrm>
            <a:off x="7284458" y="5099586"/>
            <a:ext cx="641118" cy="472250"/>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3" name="Straight Arrow Connector 32">
            <a:extLst>
              <a:ext uri="{FF2B5EF4-FFF2-40B4-BE49-F238E27FC236}">
                <a16:creationId xmlns:a16="http://schemas.microsoft.com/office/drawing/2014/main" id="{A6DA6D1F-6F9B-4DA6-93F2-38F13EF8FA03}"/>
              </a:ext>
            </a:extLst>
          </p:cNvPr>
          <p:cNvCxnSpPr>
            <a:cxnSpLocks/>
            <a:stCxn id="17" idx="2"/>
          </p:cNvCxnSpPr>
          <p:nvPr/>
        </p:nvCxnSpPr>
        <p:spPr>
          <a:xfrm flipH="1">
            <a:off x="7181664" y="5099586"/>
            <a:ext cx="102794" cy="391482"/>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4" name="Straight Arrow Connector 33">
            <a:extLst>
              <a:ext uri="{FF2B5EF4-FFF2-40B4-BE49-F238E27FC236}">
                <a16:creationId xmlns:a16="http://schemas.microsoft.com/office/drawing/2014/main" id="{48EDD1BD-53D7-440D-8AA7-CE588F7BE859}"/>
              </a:ext>
            </a:extLst>
          </p:cNvPr>
          <p:cNvCxnSpPr>
            <a:cxnSpLocks/>
            <a:stCxn id="21" idx="2"/>
            <a:endCxn id="25" idx="0"/>
          </p:cNvCxnSpPr>
          <p:nvPr/>
        </p:nvCxnSpPr>
        <p:spPr>
          <a:xfrm>
            <a:off x="7554598" y="5595778"/>
            <a:ext cx="265839" cy="331016"/>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5" name="Straight Arrow Connector 34">
            <a:extLst>
              <a:ext uri="{FF2B5EF4-FFF2-40B4-BE49-F238E27FC236}">
                <a16:creationId xmlns:a16="http://schemas.microsoft.com/office/drawing/2014/main" id="{149BE305-DF71-49DD-BD4C-0308FC4EBCAB}"/>
              </a:ext>
            </a:extLst>
          </p:cNvPr>
          <p:cNvCxnSpPr>
            <a:cxnSpLocks/>
            <a:stCxn id="21" idx="2"/>
            <a:endCxn id="23" idx="0"/>
          </p:cNvCxnSpPr>
          <p:nvPr/>
        </p:nvCxnSpPr>
        <p:spPr>
          <a:xfrm flipH="1">
            <a:off x="7161419" y="5595777"/>
            <a:ext cx="393179" cy="349151"/>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6" name="Straight Arrow Connector 35">
            <a:extLst>
              <a:ext uri="{FF2B5EF4-FFF2-40B4-BE49-F238E27FC236}">
                <a16:creationId xmlns:a16="http://schemas.microsoft.com/office/drawing/2014/main" id="{1C2923B8-7CF3-4AF5-8A5C-23690DDC1998}"/>
              </a:ext>
            </a:extLst>
          </p:cNvPr>
          <p:cNvCxnSpPr>
            <a:cxnSpLocks/>
            <a:stCxn id="21" idx="2"/>
          </p:cNvCxnSpPr>
          <p:nvPr/>
        </p:nvCxnSpPr>
        <p:spPr>
          <a:xfrm flipH="1">
            <a:off x="7510483" y="5595778"/>
            <a:ext cx="44115" cy="377618"/>
          </a:xfrm>
          <a:prstGeom prst="straightConnector1">
            <a:avLst/>
          </a:prstGeom>
          <a:noFill/>
          <a:ln w="12700" cap="flat" cmpd="sng" algn="ctr">
            <a:solidFill>
              <a:sysClr val="windowText" lastClr="000000"/>
            </a:solidFill>
            <a:prstDash val="solid"/>
            <a:miter lim="800000"/>
            <a:tailEnd type="triangle" w="med" len="med"/>
          </a:ln>
          <a:effectLst/>
        </p:spPr>
      </p:cxnSp>
      <p:sp>
        <p:nvSpPr>
          <p:cNvPr id="37" name="TextBox 36">
            <a:extLst>
              <a:ext uri="{FF2B5EF4-FFF2-40B4-BE49-F238E27FC236}">
                <a16:creationId xmlns:a16="http://schemas.microsoft.com/office/drawing/2014/main" id="{1497A718-5C8B-498A-8C14-306C3A0F5F3B}"/>
              </a:ext>
            </a:extLst>
          </p:cNvPr>
          <p:cNvSpPr txBox="1"/>
          <p:nvPr/>
        </p:nvSpPr>
        <p:spPr>
          <a:xfrm>
            <a:off x="6811814" y="4890107"/>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cxnSp>
        <p:nvCxnSpPr>
          <p:cNvPr id="38" name="Straight Arrow Connector 37">
            <a:extLst>
              <a:ext uri="{FF2B5EF4-FFF2-40B4-BE49-F238E27FC236}">
                <a16:creationId xmlns:a16="http://schemas.microsoft.com/office/drawing/2014/main" id="{71182E26-A17F-4516-8196-D30357D1BE49}"/>
              </a:ext>
            </a:extLst>
          </p:cNvPr>
          <p:cNvCxnSpPr>
            <a:cxnSpLocks/>
            <a:stCxn id="15" idx="2"/>
          </p:cNvCxnSpPr>
          <p:nvPr/>
        </p:nvCxnSpPr>
        <p:spPr>
          <a:xfrm flipH="1">
            <a:off x="6980930" y="4633983"/>
            <a:ext cx="327159" cy="360596"/>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9" name="Straight Arrow Connector 38">
            <a:extLst>
              <a:ext uri="{FF2B5EF4-FFF2-40B4-BE49-F238E27FC236}">
                <a16:creationId xmlns:a16="http://schemas.microsoft.com/office/drawing/2014/main" id="{BBC5656C-3E58-4ED0-81A0-5E65800E3B8D}"/>
              </a:ext>
            </a:extLst>
          </p:cNvPr>
          <p:cNvCxnSpPr>
            <a:cxnSpLocks/>
            <a:stCxn id="21" idx="2"/>
          </p:cNvCxnSpPr>
          <p:nvPr/>
        </p:nvCxnSpPr>
        <p:spPr>
          <a:xfrm flipH="1">
            <a:off x="6756040" y="5595778"/>
            <a:ext cx="798558" cy="337458"/>
          </a:xfrm>
          <a:prstGeom prst="straightConnector1">
            <a:avLst/>
          </a:prstGeom>
          <a:noFill/>
          <a:ln w="12700" cap="flat" cmpd="sng" algn="ctr">
            <a:solidFill>
              <a:sysClr val="windowText" lastClr="000000"/>
            </a:solidFill>
            <a:prstDash val="solid"/>
            <a:miter lim="800000"/>
            <a:tailEnd type="triangle" w="med" len="med"/>
          </a:ln>
          <a:effectLst/>
        </p:spPr>
      </p:cxnSp>
      <p:sp>
        <p:nvSpPr>
          <p:cNvPr id="40" name="TextBox 39">
            <a:extLst>
              <a:ext uri="{FF2B5EF4-FFF2-40B4-BE49-F238E27FC236}">
                <a16:creationId xmlns:a16="http://schemas.microsoft.com/office/drawing/2014/main" id="{969B5AEF-B831-4235-B306-1A35E22EE6EB}"/>
              </a:ext>
            </a:extLst>
          </p:cNvPr>
          <p:cNvSpPr txBox="1"/>
          <p:nvPr/>
        </p:nvSpPr>
        <p:spPr>
          <a:xfrm>
            <a:off x="6557261" y="5862489"/>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41" name="Rounded Rectangle 240">
                <a:extLst>
                  <a:ext uri="{FF2B5EF4-FFF2-40B4-BE49-F238E27FC236}">
                    <a16:creationId xmlns:a16="http://schemas.microsoft.com/office/drawing/2014/main" id="{5458FB5F-EC6A-43F6-826F-0A99507480F0}"/>
                  </a:ext>
                </a:extLst>
              </p:cNvPr>
              <p:cNvSpPr/>
              <p:nvPr/>
            </p:nvSpPr>
            <p:spPr>
              <a:xfrm>
                <a:off x="7809630" y="5405757"/>
                <a:ext cx="295150"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a:rPr lang="zh-CN" altLang="en-US" sz="1200">
                          <a:solidFill>
                            <a:schemeClr val="tx1"/>
                          </a:solidFill>
                          <a:latin typeface="Cambria Math" panose="02040503050406030204" pitchFamily="18" charset="0"/>
                        </a:rPr>
                        <m:t>  </m:t>
                      </m:r>
                      <m:r>
                        <m:rPr>
                          <m:sty m:val="p"/>
                        </m:rPr>
                        <a:rPr lang="en-US" altLang="zh-CN" sz="1200">
                          <a:solidFill>
                            <a:schemeClr val="tx1"/>
                          </a:solidFill>
                          <a:latin typeface="Cambria Math" panose="02040503050406030204" pitchFamily="18" charset="0"/>
                        </a:rPr>
                        <m:t>CF</m:t>
                      </m:r>
                    </m:oMath>
                  </m:oMathPara>
                </a14:m>
                <a:endParaRPr lang="en-US" sz="1200" dirty="0">
                  <a:solidFill>
                    <a:schemeClr val="tx1"/>
                  </a:solidFill>
                </a:endParaRPr>
              </a:p>
            </p:txBody>
          </p:sp>
        </mc:Choice>
        <mc:Fallback xmlns="">
          <p:sp>
            <p:nvSpPr>
              <p:cNvPr id="41" name="Rounded Rectangle 240">
                <a:extLst>
                  <a:ext uri="{FF2B5EF4-FFF2-40B4-BE49-F238E27FC236}">
                    <a16:creationId xmlns:a16="http://schemas.microsoft.com/office/drawing/2014/main" id="{5458FB5F-EC6A-43F6-826F-0A99507480F0}"/>
                  </a:ext>
                </a:extLst>
              </p:cNvPr>
              <p:cNvSpPr>
                <a:spLocks noRot="1" noChangeAspect="1" noMove="1" noResize="1" noEditPoints="1" noAdjustHandles="1" noChangeArrowheads="1" noChangeShapeType="1" noTextEdit="1"/>
              </p:cNvSpPr>
              <p:nvPr/>
            </p:nvSpPr>
            <p:spPr>
              <a:xfrm>
                <a:off x="7809630" y="5405757"/>
                <a:ext cx="295150" cy="194610"/>
              </a:xfrm>
              <a:prstGeom prst="roundRect">
                <a:avLst/>
              </a:prstGeom>
              <a:blipFill>
                <a:blip r:embed="rId9"/>
                <a:stretch>
                  <a:fillRect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242">
                <a:extLst>
                  <a:ext uri="{FF2B5EF4-FFF2-40B4-BE49-F238E27FC236}">
                    <a16:creationId xmlns:a16="http://schemas.microsoft.com/office/drawing/2014/main" id="{A98F8ACA-E76F-4077-B0F2-AC58B9C7174D}"/>
                  </a:ext>
                </a:extLst>
              </p:cNvPr>
              <p:cNvSpPr/>
              <p:nvPr/>
            </p:nvSpPr>
            <p:spPr>
              <a:xfrm>
                <a:off x="6857292" y="6431326"/>
                <a:ext cx="427166"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m:rPr>
                          <m:sty m:val="p"/>
                        </m:rPr>
                        <a:rPr lang="en-US" altLang="zh-CN" sz="1200" dirty="0">
                          <a:solidFill>
                            <a:schemeClr val="tx1"/>
                          </a:solidFill>
                          <a:latin typeface="Cambria Math" panose="02040503050406030204" pitchFamily="18" charset="0"/>
                        </a:rPr>
                        <m:t>C</m:t>
                      </m:r>
                      <m:r>
                        <m:rPr>
                          <m:sty m:val="p"/>
                        </m:rPr>
                        <a:rPr lang="en-US" altLang="zh-CN" sz="1200" dirty="0">
                          <a:solidFill>
                            <a:srgbClr val="0432FF"/>
                          </a:solidFill>
                          <a:latin typeface="Cambria Math" panose="02040503050406030204" pitchFamily="18" charset="0"/>
                        </a:rPr>
                        <m:t>E</m:t>
                      </m:r>
                      <m:r>
                        <a:rPr lang="en-US" altLang="zh-CN" sz="1200" dirty="0">
                          <a:solidFill>
                            <a:srgbClr val="FF0000"/>
                          </a:solidFill>
                          <a:latin typeface="Cambria Math" panose="02040503050406030204" pitchFamily="18" charset="0"/>
                        </a:rPr>
                        <m:t>2</m:t>
                      </m:r>
                      <m:r>
                        <a:rPr lang="en-US" altLang="zh-CN" sz="1200" dirty="0">
                          <a:solidFill>
                            <a:srgbClr val="00B050"/>
                          </a:solidFill>
                          <a:latin typeface="Cambria Math" panose="02040503050406030204" pitchFamily="18" charset="0"/>
                        </a:rPr>
                        <m:t>5</m:t>
                      </m:r>
                    </m:oMath>
                  </m:oMathPara>
                </a14:m>
                <a:endParaRPr lang="en-US" sz="1200" dirty="0">
                  <a:solidFill>
                    <a:schemeClr val="tx1"/>
                  </a:solidFill>
                </a:endParaRPr>
              </a:p>
            </p:txBody>
          </p:sp>
        </mc:Choice>
        <mc:Fallback xmlns="">
          <p:sp>
            <p:nvSpPr>
              <p:cNvPr id="42" name="Rounded Rectangle 242">
                <a:extLst>
                  <a:ext uri="{FF2B5EF4-FFF2-40B4-BE49-F238E27FC236}">
                    <a16:creationId xmlns:a16="http://schemas.microsoft.com/office/drawing/2014/main" id="{A98F8ACA-E76F-4077-B0F2-AC58B9C7174D}"/>
                  </a:ext>
                </a:extLst>
              </p:cNvPr>
              <p:cNvSpPr>
                <a:spLocks noRot="1" noChangeAspect="1" noMove="1" noResize="1" noEditPoints="1" noAdjustHandles="1" noChangeArrowheads="1" noChangeShapeType="1" noTextEdit="1"/>
              </p:cNvSpPr>
              <p:nvPr/>
            </p:nvSpPr>
            <p:spPr>
              <a:xfrm>
                <a:off x="6857292" y="6431326"/>
                <a:ext cx="427166" cy="194610"/>
              </a:xfrm>
              <a:prstGeom prst="roundRect">
                <a:avLst/>
              </a:prstGeom>
              <a:blipFill>
                <a:blip r:embed="rId10"/>
                <a:stretch>
                  <a:fillRect l="-6944" b="-2941"/>
                </a:stretch>
              </a:blipFill>
              <a:ln w="12700">
                <a:solidFill>
                  <a:schemeClr val="tx1">
                    <a:lumMod val="50000"/>
                    <a:lumOff val="50000"/>
                  </a:schemeClr>
                </a:solidFill>
              </a:ln>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0C86C4A8-63D3-4BB2-A331-AA5E2B10701D}"/>
              </a:ext>
            </a:extLst>
          </p:cNvPr>
          <p:cNvCxnSpPr>
            <a:cxnSpLocks/>
            <a:stCxn id="23" idx="2"/>
            <a:endCxn id="42" idx="0"/>
          </p:cNvCxnSpPr>
          <p:nvPr/>
        </p:nvCxnSpPr>
        <p:spPr>
          <a:xfrm flipH="1">
            <a:off x="7070875" y="6139538"/>
            <a:ext cx="90545" cy="291788"/>
          </a:xfrm>
          <a:prstGeom prst="straightConnector1">
            <a:avLst/>
          </a:prstGeom>
          <a:noFill/>
          <a:ln w="12700" cap="flat" cmpd="sng" algn="ctr">
            <a:solidFill>
              <a:sysClr val="windowText" lastClr="000000"/>
            </a:solidFill>
            <a:prstDash val="solid"/>
            <a:miter lim="800000"/>
            <a:tailEnd type="triangle" w="med" len="med"/>
          </a:ln>
          <a:effectLst/>
        </p:spPr>
      </p:cxnSp>
      <p:sp>
        <p:nvSpPr>
          <p:cNvPr id="44" name="TextBox 43">
            <a:extLst>
              <a:ext uri="{FF2B5EF4-FFF2-40B4-BE49-F238E27FC236}">
                <a16:creationId xmlns:a16="http://schemas.microsoft.com/office/drawing/2014/main" id="{B509A77A-0C05-42AD-81A0-A55D0E743691}"/>
              </a:ext>
            </a:extLst>
          </p:cNvPr>
          <p:cNvSpPr txBox="1"/>
          <p:nvPr/>
        </p:nvSpPr>
        <p:spPr>
          <a:xfrm>
            <a:off x="7314805" y="6345788"/>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sp>
        <p:nvSpPr>
          <p:cNvPr id="45" name="TextBox 44">
            <a:extLst>
              <a:ext uri="{FF2B5EF4-FFF2-40B4-BE49-F238E27FC236}">
                <a16:creationId xmlns:a16="http://schemas.microsoft.com/office/drawing/2014/main" id="{D9764248-DE8C-4ADD-8CD9-FACE89457DB0}"/>
              </a:ext>
            </a:extLst>
          </p:cNvPr>
          <p:cNvSpPr txBox="1"/>
          <p:nvPr/>
        </p:nvSpPr>
        <p:spPr>
          <a:xfrm>
            <a:off x="6463143" y="6387555"/>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cxnSp>
        <p:nvCxnSpPr>
          <p:cNvPr id="46" name="Straight Arrow Connector 45">
            <a:extLst>
              <a:ext uri="{FF2B5EF4-FFF2-40B4-BE49-F238E27FC236}">
                <a16:creationId xmlns:a16="http://schemas.microsoft.com/office/drawing/2014/main" id="{19D9B40F-CDDD-422B-86DE-30594E071893}"/>
              </a:ext>
            </a:extLst>
          </p:cNvPr>
          <p:cNvCxnSpPr>
            <a:cxnSpLocks/>
            <a:stCxn id="23" idx="2"/>
          </p:cNvCxnSpPr>
          <p:nvPr/>
        </p:nvCxnSpPr>
        <p:spPr>
          <a:xfrm>
            <a:off x="7161419" y="6139538"/>
            <a:ext cx="258108" cy="298779"/>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47" name="Straight Arrow Connector 46">
            <a:extLst>
              <a:ext uri="{FF2B5EF4-FFF2-40B4-BE49-F238E27FC236}">
                <a16:creationId xmlns:a16="http://schemas.microsoft.com/office/drawing/2014/main" id="{47F5DF08-FDF1-4001-B43C-A64DDFCB1CC8}"/>
              </a:ext>
            </a:extLst>
          </p:cNvPr>
          <p:cNvCxnSpPr>
            <a:cxnSpLocks/>
            <a:stCxn id="23" idx="2"/>
          </p:cNvCxnSpPr>
          <p:nvPr/>
        </p:nvCxnSpPr>
        <p:spPr>
          <a:xfrm flipH="1">
            <a:off x="6666241" y="6139538"/>
            <a:ext cx="495179" cy="327452"/>
          </a:xfrm>
          <a:prstGeom prst="straightConnector1">
            <a:avLst/>
          </a:prstGeom>
          <a:noFill/>
          <a:ln w="12700" cap="flat" cmpd="sng" algn="ctr">
            <a:solidFill>
              <a:sysClr val="windowText" lastClr="000000"/>
            </a:solidFill>
            <a:prstDash val="solid"/>
            <a:miter lim="800000"/>
            <a:tailEnd type="triangle" w="med" len="med"/>
          </a:ln>
          <a:effectLst/>
        </p:spPr>
      </p:cxnSp>
      <p:sp>
        <p:nvSpPr>
          <p:cNvPr id="48" name="TextBox 47">
            <a:extLst>
              <a:ext uri="{FF2B5EF4-FFF2-40B4-BE49-F238E27FC236}">
                <a16:creationId xmlns:a16="http://schemas.microsoft.com/office/drawing/2014/main" id="{2BF98FC1-1A58-4FE4-86E8-1F551E23604B}"/>
              </a:ext>
            </a:extLst>
          </p:cNvPr>
          <p:cNvSpPr txBox="1"/>
          <p:nvPr/>
        </p:nvSpPr>
        <p:spPr>
          <a:xfrm rot="16200000">
            <a:off x="67878" y="5198205"/>
            <a:ext cx="1839098" cy="335357"/>
          </a:xfrm>
          <a:prstGeom prst="rect">
            <a:avLst/>
          </a:prstGeom>
          <a:noFill/>
        </p:spPr>
        <p:txBody>
          <a:bodyPr wrap="none" rtlCol="0">
            <a:noAutofit/>
          </a:bodyPr>
          <a:lstStyle>
            <a:defPPr marR="0" lvl="0" algn="l" rtl="0">
              <a:lnSpc>
                <a:spcPct val="100000"/>
              </a:lnSpc>
              <a:spcBef>
                <a:spcPts val="0"/>
              </a:spcBef>
              <a:spcAft>
                <a:spcPts val="0"/>
              </a:spcAft>
              <a:defRPr lang="en-US"/>
            </a:defPPr>
            <a:lvl1pPr>
              <a:defRPr sz="2000" b="1">
                <a:solidFill>
                  <a:schemeClr val="bg2"/>
                </a:solidFill>
                <a:latin typeface="Calibri" charset="0"/>
                <a:ea typeface="Calibri" charset="0"/>
                <a:cs typeface="Calibri" charset="0"/>
              </a:defRPr>
            </a:lvl1pPr>
          </a:lstStyle>
          <a:p>
            <a:r>
              <a:rPr lang="en-US" altLang="zh-CN" sz="1500" dirty="0" err="1">
                <a:solidFill>
                  <a:srgbClr val="C00000"/>
                </a:solidFill>
              </a:rPr>
              <a:t>iSAX</a:t>
            </a:r>
            <a:r>
              <a:rPr lang="en-US" altLang="zh-CN" sz="1500" dirty="0">
                <a:solidFill>
                  <a:srgbClr val="C00000"/>
                </a:solidFill>
              </a:rPr>
              <a:t>-T</a:t>
            </a:r>
            <a:r>
              <a:rPr lang="zh-CN" altLang="en-US" sz="1500" dirty="0">
                <a:solidFill>
                  <a:srgbClr val="C00000"/>
                </a:solidFill>
              </a:rPr>
              <a:t> </a:t>
            </a:r>
            <a:r>
              <a:rPr lang="en-US" altLang="zh-CN" sz="1500" dirty="0">
                <a:solidFill>
                  <a:srgbClr val="C00000"/>
                </a:solidFill>
              </a:rPr>
              <a:t>representation</a:t>
            </a:r>
          </a:p>
        </p:txBody>
      </p:sp>
      <p:sp>
        <p:nvSpPr>
          <p:cNvPr id="49" name="TextBox 48">
            <a:extLst>
              <a:ext uri="{FF2B5EF4-FFF2-40B4-BE49-F238E27FC236}">
                <a16:creationId xmlns:a16="http://schemas.microsoft.com/office/drawing/2014/main" id="{E42B3CAE-782D-458E-A92F-428A5B0F1AF2}"/>
              </a:ext>
            </a:extLst>
          </p:cNvPr>
          <p:cNvSpPr txBox="1"/>
          <p:nvPr/>
        </p:nvSpPr>
        <p:spPr>
          <a:xfrm rot="16200000">
            <a:off x="5425556" y="5198204"/>
            <a:ext cx="1340329" cy="335357"/>
          </a:xfrm>
          <a:prstGeom prst="rect">
            <a:avLst/>
          </a:prstGeom>
          <a:noFill/>
        </p:spPr>
        <p:txBody>
          <a:bodyPr wrap="none" rtlCol="0">
            <a:noAutofit/>
          </a:bodyPr>
          <a:lstStyle>
            <a:defPPr marR="0" lvl="0" algn="l" rtl="0">
              <a:lnSpc>
                <a:spcPct val="100000"/>
              </a:lnSpc>
              <a:spcBef>
                <a:spcPts val="0"/>
              </a:spcBef>
              <a:spcAft>
                <a:spcPts val="0"/>
              </a:spcAft>
              <a:defRPr lang="en-US"/>
            </a:defPPr>
            <a:lvl1pPr>
              <a:defRPr sz="2000" b="1">
                <a:solidFill>
                  <a:schemeClr val="bg2"/>
                </a:solidFill>
                <a:latin typeface="Calibri" charset="0"/>
                <a:ea typeface="Calibri" charset="0"/>
                <a:cs typeface="Calibri" charset="0"/>
              </a:defRPr>
            </a:lvl1pPr>
          </a:lstStyle>
          <a:p>
            <a:r>
              <a:rPr lang="en-US" altLang="zh-CN" sz="1500" dirty="0" err="1">
                <a:solidFill>
                  <a:srgbClr val="C00000"/>
                </a:solidFill>
              </a:rPr>
              <a:t>sigTree</a:t>
            </a:r>
            <a:r>
              <a:rPr lang="en-US" altLang="zh-CN" sz="1500" dirty="0">
                <a:solidFill>
                  <a:srgbClr val="C00000"/>
                </a:solidFill>
              </a:rPr>
              <a:t> index</a:t>
            </a:r>
          </a:p>
        </p:txBody>
      </p:sp>
      <p:sp>
        <p:nvSpPr>
          <p:cNvPr id="4" name="Footer Placeholder 3">
            <a:extLst>
              <a:ext uri="{FF2B5EF4-FFF2-40B4-BE49-F238E27FC236}">
                <a16:creationId xmlns:a16="http://schemas.microsoft.com/office/drawing/2014/main" id="{46A565A1-C641-3EF7-1939-363C18D69A34}"/>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9F9FDCE4-CB26-5BB6-DEE5-080CCB808AFE}"/>
              </a:ext>
            </a:extLst>
          </p:cNvPr>
          <p:cNvSpPr>
            <a:spLocks noGrp="1"/>
          </p:cNvSpPr>
          <p:nvPr>
            <p:ph type="sldNum" sz="quarter" idx="12"/>
          </p:nvPr>
        </p:nvSpPr>
        <p:spPr/>
        <p:txBody>
          <a:bodyPr/>
          <a:lstStyle/>
          <a:p>
            <a:pPr>
              <a:defRPr/>
            </a:pPr>
            <a:fld id="{1075205A-EE31-41C0-B9CC-A2853C981E68}" type="slidenum">
              <a:rPr lang="en-US" smtClean="0"/>
              <a:pPr>
                <a:defRPr/>
              </a:pPr>
              <a:t>184</a:t>
            </a:fld>
            <a:endParaRPr lang="en-US"/>
          </a:p>
        </p:txBody>
      </p:sp>
    </p:spTree>
    <p:extLst>
      <p:ext uri="{BB962C8B-B14F-4D97-AF65-F5344CB8AC3E}">
        <p14:creationId xmlns:p14="http://schemas.microsoft.com/office/powerpoint/2010/main" val="31744683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93293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r>
              <a:rPr lang="en-US" sz="1800" dirty="0"/>
              <a:t>centralized global </a:t>
            </a:r>
            <a:r>
              <a:rPr lang="en-US" sz="1800" dirty="0" err="1"/>
              <a:t>sigTree</a:t>
            </a:r>
            <a:r>
              <a:rPr lang="en-US" sz="1800" dirty="0"/>
              <a:t> + distributed local </a:t>
            </a:r>
            <a:r>
              <a:rPr lang="en-US" sz="1800" dirty="0" err="1"/>
              <a:t>sigTrees</a:t>
            </a:r>
            <a:r>
              <a:rPr lang="en-US" sz="1800" dirty="0"/>
              <a:t> with raw data</a:t>
            </a:r>
          </a:p>
          <a:p>
            <a:pPr lvl="2"/>
            <a:r>
              <a:rPr lang="en-US" sz="1600" dirty="0"/>
              <a:t>global </a:t>
            </a:r>
            <a:r>
              <a:rPr lang="en-US" sz="1600" dirty="0" err="1"/>
              <a:t>sigTree</a:t>
            </a:r>
            <a:r>
              <a:rPr lang="en-US" sz="1600" dirty="0"/>
              <a:t> </a:t>
            </a:r>
          </a:p>
          <a:p>
            <a:pPr lvl="3"/>
            <a:r>
              <a:rPr lang="en-US" sz="1600" dirty="0"/>
              <a:t>constructed using statistics from local samples</a:t>
            </a:r>
          </a:p>
          <a:p>
            <a:pPr lvl="3"/>
            <a:r>
              <a:rPr lang="en-US" sz="1600" dirty="0"/>
              <a:t>serves as partition scheme for data re-distribution</a:t>
            </a:r>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DBEE17CB-C917-7E64-47E0-D32EC26092A8}"/>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1DFEFDDF-97E4-D636-681B-4E48FF719151}"/>
              </a:ext>
            </a:extLst>
          </p:cNvPr>
          <p:cNvSpPr>
            <a:spLocks noGrp="1"/>
          </p:cNvSpPr>
          <p:nvPr>
            <p:ph type="sldNum" sz="quarter" idx="12"/>
          </p:nvPr>
        </p:nvSpPr>
        <p:spPr/>
        <p:txBody>
          <a:bodyPr/>
          <a:lstStyle/>
          <a:p>
            <a:pPr>
              <a:defRPr/>
            </a:pPr>
            <a:fld id="{1075205A-EE31-41C0-B9CC-A2853C981E68}" type="slidenum">
              <a:rPr lang="en-US" smtClean="0"/>
              <a:pPr>
                <a:defRPr/>
              </a:pPr>
              <a:t>185</a:t>
            </a:fld>
            <a:endParaRPr lang="en-US"/>
          </a:p>
        </p:txBody>
      </p:sp>
    </p:spTree>
    <p:extLst>
      <p:ext uri="{BB962C8B-B14F-4D97-AF65-F5344CB8AC3E}">
        <p14:creationId xmlns:p14="http://schemas.microsoft.com/office/powerpoint/2010/main" val="11082829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4044C826-AE7A-4E02-AC0A-041CCF337530}"/>
              </a:ext>
            </a:extLst>
          </p:cNvPr>
          <p:cNvSpPr/>
          <p:nvPr/>
        </p:nvSpPr>
        <p:spPr bwMode="auto">
          <a:xfrm>
            <a:off x="2262200"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87" name="Rectangle 86">
            <a:extLst>
              <a:ext uri="{FF2B5EF4-FFF2-40B4-BE49-F238E27FC236}">
                <a16:creationId xmlns:a16="http://schemas.microsoft.com/office/drawing/2014/main" id="{14215E3C-4DC0-4C63-8A7E-CDAE5A0D77E3}"/>
              </a:ext>
            </a:extLst>
          </p:cNvPr>
          <p:cNvSpPr/>
          <p:nvPr/>
        </p:nvSpPr>
        <p:spPr bwMode="auto">
          <a:xfrm>
            <a:off x="2982834"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88" name="Rectangle 87">
            <a:extLst>
              <a:ext uri="{FF2B5EF4-FFF2-40B4-BE49-F238E27FC236}">
                <a16:creationId xmlns:a16="http://schemas.microsoft.com/office/drawing/2014/main" id="{6DA38066-731D-44BC-95DD-ECA8E9F1F7CD}"/>
              </a:ext>
            </a:extLst>
          </p:cNvPr>
          <p:cNvSpPr/>
          <p:nvPr/>
        </p:nvSpPr>
        <p:spPr bwMode="auto">
          <a:xfrm>
            <a:off x="3735038"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89" name="Rectangle 88">
            <a:extLst>
              <a:ext uri="{FF2B5EF4-FFF2-40B4-BE49-F238E27FC236}">
                <a16:creationId xmlns:a16="http://schemas.microsoft.com/office/drawing/2014/main" id="{9FA94274-B722-4CB4-974E-C9DBB28ED01E}"/>
              </a:ext>
            </a:extLst>
          </p:cNvPr>
          <p:cNvSpPr/>
          <p:nvPr/>
        </p:nvSpPr>
        <p:spPr bwMode="auto">
          <a:xfrm>
            <a:off x="4506835"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90" name="Rectangle 89">
            <a:extLst>
              <a:ext uri="{FF2B5EF4-FFF2-40B4-BE49-F238E27FC236}">
                <a16:creationId xmlns:a16="http://schemas.microsoft.com/office/drawing/2014/main" id="{847AB046-FEC5-4486-B3CB-EB6F86C3ECC5}"/>
              </a:ext>
            </a:extLst>
          </p:cNvPr>
          <p:cNvSpPr/>
          <p:nvPr/>
        </p:nvSpPr>
        <p:spPr bwMode="auto">
          <a:xfrm>
            <a:off x="5268835" y="4720335"/>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91" name="Rectangle 90">
            <a:extLst>
              <a:ext uri="{FF2B5EF4-FFF2-40B4-BE49-F238E27FC236}">
                <a16:creationId xmlns:a16="http://schemas.microsoft.com/office/drawing/2014/main" id="{5E8C998A-8FF6-4BEA-801C-56270E3638B0}"/>
              </a:ext>
            </a:extLst>
          </p:cNvPr>
          <p:cNvSpPr/>
          <p:nvPr/>
        </p:nvSpPr>
        <p:spPr bwMode="auto">
          <a:xfrm>
            <a:off x="6030835" y="4720335"/>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pic>
        <p:nvPicPr>
          <p:cNvPr id="92" name="Picture 91">
            <a:extLst>
              <a:ext uri="{FF2B5EF4-FFF2-40B4-BE49-F238E27FC236}">
                <a16:creationId xmlns:a16="http://schemas.microsoft.com/office/drawing/2014/main" id="{FD59AF8B-2B40-4A97-B1B7-0BFA83FF83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9820" y="4757070"/>
            <a:ext cx="662648" cy="869854"/>
          </a:xfrm>
          <a:prstGeom prst="rect">
            <a:avLst/>
          </a:prstGeom>
        </p:spPr>
      </p:pic>
      <p:pic>
        <p:nvPicPr>
          <p:cNvPr id="93" name="Picture 92">
            <a:extLst>
              <a:ext uri="{FF2B5EF4-FFF2-40B4-BE49-F238E27FC236}">
                <a16:creationId xmlns:a16="http://schemas.microsoft.com/office/drawing/2014/main" id="{D765C879-983B-416D-A578-21BE2C0504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7710" y="4764975"/>
            <a:ext cx="662648" cy="869854"/>
          </a:xfrm>
          <a:prstGeom prst="rect">
            <a:avLst/>
          </a:prstGeom>
        </p:spPr>
      </p:pic>
      <p:pic>
        <p:nvPicPr>
          <p:cNvPr id="94" name="Picture 93">
            <a:extLst>
              <a:ext uri="{FF2B5EF4-FFF2-40B4-BE49-F238E27FC236}">
                <a16:creationId xmlns:a16="http://schemas.microsoft.com/office/drawing/2014/main" id="{76FD3B2D-157B-4A6A-B560-E6D2165924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684" y="4777159"/>
            <a:ext cx="662648" cy="869854"/>
          </a:xfrm>
          <a:prstGeom prst="rect">
            <a:avLst/>
          </a:prstGeom>
        </p:spPr>
      </p:pic>
      <p:pic>
        <p:nvPicPr>
          <p:cNvPr id="95" name="Picture 94">
            <a:extLst>
              <a:ext uri="{FF2B5EF4-FFF2-40B4-BE49-F238E27FC236}">
                <a16:creationId xmlns:a16="http://schemas.microsoft.com/office/drawing/2014/main" id="{75FB0C7B-EE07-4CB2-A851-2215EA550F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7581" y="4771730"/>
            <a:ext cx="662648" cy="869854"/>
          </a:xfrm>
          <a:prstGeom prst="rect">
            <a:avLst/>
          </a:prstGeom>
        </p:spPr>
      </p:pic>
      <p:pic>
        <p:nvPicPr>
          <p:cNvPr id="96" name="Picture 95">
            <a:extLst>
              <a:ext uri="{FF2B5EF4-FFF2-40B4-BE49-F238E27FC236}">
                <a16:creationId xmlns:a16="http://schemas.microsoft.com/office/drawing/2014/main" id="{8B05C1F8-53AB-436A-8586-4A9001CF32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6124" y="4764975"/>
            <a:ext cx="662648" cy="869854"/>
          </a:xfrm>
          <a:prstGeom prst="rect">
            <a:avLst/>
          </a:prstGeom>
        </p:spPr>
      </p:pic>
      <p:pic>
        <p:nvPicPr>
          <p:cNvPr id="97" name="Picture 96">
            <a:extLst>
              <a:ext uri="{FF2B5EF4-FFF2-40B4-BE49-F238E27FC236}">
                <a16:creationId xmlns:a16="http://schemas.microsoft.com/office/drawing/2014/main" id="{6669D252-6E86-47AC-AC23-D5BFC0FF13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9374" y="4758789"/>
            <a:ext cx="662648" cy="869854"/>
          </a:xfrm>
          <a:prstGeom prst="rect">
            <a:avLst/>
          </a:prstGeom>
        </p:spPr>
      </p:pic>
      <p:sp>
        <p:nvSpPr>
          <p:cNvPr id="98" name="Line Callout 2 (Accent Bar) 1797">
            <a:extLst>
              <a:ext uri="{FF2B5EF4-FFF2-40B4-BE49-F238E27FC236}">
                <a16:creationId xmlns:a16="http://schemas.microsoft.com/office/drawing/2014/main" id="{F1BA6665-E422-4660-B103-27E1748EB9A6}"/>
              </a:ext>
            </a:extLst>
          </p:cNvPr>
          <p:cNvSpPr/>
          <p:nvPr/>
        </p:nvSpPr>
        <p:spPr bwMode="auto">
          <a:xfrm>
            <a:off x="1246651" y="2569207"/>
            <a:ext cx="1551819" cy="537450"/>
          </a:xfrm>
          <a:prstGeom prst="accentCallout2">
            <a:avLst>
              <a:gd name="adj1" fmla="val 26307"/>
              <a:gd name="adj2" fmla="val 102070"/>
              <a:gd name="adj3" fmla="val 26307"/>
              <a:gd name="adj4" fmla="val 117357"/>
              <a:gd name="adj5" fmla="val 91349"/>
              <a:gd name="adj6" fmla="val 161571"/>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altLang="zh-CN" sz="1600" b="1" dirty="0">
                <a:solidFill>
                  <a:prstClr val="black"/>
                </a:solidFill>
                <a:latin typeface="Calibri" charset="0"/>
                <a:ea typeface="Calibri" charset="0"/>
                <a:cs typeface="Calibri" charset="0"/>
              </a:rPr>
              <a:t>TARDIS-G</a:t>
            </a:r>
          </a:p>
          <a:p>
            <a:pPr defTabSz="914377">
              <a:defRPr/>
            </a:pPr>
            <a:r>
              <a:rPr lang="en-US" sz="1600" b="1" dirty="0">
                <a:solidFill>
                  <a:prstClr val="black"/>
                </a:solidFill>
                <a:latin typeface="Calibri" charset="0"/>
                <a:ea typeface="Calibri" charset="0"/>
                <a:cs typeface="Calibri" charset="0"/>
              </a:rPr>
              <a:t>(Global Index)</a:t>
            </a:r>
          </a:p>
        </p:txBody>
      </p:sp>
      <p:sp>
        <p:nvSpPr>
          <p:cNvPr id="99" name="Line Callout 2 (Accent Bar) 1798">
            <a:extLst>
              <a:ext uri="{FF2B5EF4-FFF2-40B4-BE49-F238E27FC236}">
                <a16:creationId xmlns:a16="http://schemas.microsoft.com/office/drawing/2014/main" id="{923141E3-1A81-475B-9C1D-79FFED6AFAFD}"/>
              </a:ext>
            </a:extLst>
          </p:cNvPr>
          <p:cNvSpPr/>
          <p:nvPr/>
        </p:nvSpPr>
        <p:spPr bwMode="auto">
          <a:xfrm>
            <a:off x="2961759" y="5983874"/>
            <a:ext cx="1362367" cy="464739"/>
          </a:xfrm>
          <a:prstGeom prst="accentCallout2">
            <a:avLst>
              <a:gd name="adj1" fmla="val 17150"/>
              <a:gd name="adj2" fmla="val -2331"/>
              <a:gd name="adj3" fmla="val 23549"/>
              <a:gd name="adj4" fmla="val -3571"/>
              <a:gd name="adj5" fmla="val -81670"/>
              <a:gd name="adj6" fmla="val -23703"/>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sz="1600" b="1" dirty="0">
                <a:solidFill>
                  <a:prstClr val="black"/>
                </a:solidFill>
                <a:latin typeface="Calibri" charset="0"/>
                <a:ea typeface="Calibri" charset="0"/>
                <a:cs typeface="Calibri" charset="0"/>
              </a:rPr>
              <a:t>Indexed Data</a:t>
            </a:r>
          </a:p>
        </p:txBody>
      </p:sp>
      <p:sp>
        <p:nvSpPr>
          <p:cNvPr id="100" name="Line Callout 2 (Accent Bar) 1799">
            <a:extLst>
              <a:ext uri="{FF2B5EF4-FFF2-40B4-BE49-F238E27FC236}">
                <a16:creationId xmlns:a16="http://schemas.microsoft.com/office/drawing/2014/main" id="{0A555FF7-52D9-4F01-B369-3E973801DCAE}"/>
              </a:ext>
            </a:extLst>
          </p:cNvPr>
          <p:cNvSpPr/>
          <p:nvPr/>
        </p:nvSpPr>
        <p:spPr bwMode="auto">
          <a:xfrm>
            <a:off x="517753" y="5548462"/>
            <a:ext cx="1363371" cy="553500"/>
          </a:xfrm>
          <a:prstGeom prst="accentCallout2">
            <a:avLst>
              <a:gd name="adj1" fmla="val 41067"/>
              <a:gd name="adj2" fmla="val 102477"/>
              <a:gd name="adj3" fmla="val 37544"/>
              <a:gd name="adj4" fmla="val 102890"/>
              <a:gd name="adj5" fmla="val -9802"/>
              <a:gd name="adj6" fmla="val 137483"/>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sz="1600" b="1" dirty="0">
                <a:solidFill>
                  <a:prstClr val="black"/>
                </a:solidFill>
                <a:latin typeface="Calibri" charset="0"/>
                <a:ea typeface="Calibri" charset="0"/>
                <a:cs typeface="Calibri" charset="0"/>
              </a:rPr>
              <a:t>TARDIS-L</a:t>
            </a:r>
          </a:p>
          <a:p>
            <a:pPr defTabSz="914377">
              <a:defRPr/>
            </a:pPr>
            <a:r>
              <a:rPr lang="en-US" sz="1600" b="1" dirty="0">
                <a:solidFill>
                  <a:prstClr val="black"/>
                </a:solidFill>
                <a:latin typeface="Calibri" charset="0"/>
                <a:ea typeface="Calibri" charset="0"/>
                <a:cs typeface="Calibri" charset="0"/>
              </a:rPr>
              <a:t>(Local Index)</a:t>
            </a:r>
          </a:p>
        </p:txBody>
      </p:sp>
      <p:cxnSp>
        <p:nvCxnSpPr>
          <p:cNvPr id="101" name="Straight Arrow Connector 100">
            <a:extLst>
              <a:ext uri="{FF2B5EF4-FFF2-40B4-BE49-F238E27FC236}">
                <a16:creationId xmlns:a16="http://schemas.microsoft.com/office/drawing/2014/main" id="{7F07FEED-4066-4E9D-99AD-797F8C16E5CD}"/>
              </a:ext>
            </a:extLst>
          </p:cNvPr>
          <p:cNvCxnSpPr/>
          <p:nvPr/>
        </p:nvCxnSpPr>
        <p:spPr>
          <a:xfrm>
            <a:off x="4813309" y="4872898"/>
            <a:ext cx="127351" cy="182685"/>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02" name="Straight Arrow Connector 101">
            <a:extLst>
              <a:ext uri="{FF2B5EF4-FFF2-40B4-BE49-F238E27FC236}">
                <a16:creationId xmlns:a16="http://schemas.microsoft.com/office/drawing/2014/main" id="{FBAD7669-BE03-4F8B-A4ED-CD3620A5AC5C}"/>
              </a:ext>
            </a:extLst>
          </p:cNvPr>
          <p:cNvCxnSpPr/>
          <p:nvPr/>
        </p:nvCxnSpPr>
        <p:spPr>
          <a:xfrm>
            <a:off x="4936427" y="5071410"/>
            <a:ext cx="104177" cy="127025"/>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sp>
        <p:nvSpPr>
          <p:cNvPr id="103" name="TextBox 102">
            <a:extLst>
              <a:ext uri="{FF2B5EF4-FFF2-40B4-BE49-F238E27FC236}">
                <a16:creationId xmlns:a16="http://schemas.microsoft.com/office/drawing/2014/main" id="{27E48235-CF20-40BC-8834-6448AD27E352}"/>
              </a:ext>
            </a:extLst>
          </p:cNvPr>
          <p:cNvSpPr txBox="1"/>
          <p:nvPr/>
        </p:nvSpPr>
        <p:spPr>
          <a:xfrm>
            <a:off x="4523758" y="2158051"/>
            <a:ext cx="745077" cy="328757"/>
          </a:xfrm>
          <a:prstGeom prst="rect">
            <a:avLst/>
          </a:prstGeom>
          <a:noFill/>
          <a:ln w="38100" cap="sq" algn="ctr">
            <a:noFill/>
            <a:miter lim="800000"/>
            <a:headEnd/>
            <a:tailEnd/>
          </a:ln>
          <a:effectLst>
            <a:outerShdw blurRad="50800" dist="76200" dir="2700000" algn="tl" rotWithShape="0">
              <a:prstClr val="black">
                <a:alpha val="40000"/>
              </a:prstClr>
            </a:outerShdw>
          </a:effectLst>
        </p:spPr>
        <p:txBody>
          <a:bodyPr wrap="none" rtlCol="0" anchor="ctr"/>
          <a:lstStyle>
            <a:defPPr>
              <a:defRPr lang="en-US"/>
            </a:defPPr>
            <a:lvl1pPr algn="ctr">
              <a:defRPr sz="1600">
                <a:solidFill>
                  <a:schemeClr val="bg1"/>
                </a:solidFill>
                <a:effectLst>
                  <a:outerShdw blurRad="50800" dist="76200" dir="2700000" algn="tl" rotWithShape="0">
                    <a:prstClr val="black">
                      <a:alpha val="40000"/>
                    </a:prstClr>
                  </a:outerShdw>
                </a:effectLst>
              </a:defRPr>
            </a:lvl1pPr>
          </a:lstStyle>
          <a:p>
            <a:pPr defTabSz="914377"/>
            <a:r>
              <a:rPr lang="en-US" altLang="zh-CN" sz="2000" b="1" dirty="0">
                <a:solidFill>
                  <a:srgbClr val="AB192D"/>
                </a:solidFill>
                <a:effectLst/>
                <a:latin typeface="Calibri" charset="0"/>
                <a:ea typeface="Calibri" charset="0"/>
                <a:cs typeface="Calibri" charset="0"/>
              </a:rPr>
              <a:t>query</a:t>
            </a:r>
            <a:endParaRPr lang="en-US" sz="2000" b="1" dirty="0">
              <a:solidFill>
                <a:srgbClr val="AB192D"/>
              </a:solidFill>
              <a:effectLst/>
              <a:latin typeface="Calibri" charset="0"/>
              <a:ea typeface="Calibri" charset="0"/>
              <a:cs typeface="Calibri" charset="0"/>
            </a:endParaRPr>
          </a:p>
        </p:txBody>
      </p:sp>
      <p:grpSp>
        <p:nvGrpSpPr>
          <p:cNvPr id="104" name="Group 103">
            <a:extLst>
              <a:ext uri="{FF2B5EF4-FFF2-40B4-BE49-F238E27FC236}">
                <a16:creationId xmlns:a16="http://schemas.microsoft.com/office/drawing/2014/main" id="{F7E5D03A-A299-4897-A45D-B6A3A931D2A7}"/>
              </a:ext>
            </a:extLst>
          </p:cNvPr>
          <p:cNvGrpSpPr/>
          <p:nvPr/>
        </p:nvGrpSpPr>
        <p:grpSpPr>
          <a:xfrm>
            <a:off x="2894946" y="2355816"/>
            <a:ext cx="2971800" cy="1447800"/>
            <a:chOff x="1333500" y="1295401"/>
            <a:chExt cx="2971800" cy="1447800"/>
          </a:xfrm>
        </p:grpSpPr>
        <p:sp>
          <p:nvSpPr>
            <p:cNvPr id="105" name="Oval 104">
              <a:extLst>
                <a:ext uri="{FF2B5EF4-FFF2-40B4-BE49-F238E27FC236}">
                  <a16:creationId xmlns:a16="http://schemas.microsoft.com/office/drawing/2014/main" id="{0DA89773-4753-4031-81BE-F941515696A8}"/>
                </a:ext>
              </a:extLst>
            </p:cNvPr>
            <p:cNvSpPr/>
            <p:nvPr/>
          </p:nvSpPr>
          <p:spPr bwMode="auto">
            <a:xfrm>
              <a:off x="2819400" y="13716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106" name="Triangle 599">
              <a:extLst>
                <a:ext uri="{FF2B5EF4-FFF2-40B4-BE49-F238E27FC236}">
                  <a16:creationId xmlns:a16="http://schemas.microsoft.com/office/drawing/2014/main" id="{4924409D-35A7-44EF-803F-7EAF7236B7C8}"/>
                </a:ext>
              </a:extLst>
            </p:cNvPr>
            <p:cNvSpPr/>
            <p:nvPr/>
          </p:nvSpPr>
          <p:spPr bwMode="auto">
            <a:xfrm>
              <a:off x="1333500" y="1295401"/>
              <a:ext cx="2971800" cy="1447800"/>
            </a:xfrm>
            <a:prstGeom prst="triangle">
              <a:avLst>
                <a:gd name="adj" fmla="val 50293"/>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107" name="Oval 106">
              <a:extLst>
                <a:ext uri="{FF2B5EF4-FFF2-40B4-BE49-F238E27FC236}">
                  <a16:creationId xmlns:a16="http://schemas.microsoft.com/office/drawing/2014/main" id="{23E0E8F2-A33D-47C7-A511-B478C04B8AD3}"/>
                </a:ext>
              </a:extLst>
            </p:cNvPr>
            <p:cNvSpPr/>
            <p:nvPr/>
          </p:nvSpPr>
          <p:spPr bwMode="auto">
            <a:xfrm>
              <a:off x="32766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08" name="Oval 107">
              <a:extLst>
                <a:ext uri="{FF2B5EF4-FFF2-40B4-BE49-F238E27FC236}">
                  <a16:creationId xmlns:a16="http://schemas.microsoft.com/office/drawing/2014/main" id="{714CCA0D-4A17-4BEB-B2CE-44AFF7B12FD8}"/>
                </a:ext>
              </a:extLst>
            </p:cNvPr>
            <p:cNvSpPr/>
            <p:nvPr/>
          </p:nvSpPr>
          <p:spPr bwMode="auto">
            <a:xfrm>
              <a:off x="26670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09" name="Oval 108">
              <a:extLst>
                <a:ext uri="{FF2B5EF4-FFF2-40B4-BE49-F238E27FC236}">
                  <a16:creationId xmlns:a16="http://schemas.microsoft.com/office/drawing/2014/main" id="{AAC50794-E030-4F5C-9AB2-7806D3238237}"/>
                </a:ext>
              </a:extLst>
            </p:cNvPr>
            <p:cNvSpPr/>
            <p:nvPr/>
          </p:nvSpPr>
          <p:spPr bwMode="auto">
            <a:xfrm>
              <a:off x="23622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0" name="Oval 109">
              <a:extLst>
                <a:ext uri="{FF2B5EF4-FFF2-40B4-BE49-F238E27FC236}">
                  <a16:creationId xmlns:a16="http://schemas.microsoft.com/office/drawing/2014/main" id="{ED586771-19C5-41C4-B72A-8C928352BC2F}"/>
                </a:ext>
              </a:extLst>
            </p:cNvPr>
            <p:cNvSpPr/>
            <p:nvPr/>
          </p:nvSpPr>
          <p:spPr bwMode="auto">
            <a:xfrm>
              <a:off x="3937250"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1" name="Oval 110">
              <a:extLst>
                <a:ext uri="{FF2B5EF4-FFF2-40B4-BE49-F238E27FC236}">
                  <a16:creationId xmlns:a16="http://schemas.microsoft.com/office/drawing/2014/main" id="{C258C5DD-C92C-4841-AE91-10D20FA55CE9}"/>
                </a:ext>
              </a:extLst>
            </p:cNvPr>
            <p:cNvSpPr/>
            <p:nvPr/>
          </p:nvSpPr>
          <p:spPr bwMode="auto">
            <a:xfrm>
              <a:off x="35722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2" name="Oval 111">
              <a:extLst>
                <a:ext uri="{FF2B5EF4-FFF2-40B4-BE49-F238E27FC236}">
                  <a16:creationId xmlns:a16="http://schemas.microsoft.com/office/drawing/2014/main" id="{72584D59-C25B-49D7-AF1C-C9C90C2FADBD}"/>
                </a:ext>
              </a:extLst>
            </p:cNvPr>
            <p:cNvSpPr/>
            <p:nvPr/>
          </p:nvSpPr>
          <p:spPr bwMode="auto">
            <a:xfrm>
              <a:off x="28423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3" name="Oval 112">
              <a:extLst>
                <a:ext uri="{FF2B5EF4-FFF2-40B4-BE49-F238E27FC236}">
                  <a16:creationId xmlns:a16="http://schemas.microsoft.com/office/drawing/2014/main" id="{E85B7C68-6E42-4C1C-8C30-78B4470885CE}"/>
                </a:ext>
              </a:extLst>
            </p:cNvPr>
            <p:cNvSpPr/>
            <p:nvPr/>
          </p:nvSpPr>
          <p:spPr bwMode="auto">
            <a:xfrm>
              <a:off x="19299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4" name="Oval 113">
              <a:extLst>
                <a:ext uri="{FF2B5EF4-FFF2-40B4-BE49-F238E27FC236}">
                  <a16:creationId xmlns:a16="http://schemas.microsoft.com/office/drawing/2014/main" id="{740BEB13-2071-4C00-A844-E55003AEFC7C}"/>
                </a:ext>
              </a:extLst>
            </p:cNvPr>
            <p:cNvSpPr/>
            <p:nvPr/>
          </p:nvSpPr>
          <p:spPr bwMode="auto">
            <a:xfrm>
              <a:off x="17474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5" name="Oval 114">
              <a:extLst>
                <a:ext uri="{FF2B5EF4-FFF2-40B4-BE49-F238E27FC236}">
                  <a16:creationId xmlns:a16="http://schemas.microsoft.com/office/drawing/2014/main" id="{436A1AAA-EDB2-4D63-8AF0-0DD023B945C6}"/>
                </a:ext>
              </a:extLst>
            </p:cNvPr>
            <p:cNvSpPr/>
            <p:nvPr/>
          </p:nvSpPr>
          <p:spPr bwMode="auto">
            <a:xfrm>
              <a:off x="15650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6" name="Oval 115">
              <a:extLst>
                <a:ext uri="{FF2B5EF4-FFF2-40B4-BE49-F238E27FC236}">
                  <a16:creationId xmlns:a16="http://schemas.microsoft.com/office/drawing/2014/main" id="{1D7DE13A-A25F-4BA7-ADF6-A7A56B5561E9}"/>
                </a:ext>
              </a:extLst>
            </p:cNvPr>
            <p:cNvSpPr/>
            <p:nvPr/>
          </p:nvSpPr>
          <p:spPr bwMode="auto">
            <a:xfrm>
              <a:off x="37547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17" name="Straight Arrow Connector 116">
              <a:extLst>
                <a:ext uri="{FF2B5EF4-FFF2-40B4-BE49-F238E27FC236}">
                  <a16:creationId xmlns:a16="http://schemas.microsoft.com/office/drawing/2014/main" id="{A3BD8EC3-1E53-423D-BA3B-78D300144BB9}"/>
                </a:ext>
              </a:extLst>
            </p:cNvPr>
            <p:cNvCxnSpPr>
              <a:stCxn id="108" idx="4"/>
              <a:endCxn id="111" idx="0"/>
            </p:cNvCxnSpPr>
            <p:nvPr/>
          </p:nvCxnSpPr>
          <p:spPr>
            <a:xfrm flipH="1">
              <a:off x="2705100" y="1447800"/>
              <a:ext cx="152400"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18" name="Straight Arrow Connector 117">
              <a:extLst>
                <a:ext uri="{FF2B5EF4-FFF2-40B4-BE49-F238E27FC236}">
                  <a16:creationId xmlns:a16="http://schemas.microsoft.com/office/drawing/2014/main" id="{B902F1F9-6894-4E61-8F1D-41F5FD916AD3}"/>
                </a:ext>
              </a:extLst>
            </p:cNvPr>
            <p:cNvCxnSpPr>
              <a:stCxn id="108" idx="4"/>
              <a:endCxn id="112" idx="0"/>
            </p:cNvCxnSpPr>
            <p:nvPr/>
          </p:nvCxnSpPr>
          <p:spPr>
            <a:xfrm flipH="1">
              <a:off x="2400300" y="1447800"/>
              <a:ext cx="457200"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19" name="Straight Arrow Connector 118">
              <a:extLst>
                <a:ext uri="{FF2B5EF4-FFF2-40B4-BE49-F238E27FC236}">
                  <a16:creationId xmlns:a16="http://schemas.microsoft.com/office/drawing/2014/main" id="{B1C48E0C-3C16-4113-B8F7-1DEBA264BEC0}"/>
                </a:ext>
              </a:extLst>
            </p:cNvPr>
            <p:cNvCxnSpPr>
              <a:stCxn id="108" idx="3"/>
              <a:endCxn id="110" idx="0"/>
            </p:cNvCxnSpPr>
            <p:nvPr/>
          </p:nvCxnSpPr>
          <p:spPr>
            <a:xfrm>
              <a:off x="2830559" y="1436641"/>
              <a:ext cx="484141" cy="544559"/>
            </a:xfrm>
            <a:prstGeom prst="straightConnector1">
              <a:avLst/>
            </a:prstGeom>
            <a:noFill/>
            <a:ln w="15875" cap="flat" cmpd="sng" algn="ctr">
              <a:solidFill>
                <a:sysClr val="window" lastClr="FFFFFF">
                  <a:lumMod val="65000"/>
                </a:sysClr>
              </a:solidFill>
              <a:prstDash val="solid"/>
              <a:tailEnd type="triangle"/>
            </a:ln>
            <a:effectLst/>
          </p:spPr>
        </p:cxnSp>
        <p:cxnSp>
          <p:nvCxnSpPr>
            <p:cNvPr id="120" name="Straight Arrow Connector 119">
              <a:extLst>
                <a:ext uri="{FF2B5EF4-FFF2-40B4-BE49-F238E27FC236}">
                  <a16:creationId xmlns:a16="http://schemas.microsoft.com/office/drawing/2014/main" id="{647180FF-B5D1-4393-B8F4-AE1FEA57D9E2}"/>
                </a:ext>
              </a:extLst>
            </p:cNvPr>
            <p:cNvCxnSpPr>
              <a:endCxn id="127" idx="7"/>
            </p:cNvCxnSpPr>
            <p:nvPr/>
          </p:nvCxnSpPr>
          <p:spPr>
            <a:xfrm flipH="1">
              <a:off x="1630048" y="2019300"/>
              <a:ext cx="761931" cy="582659"/>
            </a:xfrm>
            <a:prstGeom prst="straightConnector1">
              <a:avLst/>
            </a:prstGeom>
            <a:noFill/>
            <a:ln w="15875" cap="flat" cmpd="sng" algn="ctr">
              <a:solidFill>
                <a:sysClr val="window" lastClr="FFFFFF">
                  <a:lumMod val="65000"/>
                </a:sysClr>
              </a:solidFill>
              <a:prstDash val="solid"/>
              <a:tailEnd type="triangle"/>
            </a:ln>
            <a:effectLst/>
          </p:spPr>
        </p:cxnSp>
        <p:cxnSp>
          <p:nvCxnSpPr>
            <p:cNvPr id="121" name="Straight Arrow Connector 120">
              <a:extLst>
                <a:ext uri="{FF2B5EF4-FFF2-40B4-BE49-F238E27FC236}">
                  <a16:creationId xmlns:a16="http://schemas.microsoft.com/office/drawing/2014/main" id="{67A3FA4C-C433-43E9-BB89-C80711F14B24}"/>
                </a:ext>
              </a:extLst>
            </p:cNvPr>
            <p:cNvCxnSpPr>
              <a:stCxn id="112" idx="2"/>
            </p:cNvCxnSpPr>
            <p:nvPr/>
          </p:nvCxnSpPr>
          <p:spPr>
            <a:xfrm flipH="1">
              <a:off x="1800795" y="2019300"/>
              <a:ext cx="561405" cy="647700"/>
            </a:xfrm>
            <a:prstGeom prst="straightConnector1">
              <a:avLst/>
            </a:prstGeom>
            <a:noFill/>
            <a:ln w="15875" cap="flat" cmpd="sng" algn="ctr">
              <a:solidFill>
                <a:sysClr val="window" lastClr="FFFFFF">
                  <a:lumMod val="65000"/>
                </a:sysClr>
              </a:solidFill>
              <a:prstDash val="solid"/>
              <a:tailEnd type="triangle"/>
            </a:ln>
            <a:effectLst/>
          </p:spPr>
        </p:cxnSp>
        <p:cxnSp>
          <p:nvCxnSpPr>
            <p:cNvPr id="122" name="Straight Arrow Connector 121">
              <a:extLst>
                <a:ext uri="{FF2B5EF4-FFF2-40B4-BE49-F238E27FC236}">
                  <a16:creationId xmlns:a16="http://schemas.microsoft.com/office/drawing/2014/main" id="{B6E4D613-1F52-4440-8405-E10B4F984ED1}"/>
                </a:ext>
              </a:extLst>
            </p:cNvPr>
            <p:cNvCxnSpPr>
              <a:stCxn id="112" idx="3"/>
              <a:endCxn id="125" idx="7"/>
            </p:cNvCxnSpPr>
            <p:nvPr/>
          </p:nvCxnSpPr>
          <p:spPr>
            <a:xfrm flipH="1">
              <a:off x="1995008" y="2046241"/>
              <a:ext cx="378351" cy="555718"/>
            </a:xfrm>
            <a:prstGeom prst="straightConnector1">
              <a:avLst/>
            </a:prstGeom>
            <a:noFill/>
            <a:ln w="15875" cap="flat" cmpd="sng" algn="ctr">
              <a:solidFill>
                <a:sysClr val="window" lastClr="FFFFFF">
                  <a:lumMod val="65000"/>
                </a:sysClr>
              </a:solidFill>
              <a:prstDash val="solid"/>
              <a:tailEnd type="triangle"/>
            </a:ln>
            <a:effectLst/>
          </p:spPr>
        </p:cxnSp>
        <p:cxnSp>
          <p:nvCxnSpPr>
            <p:cNvPr id="123" name="Straight Arrow Connector 122">
              <a:extLst>
                <a:ext uri="{FF2B5EF4-FFF2-40B4-BE49-F238E27FC236}">
                  <a16:creationId xmlns:a16="http://schemas.microsoft.com/office/drawing/2014/main" id="{1098B5EB-5E24-46F7-B60B-44EA4B471DE4}"/>
                </a:ext>
              </a:extLst>
            </p:cNvPr>
            <p:cNvCxnSpPr>
              <a:stCxn id="111" idx="5"/>
            </p:cNvCxnSpPr>
            <p:nvPr/>
          </p:nvCxnSpPr>
          <p:spPr>
            <a:xfrm flipH="1">
              <a:off x="2724928" y="2046241"/>
              <a:ext cx="7113" cy="555718"/>
            </a:xfrm>
            <a:prstGeom prst="straightConnector1">
              <a:avLst/>
            </a:prstGeom>
            <a:noFill/>
            <a:ln w="15875" cap="flat" cmpd="sng" algn="ctr">
              <a:solidFill>
                <a:sysClr val="window" lastClr="FFFFFF">
                  <a:lumMod val="65000"/>
                </a:sysClr>
              </a:solidFill>
              <a:prstDash val="solid"/>
              <a:tailEnd type="triangle"/>
            </a:ln>
            <a:effectLst/>
          </p:spPr>
        </p:cxnSp>
        <p:cxnSp>
          <p:nvCxnSpPr>
            <p:cNvPr id="124" name="Straight Arrow Connector 123">
              <a:extLst>
                <a:ext uri="{FF2B5EF4-FFF2-40B4-BE49-F238E27FC236}">
                  <a16:creationId xmlns:a16="http://schemas.microsoft.com/office/drawing/2014/main" id="{FD3D24F6-E1E3-4572-B720-BE15B9660918}"/>
                </a:ext>
              </a:extLst>
            </p:cNvPr>
            <p:cNvCxnSpPr>
              <a:stCxn id="110" idx="4"/>
              <a:endCxn id="120" idx="0"/>
            </p:cNvCxnSpPr>
            <p:nvPr/>
          </p:nvCxnSpPr>
          <p:spPr>
            <a:xfrm>
              <a:off x="3314700" y="2057400"/>
              <a:ext cx="295687"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25" name="Straight Arrow Connector 124">
              <a:extLst>
                <a:ext uri="{FF2B5EF4-FFF2-40B4-BE49-F238E27FC236}">
                  <a16:creationId xmlns:a16="http://schemas.microsoft.com/office/drawing/2014/main" id="{F3463CBD-9D81-494C-B838-27320B95DE7F}"/>
                </a:ext>
              </a:extLst>
            </p:cNvPr>
            <p:cNvCxnSpPr>
              <a:endCxn id="119" idx="0"/>
            </p:cNvCxnSpPr>
            <p:nvPr/>
          </p:nvCxnSpPr>
          <p:spPr>
            <a:xfrm>
              <a:off x="3314700" y="2019300"/>
              <a:ext cx="660650" cy="571500"/>
            </a:xfrm>
            <a:prstGeom prst="straightConnector1">
              <a:avLst/>
            </a:prstGeom>
            <a:noFill/>
            <a:ln w="15875" cap="flat" cmpd="sng" algn="ctr">
              <a:solidFill>
                <a:sysClr val="window" lastClr="FFFFFF">
                  <a:lumMod val="65000"/>
                </a:sysClr>
              </a:solidFill>
              <a:prstDash val="solid"/>
              <a:tailEnd type="triangle"/>
            </a:ln>
            <a:effectLst/>
          </p:spPr>
        </p:cxnSp>
        <p:cxnSp>
          <p:nvCxnSpPr>
            <p:cNvPr id="126" name="Straight Arrow Connector 125">
              <a:extLst>
                <a:ext uri="{FF2B5EF4-FFF2-40B4-BE49-F238E27FC236}">
                  <a16:creationId xmlns:a16="http://schemas.microsoft.com/office/drawing/2014/main" id="{FBFBFDDD-7EEB-4F75-AACD-B04376D023E3}"/>
                </a:ext>
              </a:extLst>
            </p:cNvPr>
            <p:cNvCxnSpPr>
              <a:stCxn id="110" idx="1"/>
            </p:cNvCxnSpPr>
            <p:nvPr/>
          </p:nvCxnSpPr>
          <p:spPr>
            <a:xfrm>
              <a:off x="3287759" y="1992359"/>
              <a:ext cx="488138" cy="598441"/>
            </a:xfrm>
            <a:prstGeom prst="straightConnector1">
              <a:avLst/>
            </a:prstGeom>
            <a:noFill/>
            <a:ln w="15875" cap="flat" cmpd="sng" algn="ctr">
              <a:solidFill>
                <a:sysClr val="window" lastClr="FFFFFF">
                  <a:lumMod val="65000"/>
                </a:sysClr>
              </a:solidFill>
              <a:prstDash val="solid"/>
              <a:tailEnd type="triangle"/>
            </a:ln>
            <a:effectLst/>
          </p:spPr>
        </p:cxnSp>
        <p:sp>
          <p:nvSpPr>
            <p:cNvPr id="127" name="Oval 126">
              <a:extLst>
                <a:ext uri="{FF2B5EF4-FFF2-40B4-BE49-F238E27FC236}">
                  <a16:creationId xmlns:a16="http://schemas.microsoft.com/office/drawing/2014/main" id="{9FAB10A6-1F7D-4E1F-AF28-57CFFC13AA79}"/>
                </a:ext>
              </a:extLst>
            </p:cNvPr>
            <p:cNvSpPr/>
            <p:nvPr/>
          </p:nvSpPr>
          <p:spPr bwMode="auto">
            <a:xfrm>
              <a:off x="229492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28" name="Oval 127">
              <a:extLst>
                <a:ext uri="{FF2B5EF4-FFF2-40B4-BE49-F238E27FC236}">
                  <a16:creationId xmlns:a16="http://schemas.microsoft.com/office/drawing/2014/main" id="{0E4171D2-8DDD-4CF2-B563-575F7ACD8688}"/>
                </a:ext>
              </a:extLst>
            </p:cNvPr>
            <p:cNvSpPr/>
            <p:nvPr/>
          </p:nvSpPr>
          <p:spPr bwMode="auto">
            <a:xfrm>
              <a:off x="26598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29" name="Straight Arrow Connector 128">
              <a:extLst>
                <a:ext uri="{FF2B5EF4-FFF2-40B4-BE49-F238E27FC236}">
                  <a16:creationId xmlns:a16="http://schemas.microsoft.com/office/drawing/2014/main" id="{26A5F214-1350-40E6-84E0-5D3DF2C98F03}"/>
                </a:ext>
              </a:extLst>
            </p:cNvPr>
            <p:cNvCxnSpPr>
              <a:stCxn id="111" idx="4"/>
            </p:cNvCxnSpPr>
            <p:nvPr/>
          </p:nvCxnSpPr>
          <p:spPr>
            <a:xfrm flipH="1">
              <a:off x="2553607" y="2057400"/>
              <a:ext cx="151493" cy="571500"/>
            </a:xfrm>
            <a:prstGeom prst="straightConnector1">
              <a:avLst/>
            </a:prstGeom>
            <a:noFill/>
            <a:ln w="15875" cap="flat" cmpd="sng" algn="ctr">
              <a:solidFill>
                <a:sysClr val="window" lastClr="FFFFFF">
                  <a:lumMod val="65000"/>
                </a:sysClr>
              </a:solidFill>
              <a:prstDash val="solid"/>
              <a:tailEnd type="triangle"/>
            </a:ln>
            <a:effectLst/>
          </p:spPr>
        </p:cxnSp>
        <p:cxnSp>
          <p:nvCxnSpPr>
            <p:cNvPr id="130" name="Straight Arrow Connector 129">
              <a:extLst>
                <a:ext uri="{FF2B5EF4-FFF2-40B4-BE49-F238E27FC236}">
                  <a16:creationId xmlns:a16="http://schemas.microsoft.com/office/drawing/2014/main" id="{59F39A10-4FDE-4B91-B160-BDCC9125E37F}"/>
                </a:ext>
              </a:extLst>
            </p:cNvPr>
            <p:cNvCxnSpPr>
              <a:stCxn id="111" idx="3"/>
            </p:cNvCxnSpPr>
            <p:nvPr/>
          </p:nvCxnSpPr>
          <p:spPr>
            <a:xfrm flipH="1">
              <a:off x="2371127" y="2046241"/>
              <a:ext cx="307032" cy="582659"/>
            </a:xfrm>
            <a:prstGeom prst="straightConnector1">
              <a:avLst/>
            </a:prstGeom>
            <a:noFill/>
            <a:ln w="15875" cap="flat" cmpd="sng" algn="ctr">
              <a:solidFill>
                <a:sysClr val="window" lastClr="FFFFFF">
                  <a:lumMod val="65000"/>
                </a:sysClr>
              </a:solidFill>
              <a:prstDash val="solid"/>
              <a:tailEnd type="triangle"/>
            </a:ln>
            <a:effectLst/>
          </p:spPr>
        </p:cxnSp>
        <p:sp>
          <p:nvSpPr>
            <p:cNvPr id="131" name="Oval 130">
              <a:extLst>
                <a:ext uri="{FF2B5EF4-FFF2-40B4-BE49-F238E27FC236}">
                  <a16:creationId xmlns:a16="http://schemas.microsoft.com/office/drawing/2014/main" id="{A8AC3A9F-2D29-45DE-BE3B-54B5C28A8020}"/>
                </a:ext>
              </a:extLst>
            </p:cNvPr>
            <p:cNvSpPr/>
            <p:nvPr/>
          </p:nvSpPr>
          <p:spPr bwMode="auto">
            <a:xfrm>
              <a:off x="29718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2" name="Oval 131">
              <a:extLst>
                <a:ext uri="{FF2B5EF4-FFF2-40B4-BE49-F238E27FC236}">
                  <a16:creationId xmlns:a16="http://schemas.microsoft.com/office/drawing/2014/main" id="{0B3679B2-B817-4403-8D60-7062A9105C4F}"/>
                </a:ext>
              </a:extLst>
            </p:cNvPr>
            <p:cNvSpPr/>
            <p:nvPr/>
          </p:nvSpPr>
          <p:spPr bwMode="auto">
            <a:xfrm>
              <a:off x="33898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3" name="Oval 132">
              <a:extLst>
                <a:ext uri="{FF2B5EF4-FFF2-40B4-BE49-F238E27FC236}">
                  <a16:creationId xmlns:a16="http://schemas.microsoft.com/office/drawing/2014/main" id="{4775FD7C-C2DE-411F-A808-781009469AA8}"/>
                </a:ext>
              </a:extLst>
            </p:cNvPr>
            <p:cNvSpPr/>
            <p:nvPr/>
          </p:nvSpPr>
          <p:spPr bwMode="auto">
            <a:xfrm>
              <a:off x="302484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4" name="Oval 133">
              <a:extLst>
                <a:ext uri="{FF2B5EF4-FFF2-40B4-BE49-F238E27FC236}">
                  <a16:creationId xmlns:a16="http://schemas.microsoft.com/office/drawing/2014/main" id="{CDF48A01-30DC-44E3-AE53-34B44751A92F}"/>
                </a:ext>
              </a:extLst>
            </p:cNvPr>
            <p:cNvSpPr/>
            <p:nvPr/>
          </p:nvSpPr>
          <p:spPr bwMode="auto">
            <a:xfrm>
              <a:off x="320732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5" name="Oval 134">
              <a:extLst>
                <a:ext uri="{FF2B5EF4-FFF2-40B4-BE49-F238E27FC236}">
                  <a16:creationId xmlns:a16="http://schemas.microsoft.com/office/drawing/2014/main" id="{9454CD08-0649-46ED-AB26-46FE9D1C1BC8}"/>
                </a:ext>
              </a:extLst>
            </p:cNvPr>
            <p:cNvSpPr/>
            <p:nvPr/>
          </p:nvSpPr>
          <p:spPr bwMode="auto">
            <a:xfrm>
              <a:off x="211244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6" name="Oval 135">
              <a:extLst>
                <a:ext uri="{FF2B5EF4-FFF2-40B4-BE49-F238E27FC236}">
                  <a16:creationId xmlns:a16="http://schemas.microsoft.com/office/drawing/2014/main" id="{B57B0AC7-5F12-4904-88ED-A69A1A2BA66B}"/>
                </a:ext>
              </a:extLst>
            </p:cNvPr>
            <p:cNvSpPr/>
            <p:nvPr/>
          </p:nvSpPr>
          <p:spPr bwMode="auto">
            <a:xfrm>
              <a:off x="24774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37" name="Straight Arrow Connector 136">
              <a:extLst>
                <a:ext uri="{FF2B5EF4-FFF2-40B4-BE49-F238E27FC236}">
                  <a16:creationId xmlns:a16="http://schemas.microsoft.com/office/drawing/2014/main" id="{CBCFDDD7-0AEA-49A9-84F0-DCED2F8977A1}"/>
                </a:ext>
              </a:extLst>
            </p:cNvPr>
            <p:cNvCxnSpPr>
              <a:stCxn id="108" idx="4"/>
            </p:cNvCxnSpPr>
            <p:nvPr/>
          </p:nvCxnSpPr>
          <p:spPr>
            <a:xfrm>
              <a:off x="2857500" y="1447800"/>
              <a:ext cx="125459" cy="544559"/>
            </a:xfrm>
            <a:prstGeom prst="straightConnector1">
              <a:avLst/>
            </a:prstGeom>
            <a:noFill/>
            <a:ln w="15875" cap="flat" cmpd="sng" algn="ctr">
              <a:solidFill>
                <a:sysClr val="window" lastClr="FFFFFF">
                  <a:lumMod val="65000"/>
                </a:sysClr>
              </a:solidFill>
              <a:prstDash val="solid"/>
              <a:tailEnd type="triangle"/>
            </a:ln>
            <a:effectLst/>
          </p:spPr>
        </p:cxnSp>
        <p:cxnSp>
          <p:nvCxnSpPr>
            <p:cNvPr id="138" name="Straight Arrow Connector 137">
              <a:extLst>
                <a:ext uri="{FF2B5EF4-FFF2-40B4-BE49-F238E27FC236}">
                  <a16:creationId xmlns:a16="http://schemas.microsoft.com/office/drawing/2014/main" id="{7C13F04C-BFEE-48D9-B31E-5A4A312AC967}"/>
                </a:ext>
              </a:extLst>
            </p:cNvPr>
            <p:cNvCxnSpPr>
              <a:stCxn id="112" idx="4"/>
            </p:cNvCxnSpPr>
            <p:nvPr/>
          </p:nvCxnSpPr>
          <p:spPr>
            <a:xfrm flipH="1">
              <a:off x="2150547" y="2057400"/>
              <a:ext cx="249753"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39" name="Straight Arrow Connector 138">
              <a:extLst>
                <a:ext uri="{FF2B5EF4-FFF2-40B4-BE49-F238E27FC236}">
                  <a16:creationId xmlns:a16="http://schemas.microsoft.com/office/drawing/2014/main" id="{AF701DDD-9F54-4AA3-A93B-DCD1B82A1876}"/>
                </a:ext>
              </a:extLst>
            </p:cNvPr>
            <p:cNvCxnSpPr>
              <a:stCxn id="111" idx="5"/>
              <a:endCxn id="122" idx="3"/>
            </p:cNvCxnSpPr>
            <p:nvPr/>
          </p:nvCxnSpPr>
          <p:spPr>
            <a:xfrm>
              <a:off x="2732041" y="2046241"/>
              <a:ext cx="121485"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40" name="Straight Arrow Connector 139">
              <a:extLst>
                <a:ext uri="{FF2B5EF4-FFF2-40B4-BE49-F238E27FC236}">
                  <a16:creationId xmlns:a16="http://schemas.microsoft.com/office/drawing/2014/main" id="{04D3F834-17F1-4C20-B021-8661A3F43B32}"/>
                </a:ext>
              </a:extLst>
            </p:cNvPr>
            <p:cNvCxnSpPr/>
            <p:nvPr/>
          </p:nvCxnSpPr>
          <p:spPr>
            <a:xfrm>
              <a:off x="3014737" y="2013720"/>
              <a:ext cx="21269" cy="642121"/>
            </a:xfrm>
            <a:prstGeom prst="straightConnector1">
              <a:avLst/>
            </a:prstGeom>
            <a:noFill/>
            <a:ln w="15875" cap="flat" cmpd="sng" algn="ctr">
              <a:solidFill>
                <a:sysClr val="window" lastClr="FFFFFF">
                  <a:lumMod val="65000"/>
                </a:sysClr>
              </a:solidFill>
              <a:prstDash val="solid"/>
              <a:tailEnd type="triangle"/>
            </a:ln>
            <a:effectLst/>
          </p:spPr>
        </p:cxnSp>
        <p:cxnSp>
          <p:nvCxnSpPr>
            <p:cNvPr id="141" name="Straight Arrow Connector 140">
              <a:extLst>
                <a:ext uri="{FF2B5EF4-FFF2-40B4-BE49-F238E27FC236}">
                  <a16:creationId xmlns:a16="http://schemas.microsoft.com/office/drawing/2014/main" id="{BE9F1FE0-9959-411C-9538-14DB94D2A08B}"/>
                </a:ext>
              </a:extLst>
            </p:cNvPr>
            <p:cNvCxnSpPr/>
            <p:nvPr/>
          </p:nvCxnSpPr>
          <p:spPr>
            <a:xfrm>
              <a:off x="3036841" y="2046241"/>
              <a:ext cx="181645"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42" name="Straight Arrow Connector 141">
              <a:extLst>
                <a:ext uri="{FF2B5EF4-FFF2-40B4-BE49-F238E27FC236}">
                  <a16:creationId xmlns:a16="http://schemas.microsoft.com/office/drawing/2014/main" id="{E40621DB-B5E8-44D9-B28B-C65CAA7A5DC5}"/>
                </a:ext>
              </a:extLst>
            </p:cNvPr>
            <p:cNvCxnSpPr/>
            <p:nvPr/>
          </p:nvCxnSpPr>
          <p:spPr>
            <a:xfrm>
              <a:off x="3036841" y="2046241"/>
              <a:ext cx="391066" cy="544559"/>
            </a:xfrm>
            <a:prstGeom prst="straightConnector1">
              <a:avLst/>
            </a:prstGeom>
            <a:noFill/>
            <a:ln w="15875" cap="flat" cmpd="sng" algn="ctr">
              <a:solidFill>
                <a:sysClr val="window" lastClr="FFFFFF">
                  <a:lumMod val="65000"/>
                </a:sysClr>
              </a:solidFill>
              <a:prstDash val="solid"/>
              <a:tailEnd type="triangle"/>
            </a:ln>
            <a:effectLst/>
          </p:spPr>
        </p:cxnSp>
      </p:grpSp>
      <p:cxnSp>
        <p:nvCxnSpPr>
          <p:cNvPr id="143" name="Straight Arrow Connector 142">
            <a:extLst>
              <a:ext uri="{FF2B5EF4-FFF2-40B4-BE49-F238E27FC236}">
                <a16:creationId xmlns:a16="http://schemas.microsoft.com/office/drawing/2014/main" id="{16F66DBC-3325-4DDF-BF5F-C2E57DCB95E7}"/>
              </a:ext>
            </a:extLst>
          </p:cNvPr>
          <p:cNvCxnSpPr>
            <a:endCxn id="109" idx="7"/>
          </p:cNvCxnSpPr>
          <p:nvPr/>
        </p:nvCxnSpPr>
        <p:spPr>
          <a:xfrm flipH="1">
            <a:off x="3988688" y="2508217"/>
            <a:ext cx="376807" cy="544559"/>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44" name="Straight Arrow Connector 143">
            <a:extLst>
              <a:ext uri="{FF2B5EF4-FFF2-40B4-BE49-F238E27FC236}">
                <a16:creationId xmlns:a16="http://schemas.microsoft.com/office/drawing/2014/main" id="{8A6E1B2A-843D-4A9E-A7FB-08EE3B2840C9}"/>
              </a:ext>
            </a:extLst>
          </p:cNvPr>
          <p:cNvCxnSpPr>
            <a:stCxn id="109" idx="5"/>
            <a:endCxn id="135" idx="7"/>
          </p:cNvCxnSpPr>
          <p:nvPr/>
        </p:nvCxnSpPr>
        <p:spPr>
          <a:xfrm flipH="1">
            <a:off x="3738935" y="3106657"/>
            <a:ext cx="249753" cy="555719"/>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sp>
        <p:nvSpPr>
          <p:cNvPr id="145" name="Rectangle 144">
            <a:extLst>
              <a:ext uri="{FF2B5EF4-FFF2-40B4-BE49-F238E27FC236}">
                <a16:creationId xmlns:a16="http://schemas.microsoft.com/office/drawing/2014/main" id="{F3AEA674-81C4-4AE0-A90E-7919D2159B2D}"/>
              </a:ext>
            </a:extLst>
          </p:cNvPr>
          <p:cNvSpPr/>
          <p:nvPr/>
        </p:nvSpPr>
        <p:spPr bwMode="auto">
          <a:xfrm>
            <a:off x="4815264" y="5366348"/>
            <a:ext cx="141012" cy="312528"/>
          </a:xfrm>
          <a:prstGeom prst="rect">
            <a:avLst/>
          </a:prstGeom>
          <a:noFill/>
          <a:ln w="38100" cap="sq" algn="ctr">
            <a:solidFill>
              <a:srgbClr val="AB192D"/>
            </a:solidFill>
            <a:miter lim="800000"/>
            <a:headEnd/>
            <a:tailEnd/>
          </a:ln>
          <a:effectLst>
            <a:outerShdw blurRad="50800" dist="76200" dir="2700000" algn="tl" rotWithShape="0">
              <a:prstClr val="black">
                <a:alpha val="40000"/>
              </a:prstClr>
            </a:outerShdw>
          </a:effectLst>
        </p:spPr>
        <p:txBody>
          <a:bodyPr wrap="none" rtlCol="0" anchor="ctr"/>
          <a:lstStyle/>
          <a:p>
            <a:pPr algn="ctr" defTabSz="914377">
              <a:defRPr/>
            </a:pPr>
            <a:endParaRPr lang="en-US" sz="1600" dirty="0">
              <a:solidFill>
                <a:prstClr val="white"/>
              </a:solidFill>
              <a:effectLst>
                <a:outerShdw blurRad="50800" dist="76200" dir="2700000" algn="tl" rotWithShape="0">
                  <a:prstClr val="black">
                    <a:alpha val="40000"/>
                  </a:prstClr>
                </a:outerShdw>
              </a:effectLst>
              <a:latin typeface="Verdana"/>
            </a:endParaRPr>
          </a:p>
        </p:txBody>
      </p:sp>
      <p:cxnSp>
        <p:nvCxnSpPr>
          <p:cNvPr id="146" name="Straight Arrow Connector 145">
            <a:extLst>
              <a:ext uri="{FF2B5EF4-FFF2-40B4-BE49-F238E27FC236}">
                <a16:creationId xmlns:a16="http://schemas.microsoft.com/office/drawing/2014/main" id="{B52B124A-1FF0-48C3-8915-97ECE407E7C3}"/>
              </a:ext>
            </a:extLst>
          </p:cNvPr>
          <p:cNvCxnSpPr/>
          <p:nvPr/>
        </p:nvCxnSpPr>
        <p:spPr>
          <a:xfrm flipH="1">
            <a:off x="4893437" y="5223810"/>
            <a:ext cx="164789" cy="222013"/>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47" name="Straight Arrow Connector 146">
            <a:extLst>
              <a:ext uri="{FF2B5EF4-FFF2-40B4-BE49-F238E27FC236}">
                <a16:creationId xmlns:a16="http://schemas.microsoft.com/office/drawing/2014/main" id="{0438F025-A756-4E9D-8EC1-8615F5A6F36C}"/>
              </a:ext>
            </a:extLst>
          </p:cNvPr>
          <p:cNvCxnSpPr>
            <a:stCxn id="135" idx="6"/>
          </p:cNvCxnSpPr>
          <p:nvPr/>
        </p:nvCxnSpPr>
        <p:spPr>
          <a:xfrm>
            <a:off x="3750093" y="3689316"/>
            <a:ext cx="1015020" cy="1192433"/>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grpSp>
        <p:nvGrpSpPr>
          <p:cNvPr id="148" name="Group 147">
            <a:extLst>
              <a:ext uri="{FF2B5EF4-FFF2-40B4-BE49-F238E27FC236}">
                <a16:creationId xmlns:a16="http://schemas.microsoft.com/office/drawing/2014/main" id="{792FB129-B13D-4584-B6FA-1773DCEF371C}"/>
              </a:ext>
            </a:extLst>
          </p:cNvPr>
          <p:cNvGrpSpPr/>
          <p:nvPr/>
        </p:nvGrpSpPr>
        <p:grpSpPr>
          <a:xfrm>
            <a:off x="5316213" y="2590875"/>
            <a:ext cx="3177454" cy="606366"/>
            <a:chOff x="7620339" y="2802965"/>
            <a:chExt cx="3177454" cy="606366"/>
          </a:xfrm>
        </p:grpSpPr>
        <p:cxnSp>
          <p:nvCxnSpPr>
            <p:cNvPr id="149" name="Straight Arrow Connector 148">
              <a:extLst>
                <a:ext uri="{FF2B5EF4-FFF2-40B4-BE49-F238E27FC236}">
                  <a16:creationId xmlns:a16="http://schemas.microsoft.com/office/drawing/2014/main" id="{B7DF9465-918C-4546-8454-920CD3ED572E}"/>
                </a:ext>
              </a:extLst>
            </p:cNvPr>
            <p:cNvCxnSpPr>
              <a:cxnSpLocks/>
            </p:cNvCxnSpPr>
            <p:nvPr/>
          </p:nvCxnSpPr>
          <p:spPr>
            <a:xfrm flipH="1">
              <a:off x="7620339" y="3128666"/>
              <a:ext cx="858085" cy="275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2AD2E113-8E07-471C-8025-29FD8F0FFC72}"/>
                </a:ext>
              </a:extLst>
            </p:cNvPr>
            <p:cNvSpPr txBox="1"/>
            <p:nvPr/>
          </p:nvSpPr>
          <p:spPr>
            <a:xfrm>
              <a:off x="8175364" y="2802965"/>
              <a:ext cx="2622429" cy="606366"/>
            </a:xfrm>
            <a:prstGeom prst="rect">
              <a:avLst/>
            </a:prstGeom>
            <a:noFill/>
          </p:spPr>
          <p:txBody>
            <a:bodyPr wrap="square" rtlCol="0">
              <a:noAutofit/>
            </a:bodyPr>
            <a:lstStyle/>
            <a:p>
              <a:pPr algn="ctr"/>
              <a:r>
                <a:rPr lang="en-US" sz="1400" dirty="0"/>
                <a:t>accessing global index for </a:t>
              </a:r>
            </a:p>
            <a:p>
              <a:pPr algn="ctr"/>
              <a:r>
                <a:rPr lang="en-US" sz="1400" dirty="0"/>
                <a:t>best-match partition(s)</a:t>
              </a:r>
            </a:p>
          </p:txBody>
        </p:sp>
      </p:grpSp>
      <p:grpSp>
        <p:nvGrpSpPr>
          <p:cNvPr id="151" name="Group 150">
            <a:extLst>
              <a:ext uri="{FF2B5EF4-FFF2-40B4-BE49-F238E27FC236}">
                <a16:creationId xmlns:a16="http://schemas.microsoft.com/office/drawing/2014/main" id="{97C37FBA-F6D9-4289-B51A-F3C45BD067F2}"/>
              </a:ext>
            </a:extLst>
          </p:cNvPr>
          <p:cNvGrpSpPr/>
          <p:nvPr/>
        </p:nvGrpSpPr>
        <p:grpSpPr>
          <a:xfrm>
            <a:off x="5023989" y="3719014"/>
            <a:ext cx="2975820" cy="967545"/>
            <a:chOff x="13603135" y="2593120"/>
            <a:chExt cx="2975820" cy="967545"/>
          </a:xfrm>
        </p:grpSpPr>
        <p:cxnSp>
          <p:nvCxnSpPr>
            <p:cNvPr id="152" name="Straight Arrow Connector 151">
              <a:extLst>
                <a:ext uri="{FF2B5EF4-FFF2-40B4-BE49-F238E27FC236}">
                  <a16:creationId xmlns:a16="http://schemas.microsoft.com/office/drawing/2014/main" id="{73C8B9B6-7EE5-4A1A-8A2C-F2386866028C}"/>
                </a:ext>
              </a:extLst>
            </p:cNvPr>
            <p:cNvCxnSpPr>
              <a:cxnSpLocks/>
            </p:cNvCxnSpPr>
            <p:nvPr/>
          </p:nvCxnSpPr>
          <p:spPr>
            <a:xfrm flipH="1">
              <a:off x="13603135" y="2930079"/>
              <a:ext cx="1015831" cy="630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40546FD-0A63-4591-87E0-432753F34FB4}"/>
                </a:ext>
              </a:extLst>
            </p:cNvPr>
            <p:cNvSpPr txBox="1"/>
            <p:nvPr/>
          </p:nvSpPr>
          <p:spPr>
            <a:xfrm>
              <a:off x="14359358" y="2593120"/>
              <a:ext cx="2219597" cy="606366"/>
            </a:xfrm>
            <a:prstGeom prst="rect">
              <a:avLst/>
            </a:prstGeom>
            <a:noFill/>
          </p:spPr>
          <p:txBody>
            <a:bodyPr wrap="square" rtlCol="0">
              <a:noAutofit/>
            </a:bodyPr>
            <a:lstStyle/>
            <a:p>
              <a:pPr algn="ctr"/>
              <a:r>
                <a:rPr lang="en-US" sz="1400" dirty="0"/>
                <a:t>partition-level access, utilizing local index</a:t>
              </a:r>
            </a:p>
          </p:txBody>
        </p:sp>
      </p:grpSp>
      <p:cxnSp>
        <p:nvCxnSpPr>
          <p:cNvPr id="11" name="Straight Connector 10">
            <a:extLst>
              <a:ext uri="{FF2B5EF4-FFF2-40B4-BE49-F238E27FC236}">
                <a16:creationId xmlns:a16="http://schemas.microsoft.com/office/drawing/2014/main" id="{EA37F5C9-3186-4158-A604-F9E28E138C76}"/>
              </a:ext>
            </a:extLst>
          </p:cNvPr>
          <p:cNvCxnSpPr/>
          <p:nvPr/>
        </p:nvCxnSpPr>
        <p:spPr>
          <a:xfrm>
            <a:off x="379139" y="4482792"/>
            <a:ext cx="828907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2118AD-9A6A-47D6-9F14-DE980C8A60EE}"/>
              </a:ext>
            </a:extLst>
          </p:cNvPr>
          <p:cNvSpPr txBox="1"/>
          <p:nvPr/>
        </p:nvSpPr>
        <p:spPr>
          <a:xfrm>
            <a:off x="335860" y="4140714"/>
            <a:ext cx="1311578" cy="338554"/>
          </a:xfrm>
          <a:prstGeom prst="rect">
            <a:avLst/>
          </a:prstGeom>
          <a:noFill/>
        </p:spPr>
        <p:txBody>
          <a:bodyPr wrap="none" rtlCol="0">
            <a:spAutoFit/>
          </a:bodyPr>
          <a:lstStyle/>
          <a:p>
            <a:r>
              <a:rPr lang="en-US" sz="1600" dirty="0"/>
              <a:t>master node</a:t>
            </a:r>
          </a:p>
        </p:txBody>
      </p:sp>
      <p:sp>
        <p:nvSpPr>
          <p:cNvPr id="164" name="TextBox 163">
            <a:extLst>
              <a:ext uri="{FF2B5EF4-FFF2-40B4-BE49-F238E27FC236}">
                <a16:creationId xmlns:a16="http://schemas.microsoft.com/office/drawing/2014/main" id="{2EB9DF66-35D9-45AA-8707-0056B73FAB6D}"/>
              </a:ext>
            </a:extLst>
          </p:cNvPr>
          <p:cNvSpPr txBox="1"/>
          <p:nvPr/>
        </p:nvSpPr>
        <p:spPr>
          <a:xfrm>
            <a:off x="286167" y="4479268"/>
            <a:ext cx="1410964" cy="338554"/>
          </a:xfrm>
          <a:prstGeom prst="rect">
            <a:avLst/>
          </a:prstGeom>
          <a:noFill/>
        </p:spPr>
        <p:txBody>
          <a:bodyPr wrap="none" rtlCol="0">
            <a:spAutoFit/>
          </a:bodyPr>
          <a:lstStyle/>
          <a:p>
            <a:r>
              <a:rPr lang="en-US" sz="1600" dirty="0"/>
              <a:t>worker nodes</a:t>
            </a:r>
          </a:p>
        </p:txBody>
      </p:sp>
      <p:sp>
        <p:nvSpPr>
          <p:cNvPr id="75" name="Title 1">
            <a:extLst>
              <a:ext uri="{FF2B5EF4-FFF2-40B4-BE49-F238E27FC236}">
                <a16:creationId xmlns:a16="http://schemas.microsoft.com/office/drawing/2014/main" id="{3834DD5B-D32F-4DB2-B7D6-566C78443CAD}"/>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76" name="Rectangle 75">
            <a:extLst>
              <a:ext uri="{FF2B5EF4-FFF2-40B4-BE49-F238E27FC236}">
                <a16:creationId xmlns:a16="http://schemas.microsoft.com/office/drawing/2014/main" id="{64C79064-B2C3-441B-A568-2DD2E679F2E7}"/>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3CB7F805-11B4-4262-A63D-BE25F1BE59F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78" name="Rounded Rectangle 12">
            <a:extLst>
              <a:ext uri="{FF2B5EF4-FFF2-40B4-BE49-F238E27FC236}">
                <a16:creationId xmlns:a16="http://schemas.microsoft.com/office/drawing/2014/main" id="{669637F9-24D7-4739-95FE-E18A96C52B94}"/>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 name="Footer Placeholder 1">
            <a:extLst>
              <a:ext uri="{FF2B5EF4-FFF2-40B4-BE49-F238E27FC236}">
                <a16:creationId xmlns:a16="http://schemas.microsoft.com/office/drawing/2014/main" id="{934547A8-42B6-3F8A-90A0-747502AF4688}"/>
              </a:ext>
            </a:extLst>
          </p:cNvPr>
          <p:cNvSpPr>
            <a:spLocks noGrp="1"/>
          </p:cNvSpPr>
          <p:nvPr>
            <p:ph type="ftr" sz="quarter" idx="11"/>
          </p:nvPr>
        </p:nvSpPr>
        <p:spPr/>
        <p:txBody>
          <a:bodyPr/>
          <a:lstStyle/>
          <a:p>
            <a:pPr>
              <a:defRPr/>
            </a:pPr>
            <a:r>
              <a:rPr lang="en-US"/>
              <a:t>Echihabi, Palpanas - MDM 2022</a:t>
            </a:r>
          </a:p>
        </p:txBody>
      </p:sp>
      <p:sp>
        <p:nvSpPr>
          <p:cNvPr id="3" name="Slide Number Placeholder 2">
            <a:extLst>
              <a:ext uri="{FF2B5EF4-FFF2-40B4-BE49-F238E27FC236}">
                <a16:creationId xmlns:a16="http://schemas.microsoft.com/office/drawing/2014/main" id="{2AF976C6-C4A9-62E3-A19A-BE50180642C3}"/>
              </a:ext>
            </a:extLst>
          </p:cNvPr>
          <p:cNvSpPr>
            <a:spLocks noGrp="1"/>
          </p:cNvSpPr>
          <p:nvPr>
            <p:ph type="sldNum" sz="quarter" idx="12"/>
          </p:nvPr>
        </p:nvSpPr>
        <p:spPr/>
        <p:txBody>
          <a:bodyPr/>
          <a:lstStyle/>
          <a:p>
            <a:pPr>
              <a:defRPr/>
            </a:pPr>
            <a:fld id="{1075205A-EE31-41C0-B9CC-A2853C981E68}" type="slidenum">
              <a:rPr lang="en-US" smtClean="0"/>
              <a:pPr>
                <a:defRPr/>
              </a:pPr>
              <a:t>186</a:t>
            </a:fld>
            <a:endParaRPr lang="en-US"/>
          </a:p>
        </p:txBody>
      </p:sp>
    </p:spTree>
    <p:custDataLst>
      <p:tags r:id="rId1"/>
    </p:custDataLst>
    <p:extLst>
      <p:ext uri="{BB962C8B-B14F-4D97-AF65-F5344CB8AC3E}">
        <p14:creationId xmlns:p14="http://schemas.microsoft.com/office/powerpoint/2010/main" val="248257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5" presetClass="entr" presetSubtype="1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checkerboard(across)">
                                      <p:cBhvr>
                                        <p:cTn id="15" dur="500"/>
                                        <p:tgtEl>
                                          <p:spTgt spid="14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0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45"/>
                                        </p:tgtEl>
                                        <p:attrNameLst>
                                          <p:attrName>style.visibility</p:attrName>
                                        </p:attrNameLst>
                                      </p:cBhvr>
                                      <p:to>
                                        <p:strVal val="visible"/>
                                      </p:to>
                                    </p:set>
                                  </p:childTnLst>
                                </p:cTn>
                              </p:par>
                              <p:par>
                                <p:cTn id="32" presetID="5" presetClass="entr" presetSubtype="10" fill="hold" nodeType="withEffect">
                                  <p:stCondLst>
                                    <p:cond delay="0"/>
                                  </p:stCondLst>
                                  <p:childTnLst>
                                    <p:set>
                                      <p:cBhvr>
                                        <p:cTn id="33" dur="1" fill="hold">
                                          <p:stCondLst>
                                            <p:cond delay="0"/>
                                          </p:stCondLst>
                                        </p:cTn>
                                        <p:tgtEl>
                                          <p:spTgt spid="151"/>
                                        </p:tgtEl>
                                        <p:attrNameLst>
                                          <p:attrName>style.visibility</p:attrName>
                                        </p:attrNameLst>
                                      </p:cBhvr>
                                      <p:to>
                                        <p:strVal val="visible"/>
                                      </p:to>
                                    </p:set>
                                    <p:animEffect transition="in" filter="checkerboard(across)">
                                      <p:cBhvr>
                                        <p:cTn id="34"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4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93293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r>
              <a:rPr lang="en-US" sz="1800" dirty="0"/>
              <a:t>centralized global </a:t>
            </a:r>
            <a:r>
              <a:rPr lang="en-US" sz="1800" dirty="0" err="1"/>
              <a:t>sigTree</a:t>
            </a:r>
            <a:r>
              <a:rPr lang="en-US" sz="1800" dirty="0"/>
              <a:t> + distributed local </a:t>
            </a:r>
            <a:r>
              <a:rPr lang="en-US" sz="1800" dirty="0" err="1"/>
              <a:t>sigTrees</a:t>
            </a:r>
            <a:r>
              <a:rPr lang="en-US" sz="1800" dirty="0"/>
              <a:t> with raw data</a:t>
            </a:r>
          </a:p>
          <a:p>
            <a:pPr lvl="2"/>
            <a:r>
              <a:rPr lang="en-US" sz="1600" dirty="0"/>
              <a:t>global </a:t>
            </a:r>
            <a:r>
              <a:rPr lang="en-US" sz="1600" dirty="0" err="1"/>
              <a:t>sigTree</a:t>
            </a:r>
            <a:r>
              <a:rPr lang="en-US" sz="1600" dirty="0"/>
              <a:t> </a:t>
            </a:r>
          </a:p>
          <a:p>
            <a:pPr lvl="3"/>
            <a:r>
              <a:rPr lang="en-US" sz="1600" dirty="0"/>
              <a:t>constructed using statistics from local samples</a:t>
            </a:r>
          </a:p>
          <a:p>
            <a:pPr lvl="3"/>
            <a:r>
              <a:rPr lang="en-US" sz="1600" dirty="0"/>
              <a:t>serves as partition scheme for data re-distribution</a:t>
            </a:r>
          </a:p>
          <a:p>
            <a:pPr lvl="1"/>
            <a:endParaRPr lang="en-US" sz="1800" dirty="0"/>
          </a:p>
          <a:p>
            <a:pPr lvl="1"/>
            <a:r>
              <a:rPr lang="en-US" sz="1800" dirty="0"/>
              <a:t>query answering</a:t>
            </a:r>
          </a:p>
          <a:p>
            <a:pPr lvl="2"/>
            <a:r>
              <a:rPr lang="en-US" sz="1600" dirty="0">
                <a:solidFill>
                  <a:srgbClr val="C00000"/>
                </a:solidFill>
              </a:rPr>
              <a:t>ng-approximate</a:t>
            </a:r>
            <a:r>
              <a:rPr lang="en-US" sz="1600" dirty="0"/>
              <a:t> k-NN queries</a:t>
            </a:r>
          </a:p>
          <a:p>
            <a:pPr lvl="2"/>
            <a:r>
              <a:rPr lang="en-US" sz="1600" dirty="0">
                <a:solidFill>
                  <a:srgbClr val="C00000"/>
                </a:solidFill>
              </a:rPr>
              <a:t>exact-match</a:t>
            </a:r>
            <a:r>
              <a:rPr lang="en-US" sz="1600" dirty="0"/>
              <a:t> queries (does the query appear exactly the same in the dataset?)</a:t>
            </a:r>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94490E4D-42DF-4807-3183-68263E32CCD6}"/>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C6A98820-19D3-2022-1C8A-F435EBE60C0D}"/>
              </a:ext>
            </a:extLst>
          </p:cNvPr>
          <p:cNvSpPr>
            <a:spLocks noGrp="1"/>
          </p:cNvSpPr>
          <p:nvPr>
            <p:ph type="sldNum" sz="quarter" idx="12"/>
          </p:nvPr>
        </p:nvSpPr>
        <p:spPr/>
        <p:txBody>
          <a:bodyPr/>
          <a:lstStyle/>
          <a:p>
            <a:pPr>
              <a:defRPr/>
            </a:pPr>
            <a:fld id="{1075205A-EE31-41C0-B9CC-A2853C981E68}" type="slidenum">
              <a:rPr lang="en-US" smtClean="0"/>
              <a:pPr>
                <a:defRPr/>
              </a:pPr>
              <a:t>187</a:t>
            </a:fld>
            <a:endParaRPr lang="en-US"/>
          </a:p>
        </p:txBody>
      </p:sp>
    </p:spTree>
    <p:extLst>
      <p:ext uri="{BB962C8B-B14F-4D97-AF65-F5344CB8AC3E}">
        <p14:creationId xmlns:p14="http://schemas.microsoft.com/office/powerpoint/2010/main" val="17055606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 </a:t>
            </a:r>
            <a:r>
              <a:rPr lang="en-US" sz="2000" dirty="0"/>
              <a:t>similarity search</a:t>
            </a:r>
          </a:p>
          <a:p>
            <a:pPr lvl="1"/>
            <a:endParaRPr lang="en-US" sz="1800" dirty="0"/>
          </a:p>
          <a:p>
            <a:pPr lvl="1"/>
            <a:r>
              <a:rPr lang="en-US" sz="1800" dirty="0"/>
              <a:t>similarity search problem</a:t>
            </a:r>
          </a:p>
          <a:p>
            <a:pPr lvl="2"/>
            <a:r>
              <a:rPr lang="en-US" sz="1600" dirty="0">
                <a:solidFill>
                  <a:srgbClr val="C00000"/>
                </a:solidFill>
              </a:rPr>
              <a:t>subsequence similarity search</a:t>
            </a:r>
            <a:r>
              <a:rPr lang="en-US" sz="1600" dirty="0"/>
              <a:t>: search for a short query inside a long series</a:t>
            </a:r>
          </a:p>
          <a:p>
            <a:pPr lvl="2"/>
            <a:r>
              <a:rPr lang="el-GR" altLang="en-US" sz="1600" dirty="0">
                <a:solidFill>
                  <a:srgbClr val="C00000"/>
                </a:solidFill>
              </a:rPr>
              <a:t>ε</a:t>
            </a:r>
            <a:r>
              <a:rPr lang="en-US" altLang="en-US" sz="1600" dirty="0">
                <a:solidFill>
                  <a:srgbClr val="C00000"/>
                </a:solidFill>
              </a:rPr>
              <a:t>-range </a:t>
            </a:r>
            <a:r>
              <a:rPr lang="en-US" altLang="en-US" sz="1600" dirty="0"/>
              <a:t>queries</a:t>
            </a:r>
          </a:p>
          <a:p>
            <a:pPr lvl="2"/>
            <a:r>
              <a:rPr lang="en-US" sz="1600" dirty="0"/>
              <a:t>exact answers for </a:t>
            </a:r>
            <a:r>
              <a:rPr lang="en-US" sz="1600" dirty="0">
                <a:solidFill>
                  <a:srgbClr val="C00000"/>
                </a:solidFill>
              </a:rPr>
              <a:t>constrained</a:t>
            </a:r>
            <a:r>
              <a:rPr lang="en-US" sz="1600" dirty="0"/>
              <a:t> </a:t>
            </a:r>
            <a:r>
              <a:rPr lang="el-GR" altLang="en-US" sz="1600" dirty="0">
                <a:solidFill>
                  <a:srgbClr val="C00000"/>
                </a:solidFill>
              </a:rPr>
              <a:t>ε</a:t>
            </a:r>
            <a:r>
              <a:rPr lang="en-US" altLang="en-US" sz="1600" dirty="0">
                <a:solidFill>
                  <a:srgbClr val="C00000"/>
                </a:solidFill>
              </a:rPr>
              <a:t>-range </a:t>
            </a:r>
            <a:r>
              <a:rPr lang="en-US" altLang="en-US" sz="1600" dirty="0"/>
              <a:t>queries (using </a:t>
            </a:r>
            <a:r>
              <a:rPr lang="en-US" altLang="en-US" sz="1600" dirty="0" err="1"/>
              <a:t>cNSM</a:t>
            </a:r>
            <a:r>
              <a:rPr lang="en-US" altLang="en-US" sz="1600" dirty="0"/>
              <a:t>)</a:t>
            </a:r>
          </a:p>
          <a:p>
            <a:pPr lvl="1"/>
            <a:endParaRPr lang="en-US" altLang="en-US" sz="1800" dirty="0"/>
          </a:p>
          <a:p>
            <a:pPr lvl="1"/>
            <a:r>
              <a:rPr lang="en-US" altLang="en-US" sz="1800" dirty="0" err="1"/>
              <a:t>cNSM</a:t>
            </a:r>
            <a:r>
              <a:rPr lang="en-US" altLang="en-US" sz="1800" dirty="0"/>
              <a:t>: constrained Normalized Subsequence Matching</a:t>
            </a:r>
          </a:p>
          <a:p>
            <a:pPr lvl="2"/>
            <a:r>
              <a:rPr lang="en-US" altLang="en-US" sz="1600" dirty="0"/>
              <a:t>essentially, constrained similarity search</a:t>
            </a:r>
          </a:p>
          <a:p>
            <a:pPr lvl="2"/>
            <a:r>
              <a:rPr lang="en-US" altLang="en-US" sz="1600" dirty="0"/>
              <a:t>intuitively, Z-normalization with constraints on degrees of amplitude scaling and offset shifting (α ≥ 1 and β ≥ 0, respectively) </a:t>
            </a:r>
          </a:p>
          <a:p>
            <a:pPr lvl="2"/>
            <a:endParaRPr lang="en-US" sz="1600" dirty="0"/>
          </a:p>
          <a:p>
            <a:pPr lvl="2"/>
            <a:endParaRPr lang="en-US" sz="1600" dirty="0"/>
          </a:p>
          <a:p>
            <a:pPr lvl="2"/>
            <a:r>
              <a:rPr lang="en-US" sz="1600" dirty="0"/>
              <a:t>users control extent of amplitude scaling and offset shifting </a:t>
            </a:r>
          </a:p>
          <a:p>
            <a:pPr lvl="2"/>
            <a:r>
              <a:rPr lang="en-US" sz="1600" dirty="0"/>
              <a:t>normalized subsequence matching is a special case of </a:t>
            </a:r>
            <a:r>
              <a:rPr lang="en-US" sz="1600" dirty="0" err="1"/>
              <a:t>cNSM</a:t>
            </a:r>
            <a:endParaRPr lang="en-US" sz="1600" dirty="0"/>
          </a:p>
          <a:p>
            <a:pPr lvl="2"/>
            <a:endParaRPr lang="en-US" sz="16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图片 183">
            <a:extLst>
              <a:ext uri="{FF2B5EF4-FFF2-40B4-BE49-F238E27FC236}">
                <a16:creationId xmlns:a16="http://schemas.microsoft.com/office/drawing/2014/main" id="{16E75AF5-C9E2-4675-89C7-DB1E51A0B74D}"/>
              </a:ext>
            </a:extLst>
          </p:cNvPr>
          <p:cNvPicPr/>
          <p:nvPr/>
        </p:nvPicPr>
        <p:blipFill>
          <a:blip r:embed="rId2"/>
          <a:stretch>
            <a:fillRect/>
          </a:stretch>
        </p:blipFill>
        <p:spPr>
          <a:xfrm>
            <a:off x="1926144" y="5145265"/>
            <a:ext cx="5080157" cy="500930"/>
          </a:xfrm>
          <a:prstGeom prst="rect">
            <a:avLst/>
          </a:prstGeom>
          <a:ln>
            <a:noFill/>
          </a:ln>
        </p:spPr>
      </p:pic>
      <p:sp>
        <p:nvSpPr>
          <p:cNvPr id="4" name="Footer Placeholder 3">
            <a:extLst>
              <a:ext uri="{FF2B5EF4-FFF2-40B4-BE49-F238E27FC236}">
                <a16:creationId xmlns:a16="http://schemas.microsoft.com/office/drawing/2014/main" id="{B562FD72-69C8-AB0E-E38E-483E9321894E}"/>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A7E37AD1-0085-BB3E-CC59-A134E5F649E3}"/>
              </a:ext>
            </a:extLst>
          </p:cNvPr>
          <p:cNvSpPr>
            <a:spLocks noGrp="1"/>
          </p:cNvSpPr>
          <p:nvPr>
            <p:ph type="sldNum" sz="quarter" idx="12"/>
          </p:nvPr>
        </p:nvSpPr>
        <p:spPr/>
        <p:txBody>
          <a:bodyPr/>
          <a:lstStyle/>
          <a:p>
            <a:pPr>
              <a:defRPr/>
            </a:pPr>
            <a:fld id="{1075205A-EE31-41C0-B9CC-A2853C981E68}" type="slidenum">
              <a:rPr lang="en-US" smtClean="0"/>
              <a:pPr>
                <a:defRPr/>
              </a:pPr>
              <a:t>188</a:t>
            </a:fld>
            <a:endParaRPr lang="en-US"/>
          </a:p>
        </p:txBody>
      </p:sp>
    </p:spTree>
    <p:extLst>
      <p:ext uri="{BB962C8B-B14F-4D97-AF65-F5344CB8AC3E}">
        <p14:creationId xmlns:p14="http://schemas.microsoft.com/office/powerpoint/2010/main" val="32967596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2"/>
            <a:ext cx="8604512" cy="5010997"/>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pPr lvl="1"/>
            <a:endParaRPr lang="en-US" sz="1800" dirty="0"/>
          </a:p>
          <a:p>
            <a:pPr lvl="1"/>
            <a:r>
              <a:rPr lang="en-US" sz="1800" dirty="0"/>
              <a:t>index creation</a:t>
            </a:r>
          </a:p>
          <a:p>
            <a:pPr lvl="2"/>
            <a:r>
              <a:rPr lang="en-US" sz="1600" dirty="0"/>
              <a:t>slide window on input series</a:t>
            </a:r>
          </a:p>
          <a:p>
            <a:pPr lvl="2"/>
            <a:r>
              <a:rPr lang="en-US" sz="1600" dirty="0"/>
              <a:t>produce ordered rows of key-value pairs</a:t>
            </a:r>
          </a:p>
          <a:p>
            <a:pPr lvl="3"/>
            <a:r>
              <a:rPr lang="en-US" sz="1600" dirty="0"/>
              <a:t>key K</a:t>
            </a:r>
            <a:r>
              <a:rPr lang="en-US" sz="1600" baseline="-25000" dirty="0"/>
              <a:t>i</a:t>
            </a:r>
            <a:r>
              <a:rPr lang="en-US" sz="1600" dirty="0"/>
              <a:t> : a range of mean values, K</a:t>
            </a:r>
            <a:r>
              <a:rPr lang="en-US" sz="1600" baseline="-25000" dirty="0"/>
              <a:t>i</a:t>
            </a:r>
            <a:r>
              <a:rPr lang="en-US" sz="1600" dirty="0"/>
              <a:t> = [</a:t>
            </a:r>
            <a:r>
              <a:rPr lang="en-US" sz="1600" dirty="0" err="1"/>
              <a:t>LR</a:t>
            </a:r>
            <a:r>
              <a:rPr lang="en-US" sz="1600" baseline="-25000" dirty="0" err="1"/>
              <a:t>i</a:t>
            </a:r>
            <a:r>
              <a:rPr lang="en-US" sz="1600" dirty="0"/>
              <a:t> , </a:t>
            </a:r>
            <a:r>
              <a:rPr lang="en-US" sz="1600" dirty="0" err="1"/>
              <a:t>UR</a:t>
            </a:r>
            <a:r>
              <a:rPr lang="en-US" sz="1600" baseline="-25000" dirty="0" err="1"/>
              <a:t>i</a:t>
            </a:r>
            <a:r>
              <a:rPr lang="en-US" sz="1600" dirty="0"/>
              <a:t> ) </a:t>
            </a:r>
          </a:p>
          <a:p>
            <a:pPr lvl="3"/>
            <a:r>
              <a:rPr lang="en-US" sz="1600" dirty="0"/>
              <a:t>value V</a:t>
            </a:r>
            <a:r>
              <a:rPr lang="en-US" sz="1600" baseline="-25000" dirty="0"/>
              <a:t>i</a:t>
            </a:r>
            <a:r>
              <a:rPr lang="en-US" sz="1600" dirty="0"/>
              <a:t> : the set of sliding windows whose mean values fall within K</a:t>
            </a:r>
            <a:r>
              <a:rPr lang="en-US" sz="1600" baseline="-25000" dirty="0"/>
              <a:t>i</a:t>
            </a: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r>
              <a:rPr lang="en-US" sz="1600" dirty="0"/>
              <a:t>key-value table </a:t>
            </a:r>
            <a:r>
              <a:rPr lang="en-US" sz="1600" dirty="0">
                <a:solidFill>
                  <a:srgbClr val="C00000"/>
                </a:solidFill>
              </a:rPr>
              <a:t>stored in HBase</a:t>
            </a:r>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图片 190">
            <a:extLst>
              <a:ext uri="{FF2B5EF4-FFF2-40B4-BE49-F238E27FC236}">
                <a16:creationId xmlns:a16="http://schemas.microsoft.com/office/drawing/2014/main" id="{39906E2B-43A3-4224-AF91-056B32CAE346}"/>
              </a:ext>
            </a:extLst>
          </p:cNvPr>
          <p:cNvPicPr/>
          <p:nvPr/>
        </p:nvPicPr>
        <p:blipFill>
          <a:blip r:embed="rId2"/>
          <a:stretch>
            <a:fillRect/>
          </a:stretch>
        </p:blipFill>
        <p:spPr>
          <a:xfrm>
            <a:off x="66656" y="4039181"/>
            <a:ext cx="6584832" cy="2404224"/>
          </a:xfrm>
          <a:prstGeom prst="rect">
            <a:avLst/>
          </a:prstGeom>
          <a:ln>
            <a:noFill/>
          </a:ln>
        </p:spPr>
      </p:pic>
      <p:pic>
        <p:nvPicPr>
          <p:cNvPr id="19" name="图片 197">
            <a:extLst>
              <a:ext uri="{FF2B5EF4-FFF2-40B4-BE49-F238E27FC236}">
                <a16:creationId xmlns:a16="http://schemas.microsoft.com/office/drawing/2014/main" id="{F9F33B9D-01E9-4D23-B3E0-CD91740576F7}"/>
              </a:ext>
            </a:extLst>
          </p:cNvPr>
          <p:cNvPicPr/>
          <p:nvPr/>
        </p:nvPicPr>
        <p:blipFill>
          <a:blip r:embed="rId3"/>
          <a:stretch>
            <a:fillRect/>
          </a:stretch>
        </p:blipFill>
        <p:spPr>
          <a:xfrm>
            <a:off x="6736006" y="4682542"/>
            <a:ext cx="2348521" cy="1389223"/>
          </a:xfrm>
          <a:prstGeom prst="rect">
            <a:avLst/>
          </a:prstGeom>
          <a:ln>
            <a:noFill/>
          </a:ln>
        </p:spPr>
      </p:pic>
      <p:sp>
        <p:nvSpPr>
          <p:cNvPr id="4" name="Footer Placeholder 3">
            <a:extLst>
              <a:ext uri="{FF2B5EF4-FFF2-40B4-BE49-F238E27FC236}">
                <a16:creationId xmlns:a16="http://schemas.microsoft.com/office/drawing/2014/main" id="{7C724224-54F1-0881-4324-20168A9E8DFC}"/>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68115E7C-0530-4871-557C-5479B32058D7}"/>
              </a:ext>
            </a:extLst>
          </p:cNvPr>
          <p:cNvSpPr>
            <a:spLocks noGrp="1"/>
          </p:cNvSpPr>
          <p:nvPr>
            <p:ph type="sldNum" sz="quarter" idx="12"/>
          </p:nvPr>
        </p:nvSpPr>
        <p:spPr/>
        <p:txBody>
          <a:bodyPr/>
          <a:lstStyle/>
          <a:p>
            <a:pPr>
              <a:defRPr/>
            </a:pPr>
            <a:fld id="{1075205A-EE31-41C0-B9CC-A2853C981E68}" type="slidenum">
              <a:rPr lang="en-US" smtClean="0"/>
              <a:pPr>
                <a:defRPr/>
              </a:pPr>
              <a:t>189</a:t>
            </a:fld>
            <a:endParaRPr lang="en-US"/>
          </a:p>
        </p:txBody>
      </p:sp>
    </p:spTree>
    <p:extLst>
      <p:ext uri="{BB962C8B-B14F-4D97-AF65-F5344CB8AC3E}">
        <p14:creationId xmlns:p14="http://schemas.microsoft.com/office/powerpoint/2010/main" val="115096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ADB475D0-337C-4DF0-BE43-68F2D477F3F4}"/>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6B5498B1-7DDA-48C0-8235-DC1037D48AEA}"/>
              </a:ext>
            </a:extLst>
          </p:cNvPr>
          <p:cNvSpPr>
            <a:spLocks noGrp="1"/>
          </p:cNvSpPr>
          <p:nvPr>
            <p:ph type="sldNum" sz="quarter" idx="12"/>
          </p:nvPr>
        </p:nvSpPr>
        <p:spPr/>
        <p:txBody>
          <a:bodyPr/>
          <a:lstStyle/>
          <a:p>
            <a:fld id="{A577D55C-4B0B-488E-BDEC-E7DCB799A030}" type="slidenum">
              <a:rPr lang="en-CA" smtClean="0"/>
              <a:t>19</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06278"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098785"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10018770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pPr lvl="1"/>
            <a:endParaRPr lang="en-US" sz="1800" dirty="0"/>
          </a:p>
          <a:p>
            <a:pPr lvl="1"/>
            <a:r>
              <a:rPr lang="en-US" altLang="en-US" sz="1800" dirty="0"/>
              <a:t>query answering</a:t>
            </a:r>
          </a:p>
          <a:p>
            <a:pPr lvl="2"/>
            <a:r>
              <a:rPr lang="en-US" altLang="en-US" sz="1600" dirty="0"/>
              <a:t>for query Q and corresponding subsequence S</a:t>
            </a:r>
          </a:p>
          <a:p>
            <a:pPr lvl="3"/>
            <a:r>
              <a:rPr lang="en-US" altLang="en-US" sz="1600" dirty="0"/>
              <a:t>segment Q into aligned length-w disjoint windows (requires having several indexes of different lengths)</a:t>
            </a:r>
          </a:p>
          <a:p>
            <a:pPr lvl="2"/>
            <a:r>
              <a:rPr lang="en-US" altLang="en-US" sz="1600" dirty="0"/>
              <a:t>for each window Q</a:t>
            </a:r>
            <a:r>
              <a:rPr lang="en-US" altLang="en-US" sz="1600" baseline="-25000" dirty="0"/>
              <a:t>i</a:t>
            </a:r>
            <a:r>
              <a:rPr lang="en-US" altLang="en-US" sz="1600" dirty="0"/>
              <a:t>  and S</a:t>
            </a:r>
            <a:r>
              <a:rPr lang="en-US" altLang="en-US" sz="1600" baseline="-25000" dirty="0"/>
              <a:t>i</a:t>
            </a:r>
          </a:p>
          <a:p>
            <a:pPr lvl="3"/>
            <a:r>
              <a:rPr lang="en-US" altLang="en-US" sz="1600" dirty="0">
                <a:solidFill>
                  <a:srgbClr val="C00000"/>
                </a:solidFill>
              </a:rPr>
              <a:t>filtering condition</a:t>
            </a:r>
            <a:r>
              <a:rPr lang="en-US" altLang="en-US" sz="1600" dirty="0"/>
              <a:t>: S is candidate answer only if all </a:t>
            </a:r>
            <a:r>
              <a:rPr lang="en-US" altLang="en-US" sz="1600" dirty="0" err="1"/>
              <a:t>μ</a:t>
            </a:r>
            <a:r>
              <a:rPr lang="en-US" altLang="en-US" sz="1600" baseline="-25000" dirty="0" err="1"/>
              <a:t>Si</a:t>
            </a:r>
            <a:r>
              <a:rPr lang="en-US" altLang="en-US" sz="1600" dirty="0"/>
              <a:t> fall within [</a:t>
            </a:r>
            <a:r>
              <a:rPr lang="en-US" altLang="en-US" sz="1600" dirty="0" err="1"/>
              <a:t>LR</a:t>
            </a:r>
            <a:r>
              <a:rPr lang="en-US" altLang="en-US" sz="1600" baseline="-25000" dirty="0" err="1"/>
              <a:t>i</a:t>
            </a:r>
            <a:r>
              <a:rPr lang="en-US" altLang="en-US" sz="1600" dirty="0"/>
              <a:t> , </a:t>
            </a:r>
            <a:r>
              <a:rPr lang="en-US" altLang="en-US" sz="1600" dirty="0" err="1"/>
              <a:t>UR</a:t>
            </a:r>
            <a:r>
              <a:rPr lang="en-US" altLang="en-US" sz="1600" baseline="-25000" dirty="0" err="1"/>
              <a:t>i</a:t>
            </a:r>
            <a:r>
              <a:rPr lang="en-US" altLang="en-US" sz="1600" dirty="0"/>
              <a:t>]</a:t>
            </a:r>
          </a:p>
          <a:p>
            <a:pPr lvl="2"/>
            <a:endParaRPr lang="en-US" altLang="en-US" sz="1600" dirty="0"/>
          </a:p>
          <a:p>
            <a:pPr lvl="2"/>
            <a:r>
              <a:rPr lang="en-US" altLang="en-US" sz="1600" dirty="0"/>
              <a:t>Phase 1: </a:t>
            </a:r>
            <a:r>
              <a:rPr lang="en-US" altLang="en-US" sz="1600" b="1" dirty="0"/>
              <a:t>Index-probing</a:t>
            </a:r>
          </a:p>
          <a:p>
            <a:pPr lvl="3"/>
            <a:r>
              <a:rPr lang="en-US" altLang="en-US" sz="1600" dirty="0"/>
              <a:t>generate set of candidate subsequences CS</a:t>
            </a:r>
          </a:p>
          <a:p>
            <a:pPr lvl="2"/>
            <a:r>
              <a:rPr lang="en-US" altLang="en-US" sz="1600" dirty="0"/>
              <a:t>Phase 2: </a:t>
            </a:r>
            <a:r>
              <a:rPr lang="en-US" altLang="en-US" sz="1600" b="1" dirty="0"/>
              <a:t>Post-processing</a:t>
            </a:r>
          </a:p>
          <a:p>
            <a:pPr lvl="3"/>
            <a:r>
              <a:rPr lang="en-US" altLang="en-US" sz="1600" dirty="0"/>
              <a:t>verify subsequences in CS by computing actual distance on the raw data</a:t>
            </a:r>
          </a:p>
          <a:p>
            <a:pPr lvl="2"/>
            <a:endParaRPr lang="en-US" altLang="en-US" sz="16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3C0BE83C-B58B-7F3E-C92B-960EB3A115D9}"/>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23A31061-7339-DA29-57EE-AF3C4FDB90A5}"/>
              </a:ext>
            </a:extLst>
          </p:cNvPr>
          <p:cNvSpPr>
            <a:spLocks noGrp="1"/>
          </p:cNvSpPr>
          <p:nvPr>
            <p:ph type="sldNum" sz="quarter" idx="12"/>
          </p:nvPr>
        </p:nvSpPr>
        <p:spPr/>
        <p:txBody>
          <a:bodyPr/>
          <a:lstStyle/>
          <a:p>
            <a:pPr>
              <a:defRPr/>
            </a:pPr>
            <a:fld id="{1075205A-EE31-41C0-B9CC-A2853C981E68}" type="slidenum">
              <a:rPr lang="en-US" smtClean="0"/>
              <a:pPr>
                <a:defRPr/>
              </a:pPr>
              <a:t>190</a:t>
            </a:fld>
            <a:endParaRPr lang="en-US"/>
          </a:p>
        </p:txBody>
      </p:sp>
    </p:spTree>
    <p:extLst>
      <p:ext uri="{BB962C8B-B14F-4D97-AF65-F5344CB8AC3E}">
        <p14:creationId xmlns:p14="http://schemas.microsoft.com/office/powerpoint/2010/main" val="8886786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L-match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endParaRPr lang="en-US" sz="2000" dirty="0"/>
          </a:p>
          <a:p>
            <a:pPr lvl="1"/>
            <a:r>
              <a:rPr lang="en-US" sz="1800" dirty="0"/>
              <a:t>L-match improves on KV-match</a:t>
            </a:r>
          </a:p>
          <a:p>
            <a:pPr lvl="2"/>
            <a:r>
              <a:rPr lang="en-US" sz="1600" dirty="0"/>
              <a:t>instead of sliding a window to build the index, L-match slides a window on query</a:t>
            </a:r>
          </a:p>
          <a:p>
            <a:pPr lvl="2"/>
            <a:r>
              <a:rPr lang="en-US" sz="1600" dirty="0"/>
              <a:t>index is more compact</a:t>
            </a:r>
          </a:p>
          <a:p>
            <a:pPr lvl="2"/>
            <a:r>
              <a:rPr lang="en-US" sz="1600" dirty="0"/>
              <a:t>operations are naturally parallelizable (no data-window overlaps among nodes)</a:t>
            </a:r>
          </a:p>
          <a:p>
            <a:pPr lvl="1"/>
            <a:endParaRPr lang="en-US" sz="1800" dirty="0"/>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16644" y="1102578"/>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图片 2">
            <a:extLst>
              <a:ext uri="{FF2B5EF4-FFF2-40B4-BE49-F238E27FC236}">
                <a16:creationId xmlns:a16="http://schemas.microsoft.com/office/drawing/2014/main" id="{254EAF63-5182-472F-B261-53C4D4FD6A95}"/>
              </a:ext>
            </a:extLst>
          </p:cNvPr>
          <p:cNvPicPr>
            <a:picLocks noChangeAspect="1"/>
          </p:cNvPicPr>
          <p:nvPr/>
        </p:nvPicPr>
        <p:blipFill>
          <a:blip r:embed="rId2"/>
          <a:stretch>
            <a:fillRect/>
          </a:stretch>
        </p:blipFill>
        <p:spPr>
          <a:xfrm>
            <a:off x="1407857" y="3931795"/>
            <a:ext cx="6454656" cy="2506176"/>
          </a:xfrm>
          <a:prstGeom prst="rect">
            <a:avLst/>
          </a:prstGeom>
        </p:spPr>
      </p:pic>
      <p:sp>
        <p:nvSpPr>
          <p:cNvPr id="4" name="Footer Placeholder 3">
            <a:extLst>
              <a:ext uri="{FF2B5EF4-FFF2-40B4-BE49-F238E27FC236}">
                <a16:creationId xmlns:a16="http://schemas.microsoft.com/office/drawing/2014/main" id="{9AC95DE7-8D53-8BCD-435D-8F0A7CC72DC3}"/>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2A49982B-D396-55EE-6942-79E958D0399A}"/>
              </a:ext>
            </a:extLst>
          </p:cNvPr>
          <p:cNvSpPr>
            <a:spLocks noGrp="1"/>
          </p:cNvSpPr>
          <p:nvPr>
            <p:ph type="sldNum" sz="quarter" idx="12"/>
          </p:nvPr>
        </p:nvSpPr>
        <p:spPr/>
        <p:txBody>
          <a:bodyPr/>
          <a:lstStyle/>
          <a:p>
            <a:pPr>
              <a:defRPr/>
            </a:pPr>
            <a:fld id="{1075205A-EE31-41C0-B9CC-A2853C981E68}" type="slidenum">
              <a:rPr lang="en-US" smtClean="0"/>
              <a:pPr>
                <a:defRPr/>
              </a:pPr>
              <a:t>191</a:t>
            </a:fld>
            <a:endParaRPr lang="en-US"/>
          </a:p>
        </p:txBody>
      </p:sp>
    </p:spTree>
    <p:extLst>
      <p:ext uri="{BB962C8B-B14F-4D97-AF65-F5344CB8AC3E}">
        <p14:creationId xmlns:p14="http://schemas.microsoft.com/office/powerpoint/2010/main" val="32428033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L-match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endParaRPr lang="en-US" sz="2000" dirty="0"/>
          </a:p>
          <a:p>
            <a:pPr lvl="1"/>
            <a:r>
              <a:rPr lang="en-US" sz="1800" dirty="0"/>
              <a:t>L-match improves on KV-match</a:t>
            </a:r>
          </a:p>
          <a:p>
            <a:pPr lvl="2"/>
            <a:r>
              <a:rPr lang="en-US" sz="1600" dirty="0"/>
              <a:t>instead of sliding a window to build the index, L-match slides a window on query</a:t>
            </a:r>
          </a:p>
          <a:p>
            <a:pPr lvl="2"/>
            <a:r>
              <a:rPr lang="en-US" sz="1600" dirty="0"/>
              <a:t>index is more compact</a:t>
            </a:r>
          </a:p>
          <a:p>
            <a:pPr lvl="2"/>
            <a:r>
              <a:rPr lang="en-US" sz="1600" dirty="0"/>
              <a:t>operations are naturally parallelizable (no data-window overlaps among nodes)</a:t>
            </a:r>
          </a:p>
          <a:p>
            <a:pPr lvl="1"/>
            <a:endParaRPr lang="en-US" sz="1800" dirty="0"/>
          </a:p>
          <a:p>
            <a:pPr lvl="1"/>
            <a:r>
              <a:rPr lang="en-US" sz="1800" dirty="0"/>
              <a:t>compared to KV-match, L-match is </a:t>
            </a:r>
            <a:r>
              <a:rPr lang="en-US" sz="1800" dirty="0">
                <a:solidFill>
                  <a:srgbClr val="C00000"/>
                </a:solidFill>
              </a:rPr>
              <a:t>slightly slower</a:t>
            </a:r>
            <a:r>
              <a:rPr lang="en-US" sz="1800" dirty="0"/>
              <a:t>, but </a:t>
            </a:r>
            <a:r>
              <a:rPr lang="en-US" sz="1800" dirty="0">
                <a:solidFill>
                  <a:srgbClr val="C00000"/>
                </a:solidFill>
              </a:rPr>
              <a:t>10x smaller</a:t>
            </a:r>
            <a:endParaRPr lang="en-US" sz="1600" dirty="0">
              <a:solidFill>
                <a:srgbClr val="C00000"/>
              </a:solidFill>
            </a:endParaRPr>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16644" y="1102578"/>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8D397F96-D074-A55D-5A45-DFEE41DF1F15}"/>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BD6BAF2E-CE2D-80CF-DE6F-871C5F303490}"/>
              </a:ext>
            </a:extLst>
          </p:cNvPr>
          <p:cNvSpPr>
            <a:spLocks noGrp="1"/>
          </p:cNvSpPr>
          <p:nvPr>
            <p:ph type="sldNum" sz="quarter" idx="12"/>
          </p:nvPr>
        </p:nvSpPr>
        <p:spPr/>
        <p:txBody>
          <a:bodyPr/>
          <a:lstStyle/>
          <a:p>
            <a:pPr>
              <a:defRPr/>
            </a:pPr>
            <a:fld id="{1075205A-EE31-41C0-B9CC-A2853C981E68}" type="slidenum">
              <a:rPr lang="en-US" smtClean="0"/>
              <a:pPr>
                <a:defRPr/>
              </a:pPr>
              <a:t>192</a:t>
            </a:fld>
            <a:endParaRPr lang="en-US"/>
          </a:p>
        </p:txBody>
      </p:sp>
    </p:spTree>
    <p:extLst>
      <p:ext uri="{BB962C8B-B14F-4D97-AF65-F5344CB8AC3E}">
        <p14:creationId xmlns:p14="http://schemas.microsoft.com/office/powerpoint/2010/main" val="3291739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2" y="1981201"/>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8" y="1588"/>
            <a:ext cx="762000" cy="366712"/>
          </a:xfrm>
        </p:spPr>
        <p:txBody>
          <a:bodyPr/>
          <a:lstStyle/>
          <a:p>
            <a:fld id="{B5C6C3C4-1F13-A745-94B4-FF34C1932FEB}" type="slidenum">
              <a:rPr lang="en-US" smtClean="0"/>
              <a:pPr/>
              <a:t>193</a:t>
            </a:fld>
            <a:endParaRPr lang="en-US" dirty="0"/>
          </a:p>
        </p:txBody>
      </p:sp>
    </p:spTree>
    <p:extLst>
      <p:ext uri="{BB962C8B-B14F-4D97-AF65-F5344CB8AC3E}">
        <p14:creationId xmlns:p14="http://schemas.microsoft.com/office/powerpoint/2010/main" val="598734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           Exact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FDBEB146-28AF-4B30-A3E9-C933006A3349}"/>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3" name="Slide Number Placeholder 2">
            <a:extLst>
              <a:ext uri="{FF2B5EF4-FFF2-40B4-BE49-F238E27FC236}">
                <a16:creationId xmlns:a16="http://schemas.microsoft.com/office/drawing/2014/main" id="{0207AEC0-1589-907F-82BC-FFDD7895148C}"/>
              </a:ext>
            </a:extLst>
          </p:cNvPr>
          <p:cNvSpPr>
            <a:spLocks noGrp="1"/>
          </p:cNvSpPr>
          <p:nvPr>
            <p:ph type="sldNum" sz="quarter" idx="12"/>
          </p:nvPr>
        </p:nvSpPr>
        <p:spPr/>
        <p:txBody>
          <a:bodyPr/>
          <a:lstStyle/>
          <a:p>
            <a:pPr>
              <a:defRPr/>
            </a:pPr>
            <a:fld id="{2408AB11-E471-43E0-A18C-9DF8599CB176}" type="slidenum">
              <a:rPr lang="en-US" smtClean="0"/>
              <a:pPr>
                <a:defRPr/>
              </a:pPr>
              <a:t>194</a:t>
            </a:fld>
            <a:endParaRPr lang="en-US"/>
          </a:p>
        </p:txBody>
      </p:sp>
    </p:spTree>
    <p:extLst>
      <p:ext uri="{BB962C8B-B14F-4D97-AF65-F5344CB8AC3E}">
        <p14:creationId xmlns:p14="http://schemas.microsoft.com/office/powerpoint/2010/main" val="21271454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52559" y="1436294"/>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sz="1800" dirty="0"/>
          </a:p>
          <a:p>
            <a:r>
              <a:rPr lang="en-CA" sz="1800" dirty="0"/>
              <a:t> Hardware</a:t>
            </a:r>
          </a:p>
          <a:p>
            <a:pPr lvl="1"/>
            <a:r>
              <a:rPr lang="en-CA" sz="1600" dirty="0"/>
              <a:t>HDD and SSD</a:t>
            </a:r>
          </a:p>
          <a:p>
            <a:r>
              <a:rPr lang="en-CA" sz="1800" dirty="0"/>
              <a:t> Datasets</a:t>
            </a:r>
          </a:p>
          <a:p>
            <a:pPr lvl="1"/>
            <a:r>
              <a:rPr lang="en-CA" sz="1600" dirty="0"/>
              <a:t>Synthetic (25GB to 1TB) and 4 real (100 GB)</a:t>
            </a:r>
          </a:p>
          <a:p>
            <a:r>
              <a:rPr lang="en-CA" sz="1800" dirty="0"/>
              <a:t> Exact Query Workloads</a:t>
            </a:r>
          </a:p>
          <a:p>
            <a:pPr lvl="1"/>
            <a:r>
              <a:rPr lang="en-CA" sz="1600" dirty="0"/>
              <a:t>100 – 10,000 queries </a:t>
            </a:r>
          </a:p>
          <a:p>
            <a:r>
              <a:rPr lang="en-CA" sz="1800" dirty="0"/>
              <a:t> Performance measures</a:t>
            </a:r>
          </a:p>
          <a:p>
            <a:pPr lvl="1"/>
            <a:r>
              <a:rPr lang="en-CA" sz="1600" dirty="0"/>
              <a:t>Time, #disk accesses, footprint, pruning, Tightness of Lower Bound (TLB), etc.</a:t>
            </a:r>
          </a:p>
          <a:p>
            <a:r>
              <a:rPr lang="en-CA" sz="1800" dirty="0"/>
              <a:t> C/C++ methods (4 methods </a:t>
            </a:r>
            <a:r>
              <a:rPr lang="en-CA" sz="1800" dirty="0" err="1"/>
              <a:t>reimplemented</a:t>
            </a:r>
            <a:r>
              <a:rPr lang="en-CA" sz="1800" dirty="0"/>
              <a:t> from scratch) </a:t>
            </a:r>
          </a:p>
          <a:p>
            <a:endParaRPr lang="en-CA" sz="1800" dirty="0"/>
          </a:p>
          <a:p>
            <a:r>
              <a:rPr lang="en-CA" sz="1800" dirty="0"/>
              <a:t>Procedure:</a:t>
            </a:r>
          </a:p>
          <a:p>
            <a:pPr lvl="1"/>
            <a:r>
              <a:rPr lang="en-CA" sz="1600" dirty="0"/>
              <a:t>Step 1: Parametrization</a:t>
            </a:r>
          </a:p>
          <a:p>
            <a:pPr lvl="1"/>
            <a:r>
              <a:rPr lang="en-CA" sz="1600" dirty="0"/>
              <a:t>Step 2: Evaluation of individual methods</a:t>
            </a:r>
          </a:p>
          <a:p>
            <a:pPr lvl="1"/>
            <a:r>
              <a:rPr lang="en-CA" sz="1600" dirty="0"/>
              <a:t>Step 3: Comparison of best methods</a:t>
            </a:r>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B2328668-49F5-4B9D-8A97-96E7A1EFEEFA}"/>
              </a:ext>
            </a:extLst>
          </p:cNvPr>
          <p:cNvSpPr>
            <a:spLocks noGrp="1"/>
          </p:cNvSpPr>
          <p:nvPr>
            <p:ph type="ftr" sz="quarter" idx="11"/>
          </p:nvPr>
        </p:nvSpPr>
        <p:spPr/>
        <p:txBody>
          <a:bodyPr/>
          <a:lstStyle/>
          <a:p>
            <a:r>
              <a:rPr lang="en-US"/>
              <a:t>Echihabi, Palpanas - MDM 2022</a:t>
            </a:r>
            <a:endParaRPr lang="en-US" dirty="0"/>
          </a:p>
        </p:txBody>
      </p:sp>
      <p:sp>
        <p:nvSpPr>
          <p:cNvPr id="4" name="Espace réservé du numéro de diapositive 3">
            <a:extLst>
              <a:ext uri="{FF2B5EF4-FFF2-40B4-BE49-F238E27FC236}">
                <a16:creationId xmlns:a16="http://schemas.microsoft.com/office/drawing/2014/main" id="{33365169-8FFB-4E9F-A525-DFB1D6BD49B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195</a:t>
            </a:fld>
            <a:endParaRPr lang="en-US" dirty="0"/>
          </a:p>
        </p:txBody>
      </p:sp>
    </p:spTree>
    <p:extLst>
      <p:ext uri="{BB962C8B-B14F-4D97-AF65-F5344CB8AC3E}">
        <p14:creationId xmlns:p14="http://schemas.microsoft.com/office/powerpoint/2010/main" val="40290849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Indexing and answering 10K exact queries on HDD</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3">
            <a:alphaModFix/>
          </a:blip>
          <a:stretch>
            <a:fillRect/>
          </a:stretch>
        </p:blipFill>
        <p:spPr>
          <a:xfrm>
            <a:off x="6601077" y="1148050"/>
            <a:ext cx="689363" cy="692444"/>
          </a:xfrm>
          <a:prstGeom prst="rect">
            <a:avLst/>
          </a:prstGeom>
          <a:noFill/>
          <a:ln>
            <a:noFill/>
          </a:ln>
        </p:spPr>
      </p:pic>
      <p:sp>
        <p:nvSpPr>
          <p:cNvPr id="6" name="Rectangle 5">
            <a:extLst>
              <a:ext uri="{FF2B5EF4-FFF2-40B4-BE49-F238E27FC236}">
                <a16:creationId xmlns:a16="http://schemas.microsoft.com/office/drawing/2014/main" id="{C62FCF14-D021-407D-A5AF-CD7115B36702}"/>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6BA2A43-1B4D-408E-9258-9530270D3B9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11" name="Rounded Rectangle 12">
            <a:extLst>
              <a:ext uri="{FF2B5EF4-FFF2-40B4-BE49-F238E27FC236}">
                <a16:creationId xmlns:a16="http://schemas.microsoft.com/office/drawing/2014/main" id="{0CF8EB31-1AE5-415B-8443-B8AF68244264}"/>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pic>
        <p:nvPicPr>
          <p:cNvPr id="4" name="Image 3">
            <a:extLst>
              <a:ext uri="{FF2B5EF4-FFF2-40B4-BE49-F238E27FC236}">
                <a16:creationId xmlns:a16="http://schemas.microsoft.com/office/drawing/2014/main" id="{8F730BF4-C125-42D5-9F67-EF592929CA46}"/>
              </a:ext>
            </a:extLst>
          </p:cNvPr>
          <p:cNvPicPr>
            <a:picLocks noChangeAspect="1"/>
          </p:cNvPicPr>
          <p:nvPr/>
        </p:nvPicPr>
        <p:blipFill rotWithShape="1">
          <a:blip r:embed="rId4"/>
          <a:srcRect l="61646" t="50000" r="11139" b="30463"/>
          <a:stretch/>
        </p:blipFill>
        <p:spPr>
          <a:xfrm>
            <a:off x="1105171" y="2905679"/>
            <a:ext cx="7106103" cy="2869476"/>
          </a:xfrm>
          <a:prstGeom prst="rect">
            <a:avLst/>
          </a:prstGeom>
        </p:spPr>
      </p:pic>
      <p:sp>
        <p:nvSpPr>
          <p:cNvPr id="2" name="Footer Placeholder 1">
            <a:extLst>
              <a:ext uri="{FF2B5EF4-FFF2-40B4-BE49-F238E27FC236}">
                <a16:creationId xmlns:a16="http://schemas.microsoft.com/office/drawing/2014/main" id="{95731987-7E48-46CE-BCCF-813F60C83015}"/>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1ED3F26A-FBE6-40D3-9216-04C88C01E83F}"/>
              </a:ext>
            </a:extLst>
          </p:cNvPr>
          <p:cNvSpPr>
            <a:spLocks noGrp="1"/>
          </p:cNvSpPr>
          <p:nvPr>
            <p:ph type="sldNum" sz="quarter" idx="12"/>
          </p:nvPr>
        </p:nvSpPr>
        <p:spPr/>
        <p:txBody>
          <a:bodyPr/>
          <a:lstStyle/>
          <a:p>
            <a:pPr>
              <a:defRPr/>
            </a:pPr>
            <a:fld id="{50C4E98D-7045-4952-A751-F5D41AADD046}" type="slidenum">
              <a:rPr lang="en-US" smtClean="0"/>
              <a:pPr>
                <a:defRPr/>
              </a:pPr>
              <a:t>196</a:t>
            </a:fld>
            <a:endParaRPr lang="en-US" dirty="0"/>
          </a:p>
        </p:txBody>
      </p:sp>
    </p:spTree>
    <p:extLst>
      <p:ext uri="{BB962C8B-B14F-4D97-AF65-F5344CB8AC3E}">
        <p14:creationId xmlns:p14="http://schemas.microsoft.com/office/powerpoint/2010/main" val="37299346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Unexpected Results</a:t>
            </a:r>
          </a:p>
        </p:txBody>
      </p:sp>
      <p:sp>
        <p:nvSpPr>
          <p:cNvPr id="13" name="Content Placeholder 2"/>
          <p:cNvSpPr>
            <a:spLocks noGrp="1"/>
          </p:cNvSpPr>
          <p:nvPr>
            <p:ph idx="1"/>
          </p:nvPr>
        </p:nvSpPr>
        <p:spPr/>
        <p:txBody>
          <a:bodyPr>
            <a:normAutofit/>
          </a:bodyPr>
          <a:lstStyle/>
          <a:p>
            <a:r>
              <a:rPr lang="en-CA" sz="2000" dirty="0"/>
              <a:t>Some methods do not scale as expected (or not at all!)</a:t>
            </a:r>
          </a:p>
          <a:p>
            <a:endParaRPr lang="en-CA" sz="2000" dirty="0"/>
          </a:p>
          <a:p>
            <a:r>
              <a:rPr lang="en-CA" sz="2000" dirty="0"/>
              <a:t>Brought back to the spotlight two older methods </a:t>
            </a:r>
            <a:r>
              <a:rPr lang="en-CA" sz="2000" dirty="0" err="1"/>
              <a:t>VA+file</a:t>
            </a:r>
            <a:r>
              <a:rPr lang="en-CA" sz="2000" dirty="0"/>
              <a:t> and </a:t>
            </a:r>
            <a:r>
              <a:rPr lang="en-CA" sz="2000" dirty="0" err="1"/>
              <a:t>DSTree</a:t>
            </a:r>
            <a:endParaRPr lang="en-CA" sz="2000" dirty="0"/>
          </a:p>
          <a:p>
            <a:pPr lvl="1"/>
            <a:r>
              <a:rPr lang="en-CA" sz="1800" dirty="0"/>
              <a:t>New </a:t>
            </a:r>
            <a:r>
              <a:rPr lang="en-CA" sz="1800" dirty="0" err="1"/>
              <a:t>reimplementations</a:t>
            </a:r>
            <a:r>
              <a:rPr lang="en-CA" sz="1800" dirty="0"/>
              <a:t> outperform by far the original ones </a:t>
            </a:r>
          </a:p>
          <a:p>
            <a:endParaRPr lang="en-CA" sz="2000" dirty="0"/>
          </a:p>
          <a:p>
            <a:r>
              <a:rPr lang="en-CA" sz="2000" dirty="0"/>
              <a:t>Optimal parameters for some methods are different from the ones reported in the original papers</a:t>
            </a:r>
          </a:p>
          <a:p>
            <a:endParaRPr lang="en-CA" sz="2000" dirty="0"/>
          </a:p>
          <a:p>
            <a:r>
              <a:rPr lang="en-CA" sz="2000" dirty="0"/>
              <a:t>Tightness of Lower Bound (TLB) does not always predict performance</a:t>
            </a:r>
          </a:p>
          <a:p>
            <a:pPr marL="0" indent="0">
              <a:buNone/>
            </a:pPr>
            <a:endParaRPr lang="en-CA" sz="2000" dirty="0"/>
          </a:p>
        </p:txBody>
      </p:sp>
      <p:sp>
        <p:nvSpPr>
          <p:cNvPr id="6" name="Rectangle 5">
            <a:extLst>
              <a:ext uri="{FF2B5EF4-FFF2-40B4-BE49-F238E27FC236}">
                <a16:creationId xmlns:a16="http://schemas.microsoft.com/office/drawing/2014/main" id="{33A8D825-B2EE-4C46-B928-D9737BEBE1E9}"/>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ACCF07D2-7813-47D9-B492-DC90CA925C3A}"/>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29ADECD5-F213-4C3A-9ABF-E31E65951368}"/>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0E838734-95C6-4910-9A51-9C22BAEF95FD}"/>
              </a:ext>
            </a:extLst>
          </p:cNvPr>
          <p:cNvSpPr>
            <a:spLocks noGrp="1"/>
          </p:cNvSpPr>
          <p:nvPr>
            <p:ph type="ftr" sz="quarter" idx="11"/>
          </p:nvPr>
        </p:nvSpPr>
        <p:spPr/>
        <p:txBody>
          <a:bodyPr/>
          <a:lstStyle/>
          <a:p>
            <a:r>
              <a:rPr lang="en-US"/>
              <a:t>Echihabi, Palpanas - MDM 2022</a:t>
            </a:r>
            <a:endParaRPr lang="en-US" dirty="0"/>
          </a:p>
        </p:txBody>
      </p:sp>
      <p:sp>
        <p:nvSpPr>
          <p:cNvPr id="3" name="Espace réservé du numéro de diapositive 2">
            <a:extLst>
              <a:ext uri="{FF2B5EF4-FFF2-40B4-BE49-F238E27FC236}">
                <a16:creationId xmlns:a16="http://schemas.microsoft.com/office/drawing/2014/main" id="{837F0AD8-F9F3-448E-8F24-5A9DC392A3C6}"/>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197</a:t>
            </a:fld>
            <a:endParaRPr lang="en-US" dirty="0"/>
          </a:p>
        </p:txBody>
      </p:sp>
    </p:spTree>
    <p:extLst>
      <p:ext uri="{BB962C8B-B14F-4D97-AF65-F5344CB8AC3E}">
        <p14:creationId xmlns:p14="http://schemas.microsoft.com/office/powerpoint/2010/main" val="118100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Insights</a:t>
            </a:r>
          </a:p>
        </p:txBody>
      </p:sp>
      <p:sp>
        <p:nvSpPr>
          <p:cNvPr id="13" name="Content Placeholder 2"/>
          <p:cNvSpPr>
            <a:spLocks noGrp="1"/>
          </p:cNvSpPr>
          <p:nvPr>
            <p:ph idx="1"/>
          </p:nvPr>
        </p:nvSpPr>
        <p:spPr/>
        <p:txBody>
          <a:bodyPr/>
          <a:lstStyle/>
          <a:p>
            <a:r>
              <a:rPr lang="en-CA" dirty="0"/>
              <a:t> Results are sensitive to:</a:t>
            </a:r>
          </a:p>
          <a:p>
            <a:pPr lvl="1"/>
            <a:r>
              <a:rPr lang="en-CA" dirty="0"/>
              <a:t>Parameter tuning</a:t>
            </a:r>
          </a:p>
          <a:p>
            <a:pPr lvl="1"/>
            <a:r>
              <a:rPr lang="en-CA" dirty="0"/>
              <a:t>Hardware setup</a:t>
            </a:r>
          </a:p>
          <a:p>
            <a:pPr lvl="1"/>
            <a:r>
              <a:rPr lang="en-CA" dirty="0"/>
              <a:t>Implementation</a:t>
            </a:r>
          </a:p>
          <a:p>
            <a:pPr lvl="1"/>
            <a:r>
              <a:rPr lang="en-CA" dirty="0"/>
              <a:t>Workload selection</a:t>
            </a:r>
          </a:p>
          <a:p>
            <a:r>
              <a:rPr lang="en-CA" dirty="0"/>
              <a:t> Results identify methods that would benefit from modern hardware</a:t>
            </a:r>
          </a:p>
          <a:p>
            <a:pPr marL="0" indent="0">
              <a:buNone/>
            </a:pPr>
            <a:endParaRPr lang="en-CA" dirty="0"/>
          </a:p>
        </p:txBody>
      </p:sp>
      <p:pic>
        <p:nvPicPr>
          <p:cNvPr id="6" name="Google Shape;335;p26"/>
          <p:cNvPicPr preferRelativeResize="0"/>
          <p:nvPr/>
        </p:nvPicPr>
        <p:blipFill>
          <a:blip r:embed="rId3">
            <a:alphaModFix/>
          </a:blip>
          <a:stretch>
            <a:fillRect/>
          </a:stretch>
        </p:blipFill>
        <p:spPr>
          <a:xfrm>
            <a:off x="5598249" y="1331721"/>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-PVLDB‘18</a:t>
            </a:r>
            <a:endParaRPr lang="en-US" sz="1300" b="1" kern="0" dirty="0">
              <a:solidFill>
                <a:prstClr val="white"/>
              </a:solidFill>
              <a:latin typeface="Gill Sans" charset="0"/>
              <a:ea typeface="Gill Sans" charset="0"/>
              <a:cs typeface="Gill Sans" charset="0"/>
            </a:endParaRPr>
          </a:p>
        </p:txBody>
      </p:sp>
      <p:sp>
        <p:nvSpPr>
          <p:cNvPr id="2" name="Espace réservé du pied de page 1">
            <a:extLst>
              <a:ext uri="{FF2B5EF4-FFF2-40B4-BE49-F238E27FC236}">
                <a16:creationId xmlns:a16="http://schemas.microsoft.com/office/drawing/2014/main" id="{CCFCB685-4BED-4765-ABF2-CB3828A4F8F3}"/>
              </a:ext>
            </a:extLst>
          </p:cNvPr>
          <p:cNvSpPr>
            <a:spLocks noGrp="1"/>
          </p:cNvSpPr>
          <p:nvPr>
            <p:ph type="ftr" sz="quarter" idx="11"/>
          </p:nvPr>
        </p:nvSpPr>
        <p:spPr/>
        <p:txBody>
          <a:bodyPr/>
          <a:lstStyle/>
          <a:p>
            <a:r>
              <a:rPr lang="en-US"/>
              <a:t>Echihabi, Palpanas - MDM 2022</a:t>
            </a:r>
            <a:endParaRPr lang="en-US" dirty="0"/>
          </a:p>
        </p:txBody>
      </p:sp>
      <p:sp>
        <p:nvSpPr>
          <p:cNvPr id="3" name="Espace réservé du numéro de diapositive 2">
            <a:extLst>
              <a:ext uri="{FF2B5EF4-FFF2-40B4-BE49-F238E27FC236}">
                <a16:creationId xmlns:a16="http://schemas.microsoft.com/office/drawing/2014/main" id="{B4A83CCF-352B-4326-8EDE-0B2F20BD080A}"/>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198</a:t>
            </a:fld>
            <a:endParaRPr lang="en-US" dirty="0"/>
          </a:p>
        </p:txBody>
      </p:sp>
    </p:spTree>
    <p:extLst>
      <p:ext uri="{BB962C8B-B14F-4D97-AF65-F5344CB8AC3E}">
        <p14:creationId xmlns:p14="http://schemas.microsoft.com/office/powerpoint/2010/main" val="29729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5" y="1981204"/>
            <a:ext cx="8370887" cy="1362075"/>
          </a:xfrm>
        </p:spPr>
        <p:txBody>
          <a:bodyPr/>
          <a:lstStyle/>
          <a:p>
            <a:r>
              <a:rPr lang="en-US" dirty="0"/>
              <a:t>Experimental Comparisons:</a:t>
            </a:r>
            <a:br>
              <a:rPr lang="en-US" dirty="0"/>
            </a:br>
            <a:r>
              <a:rPr lang="en-US" dirty="0"/>
              <a:t>Approximate Query Answering</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CFF38264-B285-598A-E7D9-9586AECE78B8}"/>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3" name="Slide Number Placeholder 2">
            <a:extLst>
              <a:ext uri="{FF2B5EF4-FFF2-40B4-BE49-F238E27FC236}">
                <a16:creationId xmlns:a16="http://schemas.microsoft.com/office/drawing/2014/main" id="{05A62E55-016A-2AD7-A46D-1B177252CDD5}"/>
              </a:ext>
            </a:extLst>
          </p:cNvPr>
          <p:cNvSpPr>
            <a:spLocks noGrp="1"/>
          </p:cNvSpPr>
          <p:nvPr>
            <p:ph type="sldNum" sz="quarter" idx="12"/>
          </p:nvPr>
        </p:nvSpPr>
        <p:spPr/>
        <p:txBody>
          <a:bodyPr/>
          <a:lstStyle/>
          <a:p>
            <a:pPr>
              <a:defRPr/>
            </a:pPr>
            <a:fld id="{2408AB11-E471-43E0-A18C-9DF8599CB176}" type="slidenum">
              <a:rPr lang="en-US" smtClean="0"/>
              <a:pPr>
                <a:defRPr/>
              </a:pPr>
              <a:t>199</a:t>
            </a:fld>
            <a:endParaRPr lang="en-US"/>
          </a:p>
        </p:txBody>
      </p:sp>
    </p:spTree>
    <p:extLst>
      <p:ext uri="{BB962C8B-B14F-4D97-AF65-F5344CB8AC3E}">
        <p14:creationId xmlns:p14="http://schemas.microsoft.com/office/powerpoint/2010/main" val="195611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442"/>
            <a:ext cx="8229600" cy="1066800"/>
          </a:xfrm>
        </p:spPr>
        <p:txBody>
          <a:bodyPr/>
          <a:lstStyle/>
          <a:p>
            <a:r>
              <a:rPr lang="en-US" dirty="0"/>
              <a:t>Questions This Tutorial Answers</a:t>
            </a:r>
          </a:p>
        </p:txBody>
      </p:sp>
      <p:sp>
        <p:nvSpPr>
          <p:cNvPr id="3" name="Content Placeholder 2"/>
          <p:cNvSpPr>
            <a:spLocks noGrp="1"/>
          </p:cNvSpPr>
          <p:nvPr>
            <p:ph idx="1"/>
          </p:nvPr>
        </p:nvSpPr>
        <p:spPr>
          <a:xfrm>
            <a:off x="457199" y="1484242"/>
            <a:ext cx="8398565" cy="5234610"/>
          </a:xfrm>
        </p:spPr>
        <p:txBody>
          <a:bodyPr>
            <a:normAutofit/>
          </a:bodyPr>
          <a:lstStyle/>
          <a:p>
            <a:r>
              <a:rPr lang="en-US" sz="2000" dirty="0"/>
              <a:t>how </a:t>
            </a:r>
            <a:r>
              <a:rPr lang="en-US" sz="2000" dirty="0">
                <a:solidFill>
                  <a:srgbClr val="C00000"/>
                </a:solidFill>
              </a:rPr>
              <a:t>important</a:t>
            </a:r>
            <a:r>
              <a:rPr lang="en-US" sz="2000" dirty="0"/>
              <a:t> are data series nowadays?</a:t>
            </a:r>
          </a:p>
          <a:p>
            <a:endParaRPr lang="en-US" sz="2000" dirty="0"/>
          </a:p>
          <a:p>
            <a:r>
              <a:rPr lang="en-US" sz="2000" dirty="0"/>
              <a:t>what does data series </a:t>
            </a:r>
            <a:r>
              <a:rPr lang="en-US" sz="2000" dirty="0">
                <a:solidFill>
                  <a:srgbClr val="C00000"/>
                </a:solidFill>
              </a:rPr>
              <a:t>analysis</a:t>
            </a:r>
            <a:r>
              <a:rPr lang="en-US" sz="2000" dirty="0"/>
              <a:t> involve?</a:t>
            </a:r>
          </a:p>
          <a:p>
            <a:r>
              <a:rPr lang="en-US" sz="2000" dirty="0"/>
              <a:t>how can we </a:t>
            </a:r>
            <a:r>
              <a:rPr lang="en-US" sz="2000" dirty="0">
                <a:solidFill>
                  <a:srgbClr val="C00000"/>
                </a:solidFill>
              </a:rPr>
              <a:t>speed up </a:t>
            </a:r>
            <a:r>
              <a:rPr lang="en-US" sz="2000" dirty="0"/>
              <a:t>such an analysis?</a:t>
            </a:r>
          </a:p>
          <a:p>
            <a:endParaRPr lang="en-US" sz="2000" dirty="0"/>
          </a:p>
          <a:p>
            <a:r>
              <a:rPr lang="en-US" sz="2000" dirty="0"/>
              <a:t>what are the different kinds of </a:t>
            </a:r>
            <a:r>
              <a:rPr lang="en-US" sz="2000" dirty="0">
                <a:solidFill>
                  <a:srgbClr val="C00000"/>
                </a:solidFill>
              </a:rPr>
              <a:t>similarity search</a:t>
            </a:r>
            <a:r>
              <a:rPr lang="en-US" sz="2000" dirty="0"/>
              <a:t>?</a:t>
            </a:r>
          </a:p>
          <a:p>
            <a:r>
              <a:rPr lang="en-US" sz="2000" dirty="0"/>
              <a:t>what are the state-of-the-art data series </a:t>
            </a:r>
            <a:r>
              <a:rPr lang="en-US" sz="2000" dirty="0">
                <a:solidFill>
                  <a:srgbClr val="C00000"/>
                </a:solidFill>
              </a:rPr>
              <a:t>indices</a:t>
            </a:r>
            <a:r>
              <a:rPr lang="en-US" sz="2000" dirty="0"/>
              <a:t> for similarity search?</a:t>
            </a:r>
          </a:p>
          <a:p>
            <a:r>
              <a:rPr lang="en-US" sz="2000" dirty="0"/>
              <a:t>can such indices help with </a:t>
            </a:r>
            <a:r>
              <a:rPr lang="en-US" sz="2000" dirty="0">
                <a:solidFill>
                  <a:srgbClr val="C00000"/>
                </a:solidFill>
              </a:rPr>
              <a:t>geolocated</a:t>
            </a:r>
            <a:r>
              <a:rPr lang="en-US" sz="2000" dirty="0"/>
              <a:t> data series analysis?</a:t>
            </a:r>
          </a:p>
          <a:p>
            <a:endParaRPr lang="en-US" sz="2000" dirty="0"/>
          </a:p>
          <a:p>
            <a:r>
              <a:rPr lang="en-US" sz="2000" dirty="0"/>
              <a:t>how can these indices </a:t>
            </a:r>
            <a:r>
              <a:rPr lang="en-US" sz="2000" dirty="0">
                <a:solidFill>
                  <a:srgbClr val="C00000"/>
                </a:solidFill>
              </a:rPr>
              <a:t>parallelize/distribute </a:t>
            </a:r>
            <a:r>
              <a:rPr lang="en-US" sz="2000" dirty="0"/>
              <a:t>their operations?</a:t>
            </a:r>
          </a:p>
          <a:p>
            <a:r>
              <a:rPr lang="en-US" sz="2000" dirty="0"/>
              <a:t>can these indexes be used for </a:t>
            </a:r>
            <a:r>
              <a:rPr lang="en-US" sz="2000" dirty="0">
                <a:solidFill>
                  <a:srgbClr val="C00000"/>
                </a:solidFill>
              </a:rPr>
              <a:t>general high-d vector </a:t>
            </a:r>
            <a:r>
              <a:rPr lang="en-US" sz="2000" dirty="0"/>
              <a:t>similarity search?</a:t>
            </a:r>
          </a:p>
          <a:p>
            <a:endParaRPr lang="en-US" sz="2000" dirty="0"/>
          </a:p>
          <a:p>
            <a:r>
              <a:rPr lang="en-US" sz="2000" dirty="0"/>
              <a:t>what are the </a:t>
            </a:r>
            <a:r>
              <a:rPr lang="en-US" sz="2000" dirty="0">
                <a:solidFill>
                  <a:srgbClr val="C00000"/>
                </a:solidFill>
              </a:rPr>
              <a:t>open research problems </a:t>
            </a:r>
            <a:r>
              <a:rPr lang="en-US" sz="2000" dirty="0"/>
              <a:t>in this area?</a:t>
            </a:r>
          </a:p>
          <a:p>
            <a:r>
              <a:rPr lang="en-US" sz="2000" dirty="0"/>
              <a:t>what are the connections to </a:t>
            </a:r>
            <a:r>
              <a:rPr lang="en-US" sz="2000" dirty="0">
                <a:solidFill>
                  <a:srgbClr val="C00000"/>
                </a:solidFill>
              </a:rPr>
              <a:t>deep learning</a:t>
            </a:r>
            <a:r>
              <a:rPr lang="en-US" sz="2000" dirty="0"/>
              <a:t>?</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a:t>
            </a:fld>
            <a:endParaRPr lang="en-US" dirty="0"/>
          </a:p>
        </p:txBody>
      </p:sp>
      <p:sp>
        <p:nvSpPr>
          <p:cNvPr id="5" name="Footer Placeholder 4">
            <a:extLst>
              <a:ext uri="{FF2B5EF4-FFF2-40B4-BE49-F238E27FC236}">
                <a16:creationId xmlns:a16="http://schemas.microsoft.com/office/drawing/2014/main" id="{7B399692-09B5-4B79-AF40-ACC61E371A1B}"/>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05483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4E2F08CD-AEB5-4035-A798-90F9C21D7D20}"/>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7AD13C4A-8066-41CC-8F15-8A838BC1B9FA}"/>
              </a:ext>
            </a:extLst>
          </p:cNvPr>
          <p:cNvSpPr>
            <a:spLocks noGrp="1"/>
          </p:cNvSpPr>
          <p:nvPr>
            <p:ph type="sldNum" sz="quarter" idx="12"/>
          </p:nvPr>
        </p:nvSpPr>
        <p:spPr/>
        <p:txBody>
          <a:bodyPr/>
          <a:lstStyle/>
          <a:p>
            <a:fld id="{A577D55C-4B0B-488E-BDEC-E7DCB799A030}" type="slidenum">
              <a:rPr lang="en-CA" smtClean="0"/>
              <a:t>20</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12141"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104649"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white">
                    <a:lumMod val="85000"/>
                  </a:prstClr>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6424760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15" name="Content Placeholder 2"/>
          <p:cNvSpPr txBox="1">
            <a:spLocks/>
          </p:cNvSpPr>
          <p:nvPr/>
        </p:nvSpPr>
        <p:spPr bwMode="auto">
          <a:xfrm>
            <a:off x="616081" y="1135411"/>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sz="1800" dirty="0"/>
              <a:t>Datasets</a:t>
            </a:r>
          </a:p>
          <a:p>
            <a:pPr lvl="1"/>
            <a:r>
              <a:rPr lang="en-CA" sz="1600" dirty="0"/>
              <a:t>In-memory and disk-based datasets</a:t>
            </a:r>
          </a:p>
          <a:p>
            <a:pPr lvl="1"/>
            <a:r>
              <a:rPr lang="en-CA" sz="1600" dirty="0"/>
              <a:t>Synthetic data modeling financial time series </a:t>
            </a:r>
          </a:p>
          <a:p>
            <a:pPr lvl="1"/>
            <a:r>
              <a:rPr lang="en-CA" sz="1600" dirty="0"/>
              <a:t>Four real datasets from deep learning, computer vision, seismology, and neuroscience (25GB-250GB)</a:t>
            </a:r>
          </a:p>
          <a:p>
            <a:r>
              <a:rPr lang="en-CA" sz="1800" dirty="0"/>
              <a:t> Query Workloads</a:t>
            </a:r>
          </a:p>
          <a:p>
            <a:pPr lvl="1"/>
            <a:r>
              <a:rPr lang="en-CA" sz="1600" dirty="0"/>
              <a:t>100 – 10,000 </a:t>
            </a:r>
            <a:r>
              <a:rPr lang="en-CA" sz="1600" dirty="0" err="1"/>
              <a:t>kNN</a:t>
            </a:r>
            <a:r>
              <a:rPr lang="en-CA" sz="1600" dirty="0"/>
              <a:t> queries k in [1,100]</a:t>
            </a:r>
          </a:p>
          <a:p>
            <a:pPr lvl="1"/>
            <a:r>
              <a:rPr lang="en-CA" sz="1600" dirty="0"/>
              <a:t>ng-approximate and </a:t>
            </a:r>
            <a:r>
              <a:rPr lang="en-US" sz="1600" dirty="0">
                <a:ea typeface="Helvetica Neue"/>
                <a:cs typeface="Helvetica Neue"/>
                <a:sym typeface="Helvetica Neue"/>
              </a:rPr>
              <a:t>δ-ε</a:t>
            </a:r>
            <a:r>
              <a:rPr lang="en-US" sz="1600" b="1" dirty="0">
                <a:ea typeface="Helvetica Neue"/>
                <a:cs typeface="Helvetica Neue"/>
                <a:sym typeface="Helvetica Neue"/>
              </a:rPr>
              <a:t>-</a:t>
            </a:r>
            <a:r>
              <a:rPr lang="en-US" sz="1600" dirty="0">
                <a:ea typeface="Helvetica Neue"/>
                <a:cs typeface="Helvetica Neue"/>
                <a:sym typeface="Helvetica Neue"/>
              </a:rPr>
              <a:t>approximate queries (exact queries used as yardstick)</a:t>
            </a:r>
            <a:endParaRPr lang="en-CA" sz="1600" dirty="0"/>
          </a:p>
          <a:p>
            <a:r>
              <a:rPr lang="en-CA" sz="1800" dirty="0"/>
              <a:t>C/C++ methods (3 methods reimplemented from scratch) </a:t>
            </a:r>
          </a:p>
          <a:p>
            <a:r>
              <a:rPr lang="en-CA" sz="1600" dirty="0"/>
              <a:t> Performance measures</a:t>
            </a:r>
          </a:p>
          <a:p>
            <a:pPr lvl="1"/>
            <a:r>
              <a:rPr lang="en-CA" sz="1200" dirty="0"/>
              <a:t>Efficiency: time, throughput, #disk accesses, % of data accessed</a:t>
            </a:r>
          </a:p>
          <a:p>
            <a:pPr lvl="1"/>
            <a:r>
              <a:rPr lang="en-CA" sz="1200" dirty="0"/>
              <a:t>Accuracy: average recall, mean average precision, mean relative error </a:t>
            </a:r>
            <a:endParaRPr lang="en-CA" sz="1000" dirty="0"/>
          </a:p>
          <a:p>
            <a:r>
              <a:rPr lang="en-CA" sz="1800" dirty="0"/>
              <a:t>Procedure:</a:t>
            </a:r>
          </a:p>
          <a:p>
            <a:pPr lvl="1"/>
            <a:r>
              <a:rPr lang="en-CA" sz="1600" dirty="0"/>
              <a:t>Step 1: Parametrization</a:t>
            </a:r>
          </a:p>
          <a:p>
            <a:pPr lvl="1"/>
            <a:r>
              <a:rPr lang="en-CA" sz="1600" dirty="0"/>
              <a:t>Step 2: Evaluation of indexing/query answering scalability in-memory </a:t>
            </a:r>
          </a:p>
          <a:p>
            <a:pPr lvl="1"/>
            <a:r>
              <a:rPr lang="en-CA" sz="1600" dirty="0"/>
              <a:t>Step 3: Evaluation of indexing/query answering scalability on-disk</a:t>
            </a:r>
          </a:p>
          <a:p>
            <a:pPr lvl="1"/>
            <a:r>
              <a:rPr lang="en-CA" sz="1600" dirty="0"/>
              <a:t>Step 4: Additional experiments with best-performing methods on disk</a:t>
            </a:r>
            <a:endParaRPr lang="en-CA" dirty="0"/>
          </a:p>
        </p:txBody>
      </p:sp>
      <p:sp>
        <p:nvSpPr>
          <p:cNvPr id="6" name="Rectangle 5">
            <a:extLst>
              <a:ext uri="{FF2B5EF4-FFF2-40B4-BE49-F238E27FC236}">
                <a16:creationId xmlns:a16="http://schemas.microsoft.com/office/drawing/2014/main" id="{5D44143F-3ADA-4944-A48B-6968551CFFC5}"/>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3" name="Espace réservé du pied de page 2">
            <a:extLst>
              <a:ext uri="{FF2B5EF4-FFF2-40B4-BE49-F238E27FC236}">
                <a16:creationId xmlns:a16="http://schemas.microsoft.com/office/drawing/2014/main" id="{6A53F1EF-69C3-4B77-98D9-FB7161BE746E}"/>
              </a:ext>
            </a:extLst>
          </p:cNvPr>
          <p:cNvSpPr>
            <a:spLocks noGrp="1"/>
          </p:cNvSpPr>
          <p:nvPr>
            <p:ph type="ftr" sz="quarter" idx="11"/>
          </p:nvPr>
        </p:nvSpPr>
        <p:spPr/>
        <p:txBody>
          <a:bodyPr/>
          <a:lstStyle/>
          <a:p>
            <a:r>
              <a:rPr lang="en-US"/>
              <a:t>Echihabi, Palpanas - MDM 2022</a:t>
            </a:r>
            <a:endParaRPr lang="en-US" dirty="0"/>
          </a:p>
        </p:txBody>
      </p:sp>
      <p:sp>
        <p:nvSpPr>
          <p:cNvPr id="4" name="Espace réservé du numéro de diapositive 3">
            <a:extLst>
              <a:ext uri="{FF2B5EF4-FFF2-40B4-BE49-F238E27FC236}">
                <a16:creationId xmlns:a16="http://schemas.microsoft.com/office/drawing/2014/main" id="{416BCFC7-ADD4-459D-920B-FAE2918E9335}"/>
              </a:ext>
            </a:extLst>
          </p:cNvPr>
          <p:cNvSpPr>
            <a:spLocks noGrp="1"/>
          </p:cNvSpPr>
          <p:nvPr>
            <p:ph type="sldNum" sz="quarter" idx="12"/>
          </p:nvPr>
        </p:nvSpPr>
        <p:spPr>
          <a:xfrm>
            <a:off x="-119619" y="-38145"/>
            <a:ext cx="762000" cy="365760"/>
          </a:xfrm>
        </p:spPr>
        <p:txBody>
          <a:bodyPr/>
          <a:lstStyle/>
          <a:p>
            <a:fld id="{B5C6C3C4-1F13-A745-94B4-FF34C1932FEB}" type="slidenum">
              <a:rPr lang="en-US" smtClean="0"/>
              <a:pPr/>
              <a:t>200</a:t>
            </a:fld>
            <a:endParaRPr lang="en-US" dirty="0"/>
          </a:p>
        </p:txBody>
      </p:sp>
    </p:spTree>
    <p:extLst>
      <p:ext uri="{BB962C8B-B14F-4D97-AF65-F5344CB8AC3E}">
        <p14:creationId xmlns:p14="http://schemas.microsoft.com/office/powerpoint/2010/main" val="66239527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64946"/>
          <a:stretch/>
        </p:blipFill>
        <p:spPr>
          <a:xfrm>
            <a:off x="73823" y="2637954"/>
            <a:ext cx="9008280" cy="717999"/>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43CEA3AE-C86A-4001-BF1E-9587BBA05FFC}"/>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442B8B8-B9C6-46AF-9EF6-B5966F9A500B}"/>
              </a:ext>
            </a:extLst>
          </p:cNvPr>
          <p:cNvSpPr>
            <a:spLocks noGrp="1"/>
          </p:cNvSpPr>
          <p:nvPr>
            <p:ph type="sldNum" sz="quarter" idx="12"/>
          </p:nvPr>
        </p:nvSpPr>
        <p:spPr/>
        <p:txBody>
          <a:bodyPr/>
          <a:lstStyle/>
          <a:p>
            <a:pPr>
              <a:defRPr/>
            </a:pPr>
            <a:fld id="{50C4E98D-7045-4952-A751-F5D41AADD046}" type="slidenum">
              <a:rPr lang="en-US" smtClean="0"/>
              <a:pPr>
                <a:defRPr/>
              </a:pPr>
              <a:t>201</a:t>
            </a:fld>
            <a:endParaRPr lang="en-US" dirty="0"/>
          </a:p>
        </p:txBody>
      </p:sp>
    </p:spTree>
    <p:extLst>
      <p:ext uri="{BB962C8B-B14F-4D97-AF65-F5344CB8AC3E}">
        <p14:creationId xmlns:p14="http://schemas.microsoft.com/office/powerpoint/2010/main" val="38640570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6794"/>
          <a:stretch/>
        </p:blipFill>
        <p:spPr>
          <a:xfrm>
            <a:off x="73823" y="2637951"/>
            <a:ext cx="9008280" cy="884976"/>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A75067FF-C3CF-4718-8216-DEB4B3EE929A}"/>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1DBE5C66-1FF6-48F0-AF49-832CD714CB94}"/>
              </a:ext>
            </a:extLst>
          </p:cNvPr>
          <p:cNvSpPr>
            <a:spLocks noGrp="1"/>
          </p:cNvSpPr>
          <p:nvPr>
            <p:ph type="sldNum" sz="quarter" idx="12"/>
          </p:nvPr>
        </p:nvSpPr>
        <p:spPr/>
        <p:txBody>
          <a:bodyPr/>
          <a:lstStyle/>
          <a:p>
            <a:pPr>
              <a:defRPr/>
            </a:pPr>
            <a:fld id="{50C4E98D-7045-4952-A751-F5D41AADD046}" type="slidenum">
              <a:rPr lang="en-US" smtClean="0"/>
              <a:pPr>
                <a:defRPr/>
              </a:pPr>
              <a:t>202</a:t>
            </a:fld>
            <a:endParaRPr lang="en-US" dirty="0"/>
          </a:p>
        </p:txBody>
      </p:sp>
    </p:spTree>
    <p:extLst>
      <p:ext uri="{BB962C8B-B14F-4D97-AF65-F5344CB8AC3E}">
        <p14:creationId xmlns:p14="http://schemas.microsoft.com/office/powerpoint/2010/main" val="5780613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1072"/>
          <a:stretch/>
        </p:blipFill>
        <p:spPr>
          <a:xfrm>
            <a:off x="73823" y="2637950"/>
            <a:ext cx="9008280" cy="1207004"/>
          </a:xfrm>
          <a:prstGeom prst="rect">
            <a:avLst/>
          </a:prstGeom>
        </p:spPr>
      </p:pic>
      <p:sp>
        <p:nvSpPr>
          <p:cNvPr id="7"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D760F4AB-7BA1-4C77-BAA7-657FF8011693}"/>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E35831C3-EDA1-44CC-BE89-7E2D2A55DF06}"/>
              </a:ext>
            </a:extLst>
          </p:cNvPr>
          <p:cNvSpPr>
            <a:spLocks noGrp="1"/>
          </p:cNvSpPr>
          <p:nvPr>
            <p:ph type="sldNum" sz="quarter" idx="12"/>
          </p:nvPr>
        </p:nvSpPr>
        <p:spPr/>
        <p:txBody>
          <a:bodyPr/>
          <a:lstStyle/>
          <a:p>
            <a:pPr>
              <a:defRPr/>
            </a:pPr>
            <a:fld id="{50C4E98D-7045-4952-A751-F5D41AADD046}" type="slidenum">
              <a:rPr lang="en-US" smtClean="0"/>
              <a:pPr>
                <a:defRPr/>
              </a:pPr>
              <a:t>203</a:t>
            </a:fld>
            <a:endParaRPr lang="en-US" dirty="0"/>
          </a:p>
        </p:txBody>
      </p:sp>
    </p:spTree>
    <p:extLst>
      <p:ext uri="{BB962C8B-B14F-4D97-AF65-F5344CB8AC3E}">
        <p14:creationId xmlns:p14="http://schemas.microsoft.com/office/powerpoint/2010/main" val="41125517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919"/>
          <a:stretch/>
        </p:blipFill>
        <p:spPr>
          <a:xfrm>
            <a:off x="73823" y="2637952"/>
            <a:ext cx="9008280" cy="1373981"/>
          </a:xfrm>
          <a:prstGeom prst="rect">
            <a:avLst/>
          </a:prstGeom>
        </p:spPr>
      </p:pic>
      <p:sp>
        <p:nvSpPr>
          <p:cNvPr id="4" name="Google Shape;380;p29"/>
          <p:cNvSpPr txBox="1">
            <a:spLocks/>
          </p:cNvSpPr>
          <p:nvPr/>
        </p:nvSpPr>
        <p:spPr>
          <a:xfrm>
            <a:off x="1242457" y="534813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351" b="1" dirty="0">
                <a:solidFill>
                  <a:schemeClr val="tx1"/>
                </a:solidFill>
                <a:latin typeface="Arial" panose="020B0604020202020204" pitchFamily="34" charset="0"/>
                <a:ea typeface="Century Gothic"/>
                <a:cs typeface="Arial" panose="020B0604020202020204" pitchFamily="34" charset="0"/>
                <a:sym typeface="Century Gothic"/>
              </a:rPr>
              <a:t> Our extensions</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p>
          <a:p>
            <a:endParaRPr lang="en-US" sz="1400" b="1" dirty="0">
              <a:solidFill>
                <a:srgbClr val="666666"/>
              </a:solidFill>
              <a:latin typeface="Arial" panose="020B0604020202020204" pitchFamily="34" charset="0"/>
              <a:ea typeface="Century Gothic"/>
              <a:cs typeface="Arial" panose="020B0604020202020204" pitchFamily="34" charset="0"/>
              <a:sym typeface="Century Gothic"/>
            </a:endParaRPr>
          </a:p>
        </p:txBody>
      </p:sp>
      <p:sp>
        <p:nvSpPr>
          <p:cNvPr id="6" name="Oval 5"/>
          <p:cNvSpPr>
            <a:spLocks noChangeAspect="1"/>
          </p:cNvSpPr>
          <p:nvPr/>
        </p:nvSpPr>
        <p:spPr>
          <a:xfrm>
            <a:off x="1212735" y="5510152"/>
            <a:ext cx="59436" cy="64008"/>
          </a:xfrm>
          <a:prstGeom prst="ellipse">
            <a:avLst/>
          </a:prstGeom>
          <a:solidFill>
            <a:schemeClr val="tx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0"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155170C6-FCE6-4CCE-A7EE-7DD5254F0DA4}"/>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22E7C7C-FD55-486A-8D96-4DC0DFB06F3D}"/>
              </a:ext>
            </a:extLst>
          </p:cNvPr>
          <p:cNvSpPr>
            <a:spLocks noGrp="1"/>
          </p:cNvSpPr>
          <p:nvPr>
            <p:ph type="sldNum" sz="quarter" idx="12"/>
          </p:nvPr>
        </p:nvSpPr>
        <p:spPr/>
        <p:txBody>
          <a:bodyPr/>
          <a:lstStyle/>
          <a:p>
            <a:pPr>
              <a:defRPr/>
            </a:pPr>
            <a:fld id="{50C4E98D-7045-4952-A751-F5D41AADD046}" type="slidenum">
              <a:rPr lang="en-US" smtClean="0"/>
              <a:pPr>
                <a:defRPr/>
              </a:pPr>
              <a:t>204</a:t>
            </a:fld>
            <a:endParaRPr lang="en-US" dirty="0"/>
          </a:p>
        </p:txBody>
      </p:sp>
    </p:spTree>
    <p:extLst>
      <p:ext uri="{BB962C8B-B14F-4D97-AF65-F5344CB8AC3E}">
        <p14:creationId xmlns:p14="http://schemas.microsoft.com/office/powerpoint/2010/main" val="32707841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3" y="2637952"/>
            <a:ext cx="9008280" cy="2048255"/>
          </a:xfrm>
          <a:prstGeom prst="rect">
            <a:avLst/>
          </a:prstGeom>
        </p:spPr>
      </p:pic>
      <p:sp>
        <p:nvSpPr>
          <p:cNvPr id="10" name="Google Shape;380;p29"/>
          <p:cNvSpPr txBox="1">
            <a:spLocks/>
          </p:cNvSpPr>
          <p:nvPr/>
        </p:nvSpPr>
        <p:spPr>
          <a:xfrm>
            <a:off x="1242457" y="534813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351" b="1" dirty="0">
                <a:solidFill>
                  <a:schemeClr val="tx1"/>
                </a:solidFill>
                <a:latin typeface="Arial" panose="020B0604020202020204" pitchFamily="34" charset="0"/>
                <a:ea typeface="Century Gothic"/>
                <a:cs typeface="Arial" panose="020B0604020202020204" pitchFamily="34" charset="0"/>
                <a:sym typeface="Century Gothic"/>
              </a:rPr>
              <a:t> Our extensions</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p>
          <a:p>
            <a:endParaRPr lang="en-US" sz="1400" b="1" dirty="0">
              <a:solidFill>
                <a:srgbClr val="666666"/>
              </a:solidFill>
              <a:latin typeface="Arial" panose="020B0604020202020204" pitchFamily="34" charset="0"/>
              <a:ea typeface="Century Gothic"/>
              <a:cs typeface="Arial" panose="020B0604020202020204" pitchFamily="34" charset="0"/>
              <a:sym typeface="Century Gothic"/>
            </a:endParaRPr>
          </a:p>
        </p:txBody>
      </p:sp>
      <p:sp>
        <p:nvSpPr>
          <p:cNvPr id="11" name="Oval 10"/>
          <p:cNvSpPr>
            <a:spLocks noChangeAspect="1"/>
          </p:cNvSpPr>
          <p:nvPr/>
        </p:nvSpPr>
        <p:spPr>
          <a:xfrm>
            <a:off x="1212735" y="5510152"/>
            <a:ext cx="59436" cy="64008"/>
          </a:xfrm>
          <a:prstGeom prst="ellipse">
            <a:avLst/>
          </a:prstGeom>
          <a:solidFill>
            <a:schemeClr val="tx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 name="Title 1"/>
          <p:cNvSpPr txBox="1">
            <a:spLocks/>
          </p:cNvSpPr>
          <p:nvPr/>
        </p:nvSpPr>
        <p:spPr>
          <a:xfrm>
            <a:off x="238539" y="1267031"/>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Approximate Methods Covered in Study</a:t>
            </a:r>
          </a:p>
        </p:txBody>
      </p:sp>
      <p:sp>
        <p:nvSpPr>
          <p:cNvPr id="2" name="Footer Placeholder 1">
            <a:extLst>
              <a:ext uri="{FF2B5EF4-FFF2-40B4-BE49-F238E27FC236}">
                <a16:creationId xmlns:a16="http://schemas.microsoft.com/office/drawing/2014/main" id="{F492F1FF-8A26-48F0-A678-D8EF10BBA7A3}"/>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E10CA956-00D9-40F3-8BB6-A6D47EE84809}"/>
              </a:ext>
            </a:extLst>
          </p:cNvPr>
          <p:cNvSpPr>
            <a:spLocks noGrp="1"/>
          </p:cNvSpPr>
          <p:nvPr>
            <p:ph type="sldNum" sz="quarter" idx="12"/>
          </p:nvPr>
        </p:nvSpPr>
        <p:spPr/>
        <p:txBody>
          <a:bodyPr/>
          <a:lstStyle/>
          <a:p>
            <a:pPr>
              <a:defRPr/>
            </a:pPr>
            <a:fld id="{50C4E98D-7045-4952-A751-F5D41AADD046}" type="slidenum">
              <a:rPr lang="en-US" smtClean="0"/>
              <a:pPr>
                <a:defRPr/>
              </a:pPr>
              <a:t>205</a:t>
            </a:fld>
            <a:endParaRPr lang="en-US" dirty="0"/>
          </a:p>
        </p:txBody>
      </p:sp>
    </p:spTree>
    <p:extLst>
      <p:ext uri="{BB962C8B-B14F-4D97-AF65-F5344CB8AC3E}">
        <p14:creationId xmlns:p14="http://schemas.microsoft.com/office/powerpoint/2010/main" val="15885636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a:t>
            </a:r>
            <a:r>
              <a:rPr lang="en-US" sz="1800" dirty="0">
                <a:latin typeface="Arial" panose="020B0604020202020204" pitchFamily="34" charset="0"/>
              </a:rPr>
              <a:t> </a:t>
            </a:r>
            <a:r>
              <a:rPr lang="en-US" sz="1800" dirty="0">
                <a:solidFill>
                  <a:schemeClr val="bg1"/>
                </a:solidFill>
                <a:latin typeface="Arial" panose="020B0604020202020204" pitchFamily="34" charset="0"/>
              </a:rPr>
              <a:t>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Unexpected Results</a:t>
            </a:r>
          </a:p>
        </p:txBody>
      </p:sp>
      <p:pic>
        <p:nvPicPr>
          <p:cNvPr id="11" name="Google Shape;334;p26"/>
          <p:cNvPicPr preferRelativeResize="0"/>
          <p:nvPr/>
        </p:nvPicPr>
        <p:blipFill>
          <a:blip r:embed="rId3">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 name="Footer Placeholder 1">
            <a:extLst>
              <a:ext uri="{FF2B5EF4-FFF2-40B4-BE49-F238E27FC236}">
                <a16:creationId xmlns:a16="http://schemas.microsoft.com/office/drawing/2014/main" id="{BA52FA58-134D-468B-96FF-DA1F61351D54}"/>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76C4D26C-BCAB-4903-9174-78F16E141A00}"/>
              </a:ext>
            </a:extLst>
          </p:cNvPr>
          <p:cNvSpPr>
            <a:spLocks noGrp="1"/>
          </p:cNvSpPr>
          <p:nvPr>
            <p:ph type="sldNum" sz="quarter" idx="12"/>
          </p:nvPr>
        </p:nvSpPr>
        <p:spPr/>
        <p:txBody>
          <a:bodyPr/>
          <a:lstStyle/>
          <a:p>
            <a:pPr>
              <a:defRPr/>
            </a:pPr>
            <a:fld id="{50C4E98D-7045-4952-A751-F5D41AADD046}" type="slidenum">
              <a:rPr lang="en-US" smtClean="0"/>
              <a:pPr>
                <a:defRPr/>
              </a:pPr>
              <a:t>206</a:t>
            </a:fld>
            <a:endParaRPr lang="en-US" dirty="0"/>
          </a:p>
        </p:txBody>
      </p:sp>
    </p:spTree>
    <p:extLst>
      <p:ext uri="{BB962C8B-B14F-4D97-AF65-F5344CB8AC3E}">
        <p14:creationId xmlns:p14="http://schemas.microsoft.com/office/powerpoint/2010/main" val="16829571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14" name="TextBox 13"/>
          <p:cNvSpPr txBox="1"/>
          <p:nvPr/>
        </p:nvSpPr>
        <p:spPr>
          <a:xfrm>
            <a:off x="2755131" y="3229320"/>
            <a:ext cx="599080" cy="300210"/>
          </a:xfrm>
          <a:prstGeom prst="rect">
            <a:avLst/>
          </a:prstGeom>
          <a:noFill/>
        </p:spPr>
        <p:txBody>
          <a:bodyPr wrap="square" rtlCol="0">
            <a:spAutoFit/>
          </a:bodyPr>
          <a:lstStyle/>
          <a:p>
            <a:r>
              <a:rPr lang="en-CA" sz="1351" b="1" dirty="0">
                <a:solidFill>
                  <a:srgbClr val="C00000"/>
                </a:solidFill>
              </a:rPr>
              <a:t>best</a:t>
            </a:r>
          </a:p>
        </p:txBody>
      </p:sp>
      <p:sp>
        <p:nvSpPr>
          <p:cNvPr id="15" name="TextBox 14"/>
          <p:cNvSpPr txBox="1"/>
          <p:nvPr/>
        </p:nvSpPr>
        <p:spPr>
          <a:xfrm>
            <a:off x="2862473" y="4964748"/>
            <a:ext cx="1223393" cy="300210"/>
          </a:xfrm>
          <a:prstGeom prst="rect">
            <a:avLst/>
          </a:prstGeom>
          <a:noFill/>
        </p:spPr>
        <p:txBody>
          <a:bodyPr wrap="square" rtlCol="0">
            <a:spAutoFit/>
          </a:bodyPr>
          <a:lstStyle/>
          <a:p>
            <a:r>
              <a:rPr lang="en-CA" sz="1351" b="1" dirty="0">
                <a:solidFill>
                  <a:srgbClr val="C00000"/>
                </a:solidFill>
              </a:rPr>
              <a:t>Accuracy</a:t>
            </a:r>
          </a:p>
        </p:txBody>
      </p:sp>
      <p:cxnSp>
        <p:nvCxnSpPr>
          <p:cNvPr id="16" name="Straight Arrow Connector 15"/>
          <p:cNvCxnSpPr/>
          <p:nvPr/>
        </p:nvCxnSpPr>
        <p:spPr>
          <a:xfrm>
            <a:off x="1294075" y="5086636"/>
            <a:ext cx="1568396" cy="9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00378" y="3248607"/>
            <a:ext cx="5785" cy="14083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8137" y="4670852"/>
            <a:ext cx="977016" cy="300210"/>
          </a:xfrm>
          <a:prstGeom prst="rect">
            <a:avLst/>
          </a:prstGeom>
          <a:noFill/>
        </p:spPr>
        <p:txBody>
          <a:bodyPr wrap="square" rtlCol="0">
            <a:spAutoFit/>
          </a:bodyPr>
          <a:lstStyle/>
          <a:p>
            <a:r>
              <a:rPr lang="en-CA" sz="1351" b="1" dirty="0">
                <a:solidFill>
                  <a:srgbClr val="C00000"/>
                </a:solidFill>
              </a:rPr>
              <a:t>Time</a:t>
            </a:r>
          </a:p>
        </p:txBody>
      </p:sp>
      <p:sp>
        <p:nvSpPr>
          <p:cNvPr id="19" name="Oval 18"/>
          <p:cNvSpPr/>
          <p:nvPr/>
        </p:nvSpPr>
        <p:spPr>
          <a:xfrm>
            <a:off x="2671642" y="3408038"/>
            <a:ext cx="101379" cy="10205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 name="Footer Placeholder 1">
            <a:extLst>
              <a:ext uri="{FF2B5EF4-FFF2-40B4-BE49-F238E27FC236}">
                <a16:creationId xmlns:a16="http://schemas.microsoft.com/office/drawing/2014/main" id="{CBC0B590-E049-4E2F-8B0F-05C4A0615278}"/>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D7578A50-CEB7-401C-ADF2-3F599DBD153F}"/>
              </a:ext>
            </a:extLst>
          </p:cNvPr>
          <p:cNvSpPr>
            <a:spLocks noGrp="1"/>
          </p:cNvSpPr>
          <p:nvPr>
            <p:ph type="sldNum" sz="quarter" idx="12"/>
          </p:nvPr>
        </p:nvSpPr>
        <p:spPr/>
        <p:txBody>
          <a:bodyPr/>
          <a:lstStyle/>
          <a:p>
            <a:pPr>
              <a:defRPr/>
            </a:pPr>
            <a:fld id="{50C4E98D-7045-4952-A751-F5D41AADD046}" type="slidenum">
              <a:rPr lang="en-US" smtClean="0"/>
              <a:pPr>
                <a:defRPr/>
              </a:pPr>
              <a:t>207</a:t>
            </a:fld>
            <a:endParaRPr lang="en-US" dirty="0"/>
          </a:p>
        </p:txBody>
      </p:sp>
    </p:spTree>
    <p:extLst>
      <p:ext uri="{BB962C8B-B14F-4D97-AF65-F5344CB8AC3E}">
        <p14:creationId xmlns:p14="http://schemas.microsoft.com/office/powerpoint/2010/main" val="83058979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t>
            </a:r>
            <a:r>
              <a:rPr lang="en-US" sz="1800" dirty="0">
                <a:solidFill>
                  <a:schemeClr val="bg1"/>
                </a:solidFill>
                <a:latin typeface="Arial" panose="020B0604020202020204" pitchFamily="34" charset="0"/>
              </a:rPr>
              <a:t>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2" name="Footer Placeholder 1">
            <a:extLst>
              <a:ext uri="{FF2B5EF4-FFF2-40B4-BE49-F238E27FC236}">
                <a16:creationId xmlns:a16="http://schemas.microsoft.com/office/drawing/2014/main" id="{D8D12D7C-BB6F-4379-8C31-EB1CAD3EA72B}"/>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ADC6E3AB-1648-4984-998A-D4405C441D35}"/>
              </a:ext>
            </a:extLst>
          </p:cNvPr>
          <p:cNvSpPr>
            <a:spLocks noGrp="1"/>
          </p:cNvSpPr>
          <p:nvPr>
            <p:ph type="sldNum" sz="quarter" idx="12"/>
          </p:nvPr>
        </p:nvSpPr>
        <p:spPr/>
        <p:txBody>
          <a:bodyPr/>
          <a:lstStyle/>
          <a:p>
            <a:pPr>
              <a:defRPr/>
            </a:pPr>
            <a:fld id="{50C4E98D-7045-4952-A751-F5D41AADD046}" type="slidenum">
              <a:rPr lang="en-US" smtClean="0"/>
              <a:pPr>
                <a:defRPr/>
              </a:pPr>
              <a:t>208</a:t>
            </a:fld>
            <a:endParaRPr lang="en-US" dirty="0"/>
          </a:p>
        </p:txBody>
      </p:sp>
    </p:spTree>
    <p:extLst>
      <p:ext uri="{BB962C8B-B14F-4D97-AF65-F5344CB8AC3E}">
        <p14:creationId xmlns:p14="http://schemas.microsoft.com/office/powerpoint/2010/main" val="41717219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solidFill>
                  <a:schemeClr val="bg1"/>
                </a:solidFill>
                <a:latin typeface="Arial" panose="020B0604020202020204" pitchFamily="34" charset="0"/>
              </a:rPr>
              <a:t>perform the best for long vectors,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2">
            <a:alphaModFix/>
          </a:blip>
          <a:stretch>
            <a:fillRect/>
          </a:stretch>
        </p:blipFill>
        <p:spPr>
          <a:xfrm>
            <a:off x="8263790" y="1224886"/>
            <a:ext cx="594451" cy="594451"/>
          </a:xfrm>
          <a:prstGeom prst="rect">
            <a:avLst/>
          </a:prstGeom>
          <a:noFill/>
          <a:ln>
            <a:no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pic>
        <p:nvPicPr>
          <p:cNvPr id="21" name="Picture 20"/>
          <p:cNvPicPr>
            <a:picLocks noChangeAspect="1"/>
          </p:cNvPicPr>
          <p:nvPr/>
        </p:nvPicPr>
        <p:blipFill>
          <a:blip r:embed="rId4"/>
          <a:stretch>
            <a:fillRect/>
          </a:stretch>
        </p:blipFill>
        <p:spPr>
          <a:xfrm>
            <a:off x="639878" y="3190242"/>
            <a:ext cx="2222595" cy="2339267"/>
          </a:xfrm>
          <a:prstGeom prst="rect">
            <a:avLst/>
          </a:prstGeom>
        </p:spPr>
      </p:pic>
      <p:pic>
        <p:nvPicPr>
          <p:cNvPr id="22" name="Picture 21"/>
          <p:cNvPicPr>
            <a:picLocks noChangeAspect="1"/>
          </p:cNvPicPr>
          <p:nvPr/>
        </p:nvPicPr>
        <p:blipFill>
          <a:blip r:embed="rId5"/>
          <a:stretch>
            <a:fillRect/>
          </a:stretch>
        </p:blipFill>
        <p:spPr>
          <a:xfrm>
            <a:off x="3621734" y="3105594"/>
            <a:ext cx="2097143" cy="2373279"/>
          </a:xfrm>
          <a:prstGeom prst="rect">
            <a:avLst/>
          </a:prstGeom>
        </p:spPr>
      </p:pic>
      <p:sp>
        <p:nvSpPr>
          <p:cNvPr id="23" name="TextBox 22"/>
          <p:cNvSpPr txBox="1"/>
          <p:nvPr/>
        </p:nvSpPr>
        <p:spPr>
          <a:xfrm>
            <a:off x="697730" y="5162881"/>
            <a:ext cx="375699" cy="300210"/>
          </a:xfrm>
          <a:prstGeom prst="rect">
            <a:avLst/>
          </a:prstGeom>
          <a:solidFill>
            <a:schemeClr val="bg1"/>
          </a:solidFill>
        </p:spPr>
        <p:txBody>
          <a:bodyPr wrap="square" rtlCol="0">
            <a:spAutoFit/>
          </a:bodyPr>
          <a:lstStyle/>
          <a:p>
            <a:endParaRPr lang="en-CA" sz="1351" dirty="0"/>
          </a:p>
        </p:txBody>
      </p:sp>
      <p:sp>
        <p:nvSpPr>
          <p:cNvPr id="24" name="TextBox 23"/>
          <p:cNvSpPr txBox="1"/>
          <p:nvPr/>
        </p:nvSpPr>
        <p:spPr>
          <a:xfrm>
            <a:off x="4427885" y="4883860"/>
            <a:ext cx="372716" cy="300210"/>
          </a:xfrm>
          <a:prstGeom prst="rect">
            <a:avLst/>
          </a:prstGeom>
          <a:solidFill>
            <a:schemeClr val="bg1"/>
          </a:solidFill>
        </p:spPr>
        <p:txBody>
          <a:bodyPr wrap="square" rtlCol="0">
            <a:spAutoFit/>
          </a:bodyPr>
          <a:lstStyle/>
          <a:p>
            <a:endParaRPr lang="en-CA" sz="1351" dirty="0"/>
          </a:p>
        </p:txBody>
      </p:sp>
      <p:sp>
        <p:nvSpPr>
          <p:cNvPr id="25" name="TextBox 2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26" name="Google Shape;457;p55"/>
          <p:cNvSpPr/>
          <p:nvPr/>
        </p:nvSpPr>
        <p:spPr>
          <a:xfrm rot="-1149713">
            <a:off x="2479847" y="3396304"/>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27" name="Google Shape;457;p55"/>
          <p:cNvSpPr/>
          <p:nvPr/>
        </p:nvSpPr>
        <p:spPr>
          <a:xfrm rot="-1149713">
            <a:off x="5324895" y="3430968"/>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pic>
        <p:nvPicPr>
          <p:cNvPr id="34" name="Picture 33"/>
          <p:cNvPicPr>
            <a:picLocks noChangeAspect="1"/>
          </p:cNvPicPr>
          <p:nvPr/>
        </p:nvPicPr>
        <p:blipFill>
          <a:blip r:embed="rId6"/>
          <a:stretch>
            <a:fillRect/>
          </a:stretch>
        </p:blipFill>
        <p:spPr>
          <a:xfrm>
            <a:off x="6300341" y="3190242"/>
            <a:ext cx="2244129" cy="2369083"/>
          </a:xfrm>
          <a:prstGeom prst="rect">
            <a:avLst/>
          </a:prstGeom>
        </p:spPr>
      </p:pic>
      <p:sp>
        <p:nvSpPr>
          <p:cNvPr id="35" name="TextBox 34"/>
          <p:cNvSpPr txBox="1"/>
          <p:nvPr/>
        </p:nvSpPr>
        <p:spPr>
          <a:xfrm>
            <a:off x="7234554" y="4892768"/>
            <a:ext cx="375699" cy="300210"/>
          </a:xfrm>
          <a:prstGeom prst="rect">
            <a:avLst/>
          </a:prstGeom>
          <a:solidFill>
            <a:schemeClr val="bg1"/>
          </a:solidFill>
        </p:spPr>
        <p:txBody>
          <a:bodyPr wrap="square" rtlCol="0">
            <a:spAutoFit/>
          </a:bodyPr>
          <a:lstStyle/>
          <a:p>
            <a:endParaRPr lang="en-CA" sz="1351" dirty="0"/>
          </a:p>
        </p:txBody>
      </p:sp>
      <p:sp>
        <p:nvSpPr>
          <p:cNvPr id="36" name="Google Shape;457;p55"/>
          <p:cNvSpPr/>
          <p:nvPr/>
        </p:nvSpPr>
        <p:spPr>
          <a:xfrm rot="-1149713">
            <a:off x="8076423" y="3547272"/>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37" name="Google Shape;460;p55"/>
          <p:cNvSpPr txBox="1"/>
          <p:nvPr/>
        </p:nvSpPr>
        <p:spPr>
          <a:xfrm flipH="1">
            <a:off x="7902943" y="2881719"/>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8" name="Google Shape;460;p55"/>
          <p:cNvSpPr txBox="1"/>
          <p:nvPr/>
        </p:nvSpPr>
        <p:spPr>
          <a:xfrm flipH="1">
            <a:off x="2487110" y="2904577"/>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39" name="Google Shape;460;p55"/>
          <p:cNvSpPr txBox="1"/>
          <p:nvPr/>
        </p:nvSpPr>
        <p:spPr>
          <a:xfrm flipH="1">
            <a:off x="5320755" y="289364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2" name="Footer Placeholder 1">
            <a:extLst>
              <a:ext uri="{FF2B5EF4-FFF2-40B4-BE49-F238E27FC236}">
                <a16:creationId xmlns:a16="http://schemas.microsoft.com/office/drawing/2014/main" id="{C5ACC0EC-4A5C-416B-B767-BDFFA6A1C713}"/>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C88E72D1-7C01-4E8B-9A8B-00BDA700C326}"/>
              </a:ext>
            </a:extLst>
          </p:cNvPr>
          <p:cNvSpPr>
            <a:spLocks noGrp="1"/>
          </p:cNvSpPr>
          <p:nvPr>
            <p:ph type="sldNum" sz="quarter" idx="12"/>
          </p:nvPr>
        </p:nvSpPr>
        <p:spPr/>
        <p:txBody>
          <a:bodyPr/>
          <a:lstStyle/>
          <a:p>
            <a:pPr>
              <a:defRPr/>
            </a:pPr>
            <a:fld id="{50C4E98D-7045-4952-A751-F5D41AADD046}" type="slidenum">
              <a:rPr lang="en-US" smtClean="0"/>
              <a:pPr>
                <a:defRPr/>
              </a:pPr>
              <a:t>209</a:t>
            </a:fld>
            <a:endParaRPr lang="en-US" dirty="0"/>
          </a:p>
        </p:txBody>
      </p:sp>
    </p:spTree>
    <p:extLst>
      <p:ext uri="{BB962C8B-B14F-4D97-AF65-F5344CB8AC3E}">
        <p14:creationId xmlns:p14="http://schemas.microsoft.com/office/powerpoint/2010/main" val="300888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5" name="Slide Number Placeholder 4">
            <a:extLst>
              <a:ext uri="{FF2B5EF4-FFF2-40B4-BE49-F238E27FC236}">
                <a16:creationId xmlns:a16="http://schemas.microsoft.com/office/drawing/2014/main" id="{D03B3317-640C-47E1-8D70-13FE3F4FC08E}"/>
              </a:ext>
            </a:extLst>
          </p:cNvPr>
          <p:cNvSpPr>
            <a:spLocks noGrp="1"/>
          </p:cNvSpPr>
          <p:nvPr>
            <p:ph type="sldNum" sz="quarter" idx="12"/>
          </p:nvPr>
        </p:nvSpPr>
        <p:spPr/>
        <p:txBody>
          <a:bodyPr/>
          <a:lstStyle/>
          <a:p>
            <a:fld id="{A577D55C-4B0B-488E-BDEC-E7DCB799A030}" type="slidenum">
              <a:rPr lang="en-CA" smtClean="0"/>
              <a:t>21</a:t>
            </a:fld>
            <a:endParaRPr lang="en-CA"/>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8"/>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Euclidean, Maximum, DISSIM, …</a:t>
            </a:r>
          </a:p>
          <a:p>
            <a:pPr lvl="1"/>
            <a:r>
              <a:rPr lang="en-US" sz="2200" dirty="0"/>
              <a:t>sliding</a:t>
            </a:r>
          </a:p>
          <a:p>
            <a:pPr lvl="2"/>
            <a:r>
              <a:rPr lang="en-US" sz="2000" dirty="0"/>
              <a:t>Normalized Cross-Correlation, SBD, …</a:t>
            </a:r>
          </a:p>
          <a:p>
            <a:pPr lvl="1"/>
            <a:r>
              <a:rPr lang="en-US" sz="2200" dirty="0"/>
              <a:t>elastic</a:t>
            </a:r>
          </a:p>
          <a:p>
            <a:pPr lvl="2"/>
            <a:r>
              <a:rPr lang="en-US" sz="2000" dirty="0"/>
              <a:t>DTW, LCSS,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7" name="Footer Placeholder 3">
            <a:extLst>
              <a:ext uri="{FF2B5EF4-FFF2-40B4-BE49-F238E27FC236}">
                <a16:creationId xmlns:a16="http://schemas.microsoft.com/office/drawing/2014/main" id="{1CF298CB-F68C-433E-8B4D-ACB0BEFDD8CA}"/>
              </a:ext>
            </a:extLst>
          </p:cNvPr>
          <p:cNvSpPr>
            <a:spLocks noGrp="1"/>
          </p:cNvSpPr>
          <p:nvPr>
            <p:ph type="ftr" sz="quarter" idx="11"/>
          </p:nvPr>
        </p:nvSpPr>
        <p:spPr>
          <a:xfrm>
            <a:off x="4436919" y="6608618"/>
            <a:ext cx="4707082" cy="249381"/>
          </a:xfrm>
        </p:spPr>
        <p:txBody>
          <a:bodyPr/>
          <a:lstStyle/>
          <a:p>
            <a:r>
              <a:rPr lang="en-US"/>
              <a:t>Echihabi, Palpanas - MDM 2022</a:t>
            </a:r>
            <a:endParaRPr lang="en-US" dirty="0"/>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
                <a:solidFill>
                  <a:srgbClr val="1A9988"/>
                </a:solidFill>
                <a:latin typeface="Century Gothic"/>
                <a:ea typeface="Century Gothic"/>
                <a:cs typeface="Century Gothic"/>
                <a:sym typeface="Century Gothic"/>
              </a:rPr>
              <a:t>Distance Measures</a:t>
            </a:r>
            <a:endParaRPr lang="en">
              <a:latin typeface="Century Gothic"/>
              <a:ea typeface="Century Gothic"/>
              <a:cs typeface="Century Gothic"/>
              <a:sym typeface="Century Gothic"/>
            </a:endParaRPr>
          </a:p>
          <a:p>
            <a:pPr marL="0" indent="0">
              <a:buFont typeface="Georgia"/>
              <a:buNone/>
            </a:pPr>
            <a:r>
              <a:rPr lang="en">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Ding-PVLDB‘08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Paparrizos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7033716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9"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solidFill>
                  <a:schemeClr val="bg1"/>
                </a:solidFill>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1"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F1AB2DC9-2A7C-4CD0-9670-D02285FB12D7}"/>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362F5B6B-6D83-4151-BAE7-0CCBAEE86A05}"/>
              </a:ext>
            </a:extLst>
          </p:cNvPr>
          <p:cNvSpPr>
            <a:spLocks noGrp="1"/>
          </p:cNvSpPr>
          <p:nvPr>
            <p:ph type="sldNum" sz="quarter" idx="12"/>
          </p:nvPr>
        </p:nvSpPr>
        <p:spPr/>
        <p:txBody>
          <a:bodyPr/>
          <a:lstStyle/>
          <a:p>
            <a:pPr>
              <a:defRPr/>
            </a:pPr>
            <a:fld id="{50C4E98D-7045-4952-A751-F5D41AADD046}" type="slidenum">
              <a:rPr lang="en-US" smtClean="0"/>
              <a:pPr>
                <a:defRPr/>
              </a:pPr>
              <a:t>210</a:t>
            </a:fld>
            <a:endParaRPr lang="en-US" dirty="0"/>
          </a:p>
        </p:txBody>
      </p:sp>
    </p:spTree>
    <p:extLst>
      <p:ext uri="{BB962C8B-B14F-4D97-AF65-F5344CB8AC3E}">
        <p14:creationId xmlns:p14="http://schemas.microsoft.com/office/powerpoint/2010/main" val="18419493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80075" y="5726518"/>
            <a:ext cx="4942936" cy="251225"/>
          </a:xfrm>
          <a:prstGeom prst="rect">
            <a:avLst/>
          </a:prstGeom>
          <a:noFill/>
          <a:ln>
            <a:noFill/>
          </a:ln>
        </p:spPr>
      </p:pic>
      <p:pic>
        <p:nvPicPr>
          <p:cNvPr id="8" name="Google Shape;445;p54" descr="A close up of a map&#10;&#10;Description automatically generated"/>
          <p:cNvPicPr preferRelativeResize="0"/>
          <p:nvPr/>
        </p:nvPicPr>
        <p:blipFill rotWithShape="1">
          <a:blip r:embed="rId3">
            <a:alphaModFix/>
          </a:blip>
          <a:srcRect/>
          <a:stretch/>
        </p:blipFill>
        <p:spPr>
          <a:xfrm>
            <a:off x="2408861" y="3528616"/>
            <a:ext cx="3855988" cy="2123149"/>
          </a:xfrm>
          <a:prstGeom prst="rect">
            <a:avLst/>
          </a:prstGeom>
          <a:noFill/>
          <a:ln>
            <a:noFill/>
          </a:ln>
        </p:spPr>
      </p:pic>
      <p:sp>
        <p:nvSpPr>
          <p:cNvPr id="7" name="Google Shape;457;p55"/>
          <p:cNvSpPr/>
          <p:nvPr/>
        </p:nvSpPr>
        <p:spPr>
          <a:xfrm rot="-1149713">
            <a:off x="3958791" y="3831639"/>
            <a:ext cx="374736" cy="716911"/>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57;p55"/>
          <p:cNvSpPr/>
          <p:nvPr/>
        </p:nvSpPr>
        <p:spPr>
          <a:xfrm rot="-1149713">
            <a:off x="5932167" y="4163358"/>
            <a:ext cx="374736" cy="616148"/>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58;p55"/>
          <p:cNvSpPr txBox="1"/>
          <p:nvPr/>
        </p:nvSpPr>
        <p:spPr>
          <a:xfrm flipH="1">
            <a:off x="6459930" y="3951178"/>
            <a:ext cx="850119" cy="692499"/>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a:p>
            <a:r>
              <a:rPr lang="en-US" sz="1351" dirty="0" err="1">
                <a:solidFill>
                  <a:schemeClr val="dk1"/>
                </a:solidFill>
                <a:latin typeface="Georgia"/>
                <a:ea typeface="Georgia"/>
                <a:cs typeface="Georgia"/>
                <a:sym typeface="Georgia"/>
              </a:rPr>
              <a:t>VA+file</a:t>
            </a:r>
            <a:endParaRPr sz="1351" dirty="0">
              <a:solidFill>
                <a:schemeClr val="dk1"/>
              </a:solidFill>
              <a:latin typeface="Georgia"/>
              <a:ea typeface="Georgia"/>
              <a:cs typeface="Georgia"/>
              <a:sym typeface="Georgia"/>
            </a:endParaRPr>
          </a:p>
        </p:txBody>
      </p:sp>
      <p:sp>
        <p:nvSpPr>
          <p:cNvPr id="17"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solidFill>
                  <a:schemeClr val="bg1"/>
                </a:solidFill>
                <a:latin typeface="Arial" panose="020B0604020202020204" pitchFamily="34" charset="0"/>
              </a:rPr>
              <a:t>perform the best for disk-resident 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8" name="Google Shape;460;p55"/>
          <p:cNvSpPr txBox="1"/>
          <p:nvPr/>
        </p:nvSpPr>
        <p:spPr>
          <a:xfrm flipH="1">
            <a:off x="3701427" y="3344893"/>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3"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4"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337F8075-49C8-4EA1-B672-BF755388FBB9}"/>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CDC6E71C-5636-4890-9154-1F55780EB2B9}"/>
              </a:ext>
            </a:extLst>
          </p:cNvPr>
          <p:cNvSpPr>
            <a:spLocks noGrp="1"/>
          </p:cNvSpPr>
          <p:nvPr>
            <p:ph type="sldNum" sz="quarter" idx="12"/>
          </p:nvPr>
        </p:nvSpPr>
        <p:spPr/>
        <p:txBody>
          <a:bodyPr/>
          <a:lstStyle/>
          <a:p>
            <a:pPr>
              <a:defRPr/>
            </a:pPr>
            <a:fld id="{50C4E98D-7045-4952-A751-F5D41AADD046}" type="slidenum">
              <a:rPr lang="en-US" smtClean="0"/>
              <a:pPr>
                <a:defRPr/>
              </a:pPr>
              <a:t>211</a:t>
            </a:fld>
            <a:endParaRPr lang="en-US" dirty="0"/>
          </a:p>
        </p:txBody>
      </p:sp>
    </p:spTree>
    <p:extLst>
      <p:ext uri="{BB962C8B-B14F-4D97-AF65-F5344CB8AC3E}">
        <p14:creationId xmlns:p14="http://schemas.microsoft.com/office/powerpoint/2010/main" val="9168516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70;p56"/>
          <p:cNvPicPr preferRelativeResize="0"/>
          <p:nvPr/>
        </p:nvPicPr>
        <p:blipFill rotWithShape="1">
          <a:blip r:embed="rId2">
            <a:alphaModFix/>
          </a:blip>
          <a:srcRect/>
          <a:stretch/>
        </p:blipFill>
        <p:spPr>
          <a:xfrm>
            <a:off x="2020440" y="5690734"/>
            <a:ext cx="4942936" cy="251225"/>
          </a:xfrm>
          <a:prstGeom prst="rect">
            <a:avLst/>
          </a:prstGeom>
          <a:noFill/>
          <a:ln>
            <a:noFill/>
          </a:ln>
        </p:spPr>
      </p:pic>
      <p:pic>
        <p:nvPicPr>
          <p:cNvPr id="7" name="Google Shape;471;p56" descr="A close up of a map&#10;&#10;Description automatically generated"/>
          <p:cNvPicPr preferRelativeResize="0"/>
          <p:nvPr/>
        </p:nvPicPr>
        <p:blipFill rotWithShape="1">
          <a:blip r:embed="rId3">
            <a:alphaModFix/>
          </a:blip>
          <a:srcRect/>
          <a:stretch/>
        </p:blipFill>
        <p:spPr>
          <a:xfrm>
            <a:off x="2459602" y="3581729"/>
            <a:ext cx="3784423" cy="2055248"/>
          </a:xfrm>
          <a:prstGeom prst="rect">
            <a:avLst/>
          </a:prstGeom>
          <a:noFill/>
          <a:ln>
            <a:noFill/>
          </a:ln>
        </p:spPr>
      </p:pic>
      <p:sp>
        <p:nvSpPr>
          <p:cNvPr id="8" name="Google Shape;484;p57"/>
          <p:cNvSpPr/>
          <p:nvPr/>
        </p:nvSpPr>
        <p:spPr>
          <a:xfrm rot="-809809">
            <a:off x="5888807" y="3936652"/>
            <a:ext cx="374736" cy="659357"/>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9" name="Google Shape;483;p57"/>
          <p:cNvSpPr/>
          <p:nvPr/>
        </p:nvSpPr>
        <p:spPr>
          <a:xfrm rot="-623572">
            <a:off x="4004961" y="3979943"/>
            <a:ext cx="374736" cy="60053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0" name="Google Shape;485;p57"/>
          <p:cNvSpPr txBox="1"/>
          <p:nvPr/>
        </p:nvSpPr>
        <p:spPr>
          <a:xfrm flipH="1">
            <a:off x="6329595" y="3708695"/>
            <a:ext cx="850119" cy="484748"/>
          </a:xfrm>
          <a:prstGeom prst="rect">
            <a:avLst/>
          </a:prstGeom>
          <a:noFill/>
          <a:ln>
            <a:noFill/>
          </a:ln>
        </p:spPr>
        <p:txBody>
          <a:bodyPr spcFirstLastPara="1" wrap="square" lIns="68569" tIns="34275" rIns="68569" bIns="34275" anchor="t" anchorCtr="0">
            <a:noAutofit/>
          </a:bodyPr>
          <a:lstStyle/>
          <a:p>
            <a:r>
              <a:rPr lang="en-US" sz="1351" dirty="0" err="1">
                <a:solidFill>
                  <a:schemeClr val="dk1"/>
                </a:solidFill>
                <a:latin typeface="Georgia"/>
                <a:ea typeface="Georgia"/>
                <a:cs typeface="Georgia"/>
                <a:sym typeface="Georgia"/>
              </a:rPr>
              <a:t>DSTree</a:t>
            </a:r>
            <a:endParaRPr sz="1351" dirty="0">
              <a:solidFill>
                <a:schemeClr val="dk1"/>
              </a:solidFill>
              <a:latin typeface="Georgia"/>
              <a:ea typeface="Georgia"/>
              <a:cs typeface="Georgia"/>
              <a:sym typeface="Georgia"/>
            </a:endParaRPr>
          </a:p>
          <a:p>
            <a:r>
              <a:rPr lang="en-US" sz="1351" dirty="0">
                <a:solidFill>
                  <a:schemeClr val="dk1"/>
                </a:solidFill>
                <a:latin typeface="Georgia"/>
                <a:ea typeface="Georgia"/>
                <a:cs typeface="Georgia"/>
                <a:sym typeface="Georgia"/>
              </a:rPr>
              <a:t>iSAX2+</a:t>
            </a:r>
            <a:endParaRPr sz="1351" dirty="0"/>
          </a:p>
        </p:txBody>
      </p:sp>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solidFill>
                  <a:schemeClr val="bg1"/>
                </a:solidFill>
                <a:latin typeface="Arial" panose="020B0604020202020204" pitchFamily="34" charset="0"/>
              </a:rPr>
              <a:t>are fastest at indexing and have the lowest footprint</a:t>
            </a:r>
            <a:endParaRPr lang="en-CA" sz="1800" dirty="0">
              <a:solidFill>
                <a:schemeClr val="bg1"/>
              </a:solidFill>
              <a:latin typeface="Arial" panose="020B0604020202020204" pitchFamily="34" charset="0"/>
            </a:endParaRPr>
          </a:p>
          <a:p>
            <a:pPr lvl="1"/>
            <a:endParaRPr lang="en-CA" sz="1800" dirty="0">
              <a:latin typeface="Arial" panose="020B0604020202020204" pitchFamily="34" charset="0"/>
            </a:endParaRPr>
          </a:p>
        </p:txBody>
      </p:sp>
      <p:sp>
        <p:nvSpPr>
          <p:cNvPr id="11"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F3525C55-76B8-49B3-B8A1-43D00D968DB3}"/>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E978B93D-F54A-42E2-B379-42E2B9574FFF}"/>
              </a:ext>
            </a:extLst>
          </p:cNvPr>
          <p:cNvSpPr>
            <a:spLocks noGrp="1"/>
          </p:cNvSpPr>
          <p:nvPr>
            <p:ph type="sldNum" sz="quarter" idx="12"/>
          </p:nvPr>
        </p:nvSpPr>
        <p:spPr/>
        <p:txBody>
          <a:bodyPr/>
          <a:lstStyle/>
          <a:p>
            <a:pPr>
              <a:defRPr/>
            </a:pPr>
            <a:fld id="{50C4E98D-7045-4952-A751-F5D41AADD046}" type="slidenum">
              <a:rPr lang="en-US" smtClean="0"/>
              <a:pPr>
                <a:defRPr/>
              </a:pPr>
              <a:t>212</a:t>
            </a:fld>
            <a:endParaRPr lang="en-US" dirty="0"/>
          </a:p>
        </p:txBody>
      </p:sp>
    </p:spTree>
    <p:extLst>
      <p:ext uri="{BB962C8B-B14F-4D97-AF65-F5344CB8AC3E}">
        <p14:creationId xmlns:p14="http://schemas.microsoft.com/office/powerpoint/2010/main" val="30072369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67" y="3708695"/>
            <a:ext cx="2326183" cy="1934863"/>
          </a:xfrm>
          <a:prstGeom prst="rect">
            <a:avLst/>
          </a:prstGeom>
        </p:spPr>
      </p:pic>
      <p:sp>
        <p:nvSpPr>
          <p:cNvPr id="15" name="Google Shape;483;p57"/>
          <p:cNvSpPr/>
          <p:nvPr/>
        </p:nvSpPr>
        <p:spPr>
          <a:xfrm rot="3550781">
            <a:off x="3381665" y="4336661"/>
            <a:ext cx="252981" cy="38801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6" name="Google Shape;485;p57"/>
          <p:cNvSpPr txBox="1"/>
          <p:nvPr/>
        </p:nvSpPr>
        <p:spPr>
          <a:xfrm flipH="1">
            <a:off x="3739574" y="4328301"/>
            <a:ext cx="850119" cy="484748"/>
          </a:xfrm>
          <a:prstGeom prst="rect">
            <a:avLst/>
          </a:prstGeom>
          <a:noFill/>
          <a:ln>
            <a:noFill/>
          </a:ln>
        </p:spPr>
        <p:txBody>
          <a:bodyPr spcFirstLastPara="1" wrap="square" lIns="68569" tIns="34275" rIns="68569" bIns="34275" anchor="t" anchorCtr="0">
            <a:noAutofit/>
          </a:bodyPr>
          <a:lstStyle/>
          <a:p>
            <a:r>
              <a:rPr lang="en-US" sz="1351" dirty="0">
                <a:solidFill>
                  <a:schemeClr val="dk1"/>
                </a:solidFill>
                <a:latin typeface="Georgia"/>
                <a:ea typeface="Georgia"/>
                <a:cs typeface="Georgia"/>
                <a:sym typeface="Georgia"/>
              </a:rPr>
              <a:t>iSAX2+</a:t>
            </a:r>
          </a:p>
          <a:p>
            <a:r>
              <a:rPr lang="en-US" sz="1351" dirty="0" err="1">
                <a:solidFill>
                  <a:schemeClr val="dk1"/>
                </a:solidFill>
                <a:latin typeface="Georgia"/>
                <a:sym typeface="Georgia"/>
              </a:rPr>
              <a:t>VA+file</a:t>
            </a:r>
            <a:endParaRPr sz="135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7A871FCC-4EAD-4918-85F5-DA296A2876BC}"/>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DAD90443-03EC-458F-AEC4-5A403508A7E8}"/>
              </a:ext>
            </a:extLst>
          </p:cNvPr>
          <p:cNvSpPr>
            <a:spLocks noGrp="1"/>
          </p:cNvSpPr>
          <p:nvPr>
            <p:ph type="sldNum" sz="quarter" idx="12"/>
          </p:nvPr>
        </p:nvSpPr>
        <p:spPr/>
        <p:txBody>
          <a:bodyPr/>
          <a:lstStyle/>
          <a:p>
            <a:pPr>
              <a:defRPr/>
            </a:pPr>
            <a:fld id="{50C4E98D-7045-4952-A751-F5D41AADD046}" type="slidenum">
              <a:rPr lang="en-US" smtClean="0"/>
              <a:pPr>
                <a:defRPr/>
              </a:pPr>
              <a:t>213</a:t>
            </a:fld>
            <a:endParaRPr lang="en-US" dirty="0"/>
          </a:p>
        </p:txBody>
      </p:sp>
    </p:spTree>
    <p:extLst>
      <p:ext uri="{BB962C8B-B14F-4D97-AF65-F5344CB8AC3E}">
        <p14:creationId xmlns:p14="http://schemas.microsoft.com/office/powerpoint/2010/main" val="65443381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67" y="3708695"/>
            <a:ext cx="2326183" cy="1934863"/>
          </a:xfrm>
          <a:prstGeom prst="rect">
            <a:avLst/>
          </a:prstGeom>
        </p:spPr>
      </p:pic>
      <p:sp>
        <p:nvSpPr>
          <p:cNvPr id="15" name="Google Shape;483;p57"/>
          <p:cNvSpPr/>
          <p:nvPr/>
        </p:nvSpPr>
        <p:spPr>
          <a:xfrm rot="3550781">
            <a:off x="3381665" y="4336661"/>
            <a:ext cx="252981" cy="388016"/>
          </a:xfrm>
          <a:prstGeom prst="ellipse">
            <a:avLst/>
          </a:prstGeom>
          <a:no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endParaRPr sz="1351">
              <a:solidFill>
                <a:schemeClr val="lt1"/>
              </a:solidFill>
              <a:latin typeface="Georgia"/>
              <a:ea typeface="Georgia"/>
              <a:cs typeface="Georgia"/>
              <a:sym typeface="Georgia"/>
            </a:endParaRPr>
          </a:p>
        </p:txBody>
      </p:sp>
      <p:sp>
        <p:nvSpPr>
          <p:cNvPr id="16" name="Google Shape;485;p57"/>
          <p:cNvSpPr txBox="1"/>
          <p:nvPr/>
        </p:nvSpPr>
        <p:spPr>
          <a:xfrm flipH="1">
            <a:off x="3739574" y="4328301"/>
            <a:ext cx="850119" cy="484748"/>
          </a:xfrm>
          <a:prstGeom prst="rect">
            <a:avLst/>
          </a:prstGeom>
          <a:noFill/>
          <a:ln>
            <a:noFill/>
          </a:ln>
        </p:spPr>
        <p:txBody>
          <a:bodyPr spcFirstLastPara="1" wrap="square" lIns="68569" tIns="34275" rIns="68569" bIns="34275" anchor="t" anchorCtr="0">
            <a:noAutofit/>
          </a:bodyPr>
          <a:lstStyle/>
          <a:p>
            <a:r>
              <a:rPr lang="en-US" sz="1351" dirty="0">
                <a:solidFill>
                  <a:schemeClr val="dk1"/>
                </a:solidFill>
                <a:latin typeface="Georgia"/>
                <a:ea typeface="Georgia"/>
                <a:cs typeface="Georgia"/>
                <a:sym typeface="Georgia"/>
              </a:rPr>
              <a:t>iSAX2+</a:t>
            </a:r>
          </a:p>
          <a:p>
            <a:r>
              <a:rPr lang="en-US" sz="1351" dirty="0" err="1">
                <a:solidFill>
                  <a:schemeClr val="dk1"/>
                </a:solidFill>
                <a:latin typeface="Georgia"/>
                <a:sym typeface="Georgia"/>
              </a:rPr>
              <a:t>VA+file</a:t>
            </a:r>
            <a:endParaRPr sz="135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49" y="5652559"/>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4">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7A871FCC-4EAD-4918-85F5-DA296A2876BC}"/>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DAD90443-03EC-458F-AEC4-5A403508A7E8}"/>
              </a:ext>
            </a:extLst>
          </p:cNvPr>
          <p:cNvSpPr>
            <a:spLocks noGrp="1"/>
          </p:cNvSpPr>
          <p:nvPr>
            <p:ph type="sldNum" sz="quarter" idx="12"/>
          </p:nvPr>
        </p:nvSpPr>
        <p:spPr/>
        <p:txBody>
          <a:bodyPr/>
          <a:lstStyle/>
          <a:p>
            <a:pPr>
              <a:defRPr/>
            </a:pPr>
            <a:fld id="{50C4E98D-7045-4952-A751-F5D41AADD046}" type="slidenum">
              <a:rPr lang="en-US" smtClean="0"/>
              <a:pPr>
                <a:defRPr/>
              </a:pPr>
              <a:t>214</a:t>
            </a:fld>
            <a:endParaRPr lang="en-US" dirty="0"/>
          </a:p>
        </p:txBody>
      </p:sp>
      <p:pic>
        <p:nvPicPr>
          <p:cNvPr id="12" name="Picture 12">
            <a:extLst>
              <a:ext uri="{FF2B5EF4-FFF2-40B4-BE49-F238E27FC236}">
                <a16:creationId xmlns:a16="http://schemas.microsoft.com/office/drawing/2014/main" id="{E4924A55-5A6D-4C59-819E-87281FD27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190" y="3726535"/>
            <a:ext cx="2326183" cy="1845392"/>
          </a:xfrm>
          <a:prstGeom prst="rect">
            <a:avLst/>
          </a:prstGeom>
        </p:spPr>
      </p:pic>
      <p:sp>
        <p:nvSpPr>
          <p:cNvPr id="17" name="Google Shape;484;p57">
            <a:extLst>
              <a:ext uri="{FF2B5EF4-FFF2-40B4-BE49-F238E27FC236}">
                <a16:creationId xmlns:a16="http://schemas.microsoft.com/office/drawing/2014/main" id="{548F3A2B-58EC-4DA3-95D0-587D45EC9820}"/>
              </a:ext>
            </a:extLst>
          </p:cNvPr>
          <p:cNvSpPr/>
          <p:nvPr/>
        </p:nvSpPr>
        <p:spPr>
          <a:xfrm rot="-809809">
            <a:off x="6397441" y="4447074"/>
            <a:ext cx="370534" cy="486598"/>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8" name="Google Shape;485;p57">
            <a:extLst>
              <a:ext uri="{FF2B5EF4-FFF2-40B4-BE49-F238E27FC236}">
                <a16:creationId xmlns:a16="http://schemas.microsoft.com/office/drawing/2014/main" id="{74F83E0B-F4D2-4F0F-A245-E6FB29F70D4A}"/>
              </a:ext>
            </a:extLst>
          </p:cNvPr>
          <p:cNvSpPr txBox="1"/>
          <p:nvPr/>
        </p:nvSpPr>
        <p:spPr>
          <a:xfrm flipH="1">
            <a:off x="6894358" y="4369211"/>
            <a:ext cx="989364" cy="4761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Georgia"/>
                <a:ea typeface="Georgia"/>
                <a:cs typeface="Georgia"/>
                <a:sym typeface="Georgia"/>
              </a:rPr>
              <a:t>DSTree</a:t>
            </a:r>
            <a:endParaRPr lang="en-US" sz="1800" dirty="0">
              <a:solidFill>
                <a:schemeClr val="dk1"/>
              </a:solidFill>
              <a:latin typeface="Georgia"/>
              <a:ea typeface="Georgia"/>
              <a:cs typeface="Georgia"/>
              <a:sym typeface="Georgia"/>
            </a:endParaRPr>
          </a:p>
          <a:p>
            <a:pPr marL="0" marR="0" lvl="0" indent="0" algn="l" rtl="0">
              <a:spcBef>
                <a:spcPts val="0"/>
              </a:spcBef>
              <a:spcAft>
                <a:spcPts val="0"/>
              </a:spcAft>
              <a:buNone/>
            </a:pPr>
            <a:r>
              <a:rPr lang="en-US" sz="1800" dirty="0">
                <a:solidFill>
                  <a:schemeClr val="dk1"/>
                </a:solidFill>
                <a:latin typeface="Georgia"/>
                <a:ea typeface="Georgia"/>
                <a:cs typeface="Georgia"/>
                <a:sym typeface="Georgia"/>
              </a:rPr>
              <a:t>iSAX2+</a:t>
            </a:r>
          </a:p>
        </p:txBody>
      </p:sp>
    </p:spTree>
    <p:extLst>
      <p:ext uri="{BB962C8B-B14F-4D97-AF65-F5344CB8AC3E}">
        <p14:creationId xmlns:p14="http://schemas.microsoft.com/office/powerpoint/2010/main" val="29009270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41" y="6534194"/>
            <a:ext cx="6535973" cy="323855"/>
          </a:xfrm>
          <a:prstGeom prst="rect">
            <a:avLst/>
          </a:prstGeom>
        </p:spPr>
      </p:pic>
      <p:sp>
        <p:nvSpPr>
          <p:cNvPr id="14" name="Content Placeholder 2"/>
          <p:cNvSpPr txBox="1">
            <a:spLocks/>
          </p:cNvSpPr>
          <p:nvPr/>
        </p:nvSpPr>
        <p:spPr>
          <a:xfrm>
            <a:off x="646339" y="1614805"/>
            <a:ext cx="7886700" cy="3293116"/>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100" dirty="0">
                <a:solidFill>
                  <a:srgbClr val="C00000"/>
                </a:solidFill>
                <a:latin typeface="Arial" panose="020B0604020202020204" pitchFamily="34" charset="0"/>
              </a:rPr>
              <a:t>New data series extensions are the overall winners</a:t>
            </a:r>
            <a:r>
              <a:rPr lang="en-CA" sz="2100" dirty="0">
                <a:latin typeface="Arial" panose="020B0604020202020204" pitchFamily="34" charset="0"/>
              </a:rPr>
              <a:t> even for general high-d vectors </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approximate queries with probabilistic guarantees </a:t>
            </a:r>
            <a:r>
              <a:rPr lang="en-US" sz="1800" dirty="0">
                <a:latin typeface="Arial" panose="020B0604020202020204" pitchFamily="34" charset="0"/>
              </a:rPr>
              <a:t>(δ-ε-approximate search),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long vectors</a:t>
            </a:r>
            <a:r>
              <a:rPr lang="en-US" sz="1800" dirty="0">
                <a:latin typeface="Arial" panose="020B0604020202020204" pitchFamily="34" charset="0"/>
              </a:rPr>
              <a:t>, in-memory and on-disk</a:t>
            </a:r>
          </a:p>
          <a:p>
            <a:pPr lvl="1"/>
            <a:r>
              <a:rPr lang="en-US" sz="1800" dirty="0">
                <a:latin typeface="Arial" panose="020B0604020202020204" pitchFamily="34" charset="0"/>
              </a:rPr>
              <a:t>perform </a:t>
            </a:r>
            <a:r>
              <a:rPr lang="en-US" sz="1800" dirty="0">
                <a:solidFill>
                  <a:srgbClr val="C00000"/>
                </a:solidFill>
                <a:latin typeface="Arial" panose="020B0604020202020204" pitchFamily="34" charset="0"/>
              </a:rPr>
              <a:t>the best for disk-resident </a:t>
            </a:r>
            <a:r>
              <a:rPr lang="en-US" sz="1800" dirty="0">
                <a:latin typeface="Arial" panose="020B0604020202020204" pitchFamily="34" charset="0"/>
              </a:rPr>
              <a:t>vectors</a:t>
            </a:r>
          </a:p>
          <a:p>
            <a:pPr lvl="1"/>
            <a:r>
              <a:rPr lang="en-US" sz="1800" dirty="0">
                <a:latin typeface="Arial" panose="020B0604020202020204" pitchFamily="34" charset="0"/>
              </a:rPr>
              <a:t>are </a:t>
            </a:r>
            <a:r>
              <a:rPr lang="en-US" sz="1800" dirty="0">
                <a:solidFill>
                  <a:srgbClr val="C00000"/>
                </a:solidFill>
                <a:latin typeface="Arial" panose="020B0604020202020204" pitchFamily="34" charset="0"/>
              </a:rPr>
              <a:t>fastest at indexing</a:t>
            </a:r>
            <a:r>
              <a:rPr lang="en-US" sz="1800" dirty="0">
                <a:latin typeface="Arial" panose="020B0604020202020204" pitchFamily="34" charset="0"/>
              </a:rPr>
              <a:t> and have </a:t>
            </a:r>
            <a:r>
              <a:rPr lang="en-US" sz="1800" dirty="0">
                <a:solidFill>
                  <a:srgbClr val="C00000"/>
                </a:solidFill>
                <a:latin typeface="Arial" panose="020B0604020202020204" pitchFamily="34" charset="0"/>
              </a:rPr>
              <a:t>the lowest footprint</a:t>
            </a:r>
            <a:endParaRPr lang="en-CA" sz="1800" dirty="0">
              <a:solidFill>
                <a:srgbClr val="C00000"/>
              </a:solidFill>
              <a:latin typeface="Arial" panose="020B0604020202020204" pitchFamily="34" charset="0"/>
            </a:endParaRPr>
          </a:p>
          <a:p>
            <a:pPr lvl="1"/>
            <a:endParaRPr lang="en-CA" sz="1800" dirty="0">
              <a:latin typeface="Arial" panose="020B0604020202020204" pitchFamily="34" charset="0"/>
            </a:endParaRPr>
          </a:p>
        </p:txBody>
      </p:sp>
      <p:sp>
        <p:nvSpPr>
          <p:cNvPr id="10" name="Title 1"/>
          <p:cNvSpPr txBox="1">
            <a:spLocks/>
          </p:cNvSpPr>
          <p:nvPr/>
        </p:nvSpPr>
        <p:spPr>
          <a:xfrm>
            <a:off x="184867" y="1213362"/>
            <a:ext cx="7886700"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a:solidFill>
                  <a:schemeClr val="accent1">
                    <a:lumMod val="50000"/>
                  </a:schemeClr>
                </a:solidFill>
              </a:rPr>
              <a:t>Unexpected Results</a:t>
            </a:r>
            <a:endParaRPr lang="en-CA" sz="3000" dirty="0">
              <a:solidFill>
                <a:schemeClr val="accent1">
                  <a:lumMod val="50000"/>
                </a:schemeClr>
              </a:solidFill>
            </a:endParaRPr>
          </a:p>
        </p:txBody>
      </p:sp>
      <p:pic>
        <p:nvPicPr>
          <p:cNvPr id="13" name="Google Shape;334;p26"/>
          <p:cNvPicPr preferRelativeResize="0"/>
          <p:nvPr/>
        </p:nvPicPr>
        <p:blipFill>
          <a:blip r:embed="rId3">
            <a:alphaModFix/>
          </a:blip>
          <a:stretch>
            <a:fillRect/>
          </a:stretch>
        </p:blipFill>
        <p:spPr>
          <a:xfrm>
            <a:off x="8263790" y="1224886"/>
            <a:ext cx="594451" cy="594451"/>
          </a:xfrm>
          <a:prstGeom prst="rect">
            <a:avLst/>
          </a:prstGeom>
          <a:noFill/>
          <a:ln>
            <a:noFill/>
          </a:ln>
        </p:spPr>
      </p:pic>
      <p:sp>
        <p:nvSpPr>
          <p:cNvPr id="2" name="Footer Placeholder 1">
            <a:extLst>
              <a:ext uri="{FF2B5EF4-FFF2-40B4-BE49-F238E27FC236}">
                <a16:creationId xmlns:a16="http://schemas.microsoft.com/office/drawing/2014/main" id="{7A871FCC-4EAD-4918-85F5-DA296A2876BC}"/>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DAD90443-03EC-458F-AEC4-5A403508A7E8}"/>
              </a:ext>
            </a:extLst>
          </p:cNvPr>
          <p:cNvSpPr>
            <a:spLocks noGrp="1"/>
          </p:cNvSpPr>
          <p:nvPr>
            <p:ph type="sldNum" sz="quarter" idx="12"/>
          </p:nvPr>
        </p:nvSpPr>
        <p:spPr/>
        <p:txBody>
          <a:bodyPr/>
          <a:lstStyle/>
          <a:p>
            <a:pPr>
              <a:defRPr/>
            </a:pPr>
            <a:fld id="{50C4E98D-7045-4952-A751-F5D41AADD046}" type="slidenum">
              <a:rPr lang="en-US" smtClean="0"/>
              <a:pPr>
                <a:defRPr/>
              </a:pPr>
              <a:t>215</a:t>
            </a:fld>
            <a:endParaRPr lang="en-US" dirty="0"/>
          </a:p>
        </p:txBody>
      </p:sp>
      <p:pic>
        <p:nvPicPr>
          <p:cNvPr id="19" name="Picture 6" descr="A close up of a map&#10;&#10;Description automatically generated">
            <a:extLst>
              <a:ext uri="{FF2B5EF4-FFF2-40B4-BE49-F238E27FC236}">
                <a16:creationId xmlns:a16="http://schemas.microsoft.com/office/drawing/2014/main" id="{C1D08257-ABB9-46B8-A7F2-FFC12A533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79" y="3780226"/>
            <a:ext cx="5425983" cy="2720075"/>
          </a:xfrm>
          <a:prstGeom prst="rect">
            <a:avLst/>
          </a:prstGeom>
        </p:spPr>
      </p:pic>
      <p:sp>
        <p:nvSpPr>
          <p:cNvPr id="20" name="Oval 5">
            <a:extLst>
              <a:ext uri="{FF2B5EF4-FFF2-40B4-BE49-F238E27FC236}">
                <a16:creationId xmlns:a16="http://schemas.microsoft.com/office/drawing/2014/main" id="{7EC25AF3-FA7D-4ED4-AF30-959DB255B71A}"/>
              </a:ext>
            </a:extLst>
          </p:cNvPr>
          <p:cNvSpPr/>
          <p:nvPr/>
        </p:nvSpPr>
        <p:spPr>
          <a:xfrm rot="19903408">
            <a:off x="3175505" y="3788098"/>
            <a:ext cx="499648" cy="5765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TextBox 12">
            <a:extLst>
              <a:ext uri="{FF2B5EF4-FFF2-40B4-BE49-F238E27FC236}">
                <a16:creationId xmlns:a16="http://schemas.microsoft.com/office/drawing/2014/main" id="{AE5548CC-6ED1-4A91-9E96-CBE500EE50CA}"/>
              </a:ext>
            </a:extLst>
          </p:cNvPr>
          <p:cNvSpPr txBox="1"/>
          <p:nvPr/>
        </p:nvSpPr>
        <p:spPr>
          <a:xfrm flipH="1">
            <a:off x="6394486" y="4027224"/>
            <a:ext cx="2708305" cy="1477328"/>
          </a:xfrm>
          <a:prstGeom prst="rect">
            <a:avLst/>
          </a:prstGeom>
          <a:noFill/>
        </p:spPr>
        <p:txBody>
          <a:bodyPr wrap="square" rtlCol="0">
            <a:spAutoFit/>
          </a:bodyPr>
          <a:lstStyle/>
          <a:p>
            <a:r>
              <a:rPr lang="en-US" dirty="0"/>
              <a:t>Only exception is HNSW winning on in-memory data, with a prebuilt index  (no guarantees for the answers)</a:t>
            </a:r>
          </a:p>
        </p:txBody>
      </p:sp>
    </p:spTree>
    <p:extLst>
      <p:ext uri="{BB962C8B-B14F-4D97-AF65-F5344CB8AC3E}">
        <p14:creationId xmlns:p14="http://schemas.microsoft.com/office/powerpoint/2010/main" val="7595566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0545ED-73EC-48A9-A8EE-356EC5A2E1E5}"/>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7B08EBC0-AC96-426A-BF13-08245FC2B213}"/>
              </a:ext>
            </a:extLst>
          </p:cNvPr>
          <p:cNvSpPr>
            <a:spLocks noGrp="1"/>
          </p:cNvSpPr>
          <p:nvPr>
            <p:ph type="sldNum" sz="quarter" idx="12"/>
          </p:nvPr>
        </p:nvSpPr>
        <p:spPr/>
        <p:txBody>
          <a:bodyPr/>
          <a:lstStyle/>
          <a:p>
            <a:pPr>
              <a:defRPr/>
            </a:pPr>
            <a:fld id="{50C4E98D-7045-4952-A751-F5D41AADD046}" type="slidenum">
              <a:rPr lang="en-US" smtClean="0"/>
              <a:pPr>
                <a:defRPr/>
              </a:pPr>
              <a:t>216</a:t>
            </a:fld>
            <a:endParaRPr lang="en-US" dirty="0"/>
          </a:p>
        </p:txBody>
      </p:sp>
      <p:sp>
        <p:nvSpPr>
          <p:cNvPr id="10"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solidFill>
                  <a:schemeClr val="bg1"/>
                </a:solidFill>
              </a:rPr>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84332900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04CCC-C7F1-496D-96BA-EFF90ABCD16A}"/>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447868AC-85F0-4F36-AF0D-EF1C5746E3FF}"/>
              </a:ext>
            </a:extLst>
          </p:cNvPr>
          <p:cNvSpPr>
            <a:spLocks noGrp="1"/>
          </p:cNvSpPr>
          <p:nvPr>
            <p:ph type="sldNum" sz="quarter" idx="12"/>
          </p:nvPr>
        </p:nvSpPr>
        <p:spPr/>
        <p:txBody>
          <a:bodyPr/>
          <a:lstStyle/>
          <a:p>
            <a:pPr>
              <a:defRPr/>
            </a:pPr>
            <a:fld id="{50C4E98D-7045-4952-A751-F5D41AADD046}" type="slidenum">
              <a:rPr lang="en-US" smtClean="0"/>
              <a:pPr>
                <a:defRPr/>
              </a:pPr>
              <a:t>217</a:t>
            </a:fld>
            <a:endParaRPr lang="en-US" dirty="0"/>
          </a:p>
        </p:txBody>
      </p:sp>
      <p:sp>
        <p:nvSpPr>
          <p:cNvPr id="11"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BF1E7B00-EB84-46B0-AF31-8181A22E3ED9}"/>
              </a:ext>
            </a:extLst>
          </p:cNvPr>
          <p:cNvSpPr txBox="1"/>
          <p:nvPr/>
        </p:nvSpPr>
        <p:spPr>
          <a:xfrm>
            <a:off x="4720856" y="3407850"/>
            <a:ext cx="3551274" cy="1226822"/>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73433178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F04CCC-C7F1-496D-96BA-EFF90ABCD16A}"/>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447868AC-85F0-4F36-AF0D-EF1C5746E3FF}"/>
              </a:ext>
            </a:extLst>
          </p:cNvPr>
          <p:cNvSpPr>
            <a:spLocks noGrp="1"/>
          </p:cNvSpPr>
          <p:nvPr>
            <p:ph type="sldNum" sz="quarter" idx="12"/>
          </p:nvPr>
        </p:nvSpPr>
        <p:spPr/>
        <p:txBody>
          <a:bodyPr/>
          <a:lstStyle/>
          <a:p>
            <a:pPr>
              <a:defRPr/>
            </a:pPr>
            <a:fld id="{50C4E98D-7045-4952-A751-F5D41AADD046}" type="slidenum">
              <a:rPr lang="en-US" smtClean="0"/>
              <a:pPr>
                <a:defRPr/>
              </a:pPr>
              <a:t>218</a:t>
            </a:fld>
            <a:endParaRPr lang="en-US" dirty="0"/>
          </a:p>
        </p:txBody>
      </p:sp>
      <p:sp>
        <p:nvSpPr>
          <p:cNvPr id="11"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solidFill>
                  <a:schemeClr val="bg1"/>
                </a:solidFill>
              </a:rPr>
              <a:t>We show that it is possible to have efficient approximate algorithms with guarantees</a:t>
            </a:r>
            <a:endParaRPr lang="en-CA" sz="1951" dirty="0">
              <a:solidFill>
                <a:schemeClr val="bg1"/>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9" name="Table 8"/>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42386992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74879E-4AE0-45C1-B53A-BB02DB0F5C20}"/>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96271CA-B932-4E59-8385-3F4A41B9F044}"/>
              </a:ext>
            </a:extLst>
          </p:cNvPr>
          <p:cNvSpPr>
            <a:spLocks noGrp="1"/>
          </p:cNvSpPr>
          <p:nvPr>
            <p:ph type="sldNum" sz="quarter" idx="12"/>
          </p:nvPr>
        </p:nvSpPr>
        <p:spPr/>
        <p:txBody>
          <a:bodyPr/>
          <a:lstStyle/>
          <a:p>
            <a:pPr>
              <a:defRPr/>
            </a:pPr>
            <a:fld id="{50C4E98D-7045-4952-A751-F5D41AADD046}" type="slidenum">
              <a:rPr lang="en-US" smtClean="0"/>
              <a:pPr>
                <a:defRPr/>
              </a:pPr>
              <a:t>219</a:t>
            </a:fld>
            <a:endParaRPr lang="en-US" dirty="0"/>
          </a:p>
        </p:txBody>
      </p:sp>
      <p:sp>
        <p:nvSpPr>
          <p:cNvPr id="13" name="Content Placeholder 2"/>
          <p:cNvSpPr>
            <a:spLocks noGrp="1"/>
          </p:cNvSpPr>
          <p:nvPr>
            <p:ph idx="4294967295"/>
          </p:nvPr>
        </p:nvSpPr>
        <p:spPr>
          <a:xfrm>
            <a:off x="1257300" y="2055813"/>
            <a:ext cx="7886700" cy="3292475"/>
          </a:xfrm>
        </p:spPr>
        <p:txBody>
          <a:bodyPr>
            <a:normAutofit fontScale="92500" lnSpcReduction="10000"/>
          </a:bodyPr>
          <a:lstStyle/>
          <a:p>
            <a:pPr marL="0" indent="0">
              <a:buNone/>
            </a:pPr>
            <a:r>
              <a:rPr lang="en-CA" sz="1951" b="1" dirty="0">
                <a:solidFill>
                  <a:srgbClr val="C00000"/>
                </a:solidFill>
              </a:rPr>
              <a:t>Exciting research direction </a:t>
            </a:r>
            <a:r>
              <a:rPr lang="en-CA" sz="1951" dirty="0"/>
              <a:t>for approximate similarity search in high-d spaces:</a:t>
            </a:r>
          </a:p>
          <a:p>
            <a:pPr marL="0" indent="0">
              <a:buNone/>
            </a:pPr>
            <a:endParaRPr lang="en-CA" sz="1951" dirty="0"/>
          </a:p>
          <a:p>
            <a:pPr marL="342891" lvl="1" indent="0">
              <a:buNone/>
            </a:pPr>
            <a:r>
              <a:rPr lang="en-US" sz="1951" dirty="0"/>
              <a:t>Currently two main groups of solutions exist:</a:t>
            </a:r>
          </a:p>
          <a:p>
            <a:pPr marL="342891" lvl="1" indent="0">
              <a:buNone/>
            </a:pPr>
            <a:endParaRPr lang="en-US" sz="1951" dirty="0"/>
          </a:p>
          <a:p>
            <a:pPr marL="685783" lvl="2" indent="0">
              <a:buNone/>
            </a:pPr>
            <a:endParaRPr lang="en-US" sz="1951" dirty="0"/>
          </a:p>
          <a:p>
            <a:pPr marL="685783" lvl="2" indent="0">
              <a:buNone/>
            </a:pPr>
            <a:endParaRPr lang="en-US" sz="1951" dirty="0"/>
          </a:p>
          <a:p>
            <a:pPr marL="685783" lvl="2" indent="0">
              <a:buNone/>
            </a:pPr>
            <a:endParaRPr lang="en-US" sz="1951" dirty="0"/>
          </a:p>
          <a:p>
            <a:pPr marL="342891" lvl="1" indent="0">
              <a:buNone/>
            </a:pPr>
            <a:endParaRPr lang="en-US" sz="1951" dirty="0"/>
          </a:p>
          <a:p>
            <a:pPr marL="342891" lvl="1" indent="0">
              <a:buNone/>
            </a:pPr>
            <a:r>
              <a:rPr lang="en-US" sz="1951" dirty="0"/>
              <a:t>We show that it is possible to have </a:t>
            </a:r>
            <a:r>
              <a:rPr lang="en-US" sz="1951" dirty="0">
                <a:solidFill>
                  <a:srgbClr val="00B050"/>
                </a:solidFill>
              </a:rPr>
              <a:t>efficient</a:t>
            </a:r>
            <a:r>
              <a:rPr lang="en-US" sz="1951" dirty="0"/>
              <a:t> approximate algorithms </a:t>
            </a:r>
            <a:r>
              <a:rPr lang="en-US" sz="1951" dirty="0">
                <a:solidFill>
                  <a:srgbClr val="00B050"/>
                </a:solidFill>
              </a:rPr>
              <a:t>with guarantees</a:t>
            </a:r>
            <a:endParaRPr lang="en-CA" sz="1951" dirty="0">
              <a:solidFill>
                <a:srgbClr val="00B050"/>
              </a:solidFill>
            </a:endParaRPr>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graphicFrame>
        <p:nvGraphicFramePr>
          <p:cNvPr id="8" name="Table 7"/>
          <p:cNvGraphicFramePr>
            <a:graphicFrameLocks noGrp="1"/>
          </p:cNvGraphicFramePr>
          <p:nvPr/>
        </p:nvGraphicFramePr>
        <p:xfrm>
          <a:off x="1026961" y="3407850"/>
          <a:ext cx="7107970" cy="1226822"/>
        </p:xfrm>
        <a:graphic>
          <a:graphicData uri="http://schemas.openxmlformats.org/drawingml/2006/table">
            <a:tbl>
              <a:tblPr firstRow="1" bandRow="1">
                <a:tableStyleId>{5C22544A-7EE6-4342-B048-85BDC9FD1C3A}</a:tableStyleId>
              </a:tblPr>
              <a:tblGrid>
                <a:gridCol w="3553985">
                  <a:extLst>
                    <a:ext uri="{9D8B030D-6E8A-4147-A177-3AD203B41FA5}">
                      <a16:colId xmlns:a16="http://schemas.microsoft.com/office/drawing/2014/main" val="20000"/>
                    </a:ext>
                  </a:extLst>
                </a:gridCol>
                <a:gridCol w="3553985">
                  <a:extLst>
                    <a:ext uri="{9D8B030D-6E8A-4147-A177-3AD203B41FA5}">
                      <a16:colId xmlns:a16="http://schemas.microsoft.com/office/drawing/2014/main" val="20001"/>
                    </a:ext>
                  </a:extLst>
                </a:gridCol>
              </a:tblGrid>
              <a:tr h="1206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a:t>
                      </a:r>
                      <a:r>
                        <a:rPr lang="en-US" sz="1900" b="0" dirty="0">
                          <a:solidFill>
                            <a:schemeClr val="accent5"/>
                          </a:solidFill>
                          <a:latin typeface="Arial" panose="020B0604020202020204" pitchFamily="34" charset="0"/>
                        </a:rPr>
                        <a:t> </a:t>
                      </a:r>
                      <a:r>
                        <a:rPr lang="en-US" sz="1900" b="0" dirty="0">
                          <a:solidFill>
                            <a:srgbClr val="C00000"/>
                          </a:solidFill>
                          <a:latin typeface="Arial" panose="020B0604020202020204" pitchFamily="34" charset="0"/>
                        </a:rPr>
                        <a:t>without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00B050"/>
                          </a:solidFill>
                          <a:latin typeface="Arial" panose="020B0604020202020204" pitchFamily="34" charset="0"/>
                        </a:rPr>
                        <a:t>relatively efficient</a:t>
                      </a:r>
                    </a:p>
                    <a:p>
                      <a:pPr algn="ctr"/>
                      <a:endParaRPr lang="en-CA" sz="1900" b="0" dirty="0">
                        <a:solidFill>
                          <a:schemeClr val="accent5"/>
                        </a:solidFill>
                        <a:latin typeface="Arial" panose="020B0604020202020204" pitchFamily="34" charset="0"/>
                      </a:endParaRPr>
                    </a:p>
                  </a:txBody>
                  <a:tcPr marL="68580" marR="68580" marT="34291" marB="34291">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chemeClr val="tx1"/>
                          </a:solidFill>
                          <a:latin typeface="Arial" panose="020B0604020202020204" pitchFamily="34" charset="0"/>
                        </a:rPr>
                        <a:t>approximate search solutions </a:t>
                      </a:r>
                      <a:r>
                        <a:rPr lang="en-US" sz="1900" b="0" dirty="0">
                          <a:solidFill>
                            <a:srgbClr val="00B050"/>
                          </a:solidFill>
                          <a:latin typeface="Arial" panose="020B0604020202020204" pitchFamily="34" charset="0"/>
                        </a:rPr>
                        <a:t>with guarantees</a:t>
                      </a:r>
                      <a:r>
                        <a:rPr lang="en-US" sz="1900" b="0" dirty="0">
                          <a:solidFill>
                            <a:schemeClr val="accent5"/>
                          </a:solidFill>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0" dirty="0">
                          <a:solidFill>
                            <a:srgbClr val="C00000"/>
                          </a:solidFill>
                          <a:latin typeface="Arial" panose="020B0604020202020204" pitchFamily="34" charset="0"/>
                        </a:rPr>
                        <a:t>relatively slow</a:t>
                      </a:r>
                    </a:p>
                    <a:p>
                      <a:pPr algn="ctr"/>
                      <a:endParaRPr lang="en-CA" sz="1900" b="0" dirty="0">
                        <a:solidFill>
                          <a:schemeClr val="accent5"/>
                        </a:solidFill>
                        <a:latin typeface="Arial" panose="020B0604020202020204" pitchFamily="34" charset="0"/>
                      </a:endParaRPr>
                    </a:p>
                  </a:txBody>
                  <a:tcPr marL="68580" marR="68580" marT="34291" marB="34291">
                    <a:noFill/>
                  </a:tcPr>
                </a:tc>
                <a:extLst>
                  <a:ext uri="{0D108BD9-81ED-4DB2-BD59-A6C34878D82A}">
                    <a16:rowId xmlns:a16="http://schemas.microsoft.com/office/drawing/2014/main" val="10000"/>
                  </a:ext>
                </a:extLst>
              </a:tr>
            </a:tbl>
          </a:graphicData>
        </a:graphic>
      </p:graphicFrame>
      <p:sp>
        <p:nvSpPr>
          <p:cNvPr id="9"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1681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5" name="Slide Number Placeholder 4">
            <a:extLst>
              <a:ext uri="{FF2B5EF4-FFF2-40B4-BE49-F238E27FC236}">
                <a16:creationId xmlns:a16="http://schemas.microsoft.com/office/drawing/2014/main" id="{D03B3317-640C-47E1-8D70-13FE3F4FC08E}"/>
              </a:ext>
            </a:extLst>
          </p:cNvPr>
          <p:cNvSpPr>
            <a:spLocks noGrp="1"/>
          </p:cNvSpPr>
          <p:nvPr>
            <p:ph type="sldNum" sz="quarter" idx="12"/>
          </p:nvPr>
        </p:nvSpPr>
        <p:spPr/>
        <p:txBody>
          <a:bodyPr/>
          <a:lstStyle/>
          <a:p>
            <a:fld id="{A577D55C-4B0B-488E-BDEC-E7DCB799A030}" type="slidenum">
              <a:rPr lang="en-CA" smtClean="0"/>
              <a:t>22</a:t>
            </a:fld>
            <a:endParaRPr lang="en-CA"/>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8"/>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a:t>
            </a:r>
            <a:r>
              <a:rPr lang="en-US" sz="2000" dirty="0">
                <a:solidFill>
                  <a:srgbClr val="C00000"/>
                </a:solidFill>
              </a:rPr>
              <a:t>Euclidean</a:t>
            </a:r>
            <a:r>
              <a:rPr lang="en-US" sz="2000" dirty="0"/>
              <a:t>, Maximum, DISSIM, …</a:t>
            </a:r>
          </a:p>
          <a:p>
            <a:pPr lvl="1"/>
            <a:r>
              <a:rPr lang="en-US" sz="2200" dirty="0"/>
              <a:t>sliding</a:t>
            </a:r>
          </a:p>
          <a:p>
            <a:pPr lvl="2"/>
            <a:r>
              <a:rPr lang="en-US" sz="2000" dirty="0">
                <a:solidFill>
                  <a:srgbClr val="C00000"/>
                </a:solidFill>
              </a:rPr>
              <a:t>Normalized Cross-Correlation</a:t>
            </a:r>
            <a:r>
              <a:rPr lang="en-US" sz="2000" dirty="0"/>
              <a:t>, SBD, …</a:t>
            </a:r>
          </a:p>
          <a:p>
            <a:pPr lvl="1"/>
            <a:r>
              <a:rPr lang="en-US" sz="2200" dirty="0"/>
              <a:t>elastic</a:t>
            </a:r>
          </a:p>
          <a:p>
            <a:pPr lvl="2"/>
            <a:r>
              <a:rPr lang="en-US" sz="2000" dirty="0">
                <a:solidFill>
                  <a:srgbClr val="C00000"/>
                </a:solidFill>
              </a:rPr>
              <a:t>DTW</a:t>
            </a:r>
            <a:r>
              <a:rPr lang="en-US" sz="2000" dirty="0"/>
              <a:t>, </a:t>
            </a:r>
            <a:r>
              <a:rPr lang="en-US" sz="2000" dirty="0">
                <a:solidFill>
                  <a:srgbClr val="C00000"/>
                </a:solidFill>
              </a:rPr>
              <a:t>LCSS</a:t>
            </a:r>
            <a:r>
              <a:rPr lang="en-US" sz="2000" dirty="0"/>
              <a:t>,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7" name="Footer Placeholder 3">
            <a:extLst>
              <a:ext uri="{FF2B5EF4-FFF2-40B4-BE49-F238E27FC236}">
                <a16:creationId xmlns:a16="http://schemas.microsoft.com/office/drawing/2014/main" id="{1CF298CB-F68C-433E-8B4D-ACB0BEFDD8CA}"/>
              </a:ext>
            </a:extLst>
          </p:cNvPr>
          <p:cNvSpPr>
            <a:spLocks noGrp="1"/>
          </p:cNvSpPr>
          <p:nvPr>
            <p:ph type="ftr" sz="quarter" idx="11"/>
          </p:nvPr>
        </p:nvSpPr>
        <p:spPr>
          <a:xfrm>
            <a:off x="4436919" y="6608618"/>
            <a:ext cx="4707082" cy="249381"/>
          </a:xfrm>
        </p:spPr>
        <p:txBody>
          <a:bodyPr/>
          <a:lstStyle/>
          <a:p>
            <a:r>
              <a:rPr lang="en-US"/>
              <a:t>Echihabi, Palpanas - MDM 2022</a:t>
            </a:r>
            <a:endParaRPr lang="en-US" dirty="0"/>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
                <a:solidFill>
                  <a:srgbClr val="1A9988"/>
                </a:solidFill>
                <a:latin typeface="Century Gothic"/>
                <a:ea typeface="Century Gothic"/>
                <a:cs typeface="Century Gothic"/>
                <a:sym typeface="Century Gothic"/>
              </a:rPr>
              <a:t>Distance Measures</a:t>
            </a:r>
            <a:endParaRPr lang="en">
              <a:latin typeface="Century Gothic"/>
              <a:ea typeface="Century Gothic"/>
              <a:cs typeface="Century Gothic"/>
              <a:sym typeface="Century Gothic"/>
            </a:endParaRPr>
          </a:p>
          <a:p>
            <a:pPr marL="0" indent="0">
              <a:buFont typeface="Georgia"/>
              <a:buNone/>
            </a:pPr>
            <a:r>
              <a:rPr lang="en">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Ding-PVLDB‘08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Paparrizos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823608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1C5D3A-F719-43CF-A3F8-D9B8ED70F80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0FD004A4-956D-4DD3-ABF2-BAF836D11ED3}"/>
              </a:ext>
            </a:extLst>
          </p:cNvPr>
          <p:cNvSpPr>
            <a:spLocks noGrp="1"/>
          </p:cNvSpPr>
          <p:nvPr>
            <p:ph type="sldNum" sz="quarter" idx="12"/>
          </p:nvPr>
        </p:nvSpPr>
        <p:spPr/>
        <p:txBody>
          <a:bodyPr/>
          <a:lstStyle/>
          <a:p>
            <a:pPr>
              <a:defRPr/>
            </a:pPr>
            <a:fld id="{50C4E98D-7045-4952-A751-F5D41AADD046}" type="slidenum">
              <a:rPr lang="en-US" smtClean="0"/>
              <a:pPr>
                <a:defRPr/>
              </a:pPr>
              <a:t>220</a:t>
            </a:fld>
            <a:endParaRPr lang="en-US" dirty="0"/>
          </a:p>
        </p:txBody>
      </p:sp>
      <p:sp>
        <p:nvSpPr>
          <p:cNvPr id="13" name="Content Placeholder 2"/>
          <p:cNvSpPr>
            <a:spLocks noGrp="1"/>
          </p:cNvSpPr>
          <p:nvPr>
            <p:ph idx="4294967295"/>
          </p:nvPr>
        </p:nvSpPr>
        <p:spPr>
          <a:xfrm>
            <a:off x="1257300" y="2055813"/>
            <a:ext cx="7886700" cy="3292475"/>
          </a:xfrm>
        </p:spPr>
        <p:txBody>
          <a:bodyPr>
            <a:normAutofit/>
          </a:bodyPr>
          <a:lstStyle/>
          <a:p>
            <a:pPr marL="0" indent="0">
              <a:buNone/>
            </a:pPr>
            <a:r>
              <a:rPr lang="en-CA" sz="1951" dirty="0"/>
              <a:t>Approximate state-of-the-art techniques for high-d vectors are not practical:</a:t>
            </a:r>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48148589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221</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E70E89F3-C50E-468B-B811-D9ADAB10778F}"/>
              </a:ext>
            </a:extLst>
          </p:cNvPr>
          <p:cNvSpPr txBox="1"/>
          <p:nvPr/>
        </p:nvSpPr>
        <p:spPr>
          <a:xfrm>
            <a:off x="1573619" y="3429000"/>
            <a:ext cx="7368362" cy="2004237"/>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106007313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222</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
        <p:nvSpPr>
          <p:cNvPr id="4" name="ZoneTexte 3">
            <a:extLst>
              <a:ext uri="{FF2B5EF4-FFF2-40B4-BE49-F238E27FC236}">
                <a16:creationId xmlns:a16="http://schemas.microsoft.com/office/drawing/2014/main" id="{E70E89F3-C50E-468B-B811-D9ADAB10778F}"/>
              </a:ext>
            </a:extLst>
          </p:cNvPr>
          <p:cNvSpPr txBox="1"/>
          <p:nvPr/>
        </p:nvSpPr>
        <p:spPr>
          <a:xfrm>
            <a:off x="1448928" y="4292622"/>
            <a:ext cx="7368362" cy="2004237"/>
          </a:xfrm>
          <a:prstGeom prst="rect">
            <a:avLst/>
          </a:prstGeom>
          <a:solidFill>
            <a:schemeClr val="bg1"/>
          </a:solidFill>
        </p:spPr>
        <p:txBody>
          <a:bodyPr wrap="square" rtlCol="0">
            <a:spAutoFit/>
          </a:bodyPr>
          <a:lstStyle/>
          <a:p>
            <a:endParaRPr lang="fr-MA" dirty="0"/>
          </a:p>
        </p:txBody>
      </p:sp>
    </p:spTree>
    <p:extLst>
      <p:ext uri="{BB962C8B-B14F-4D97-AF65-F5344CB8AC3E}">
        <p14:creationId xmlns:p14="http://schemas.microsoft.com/office/powerpoint/2010/main" val="129033958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7B22E2-D37E-42CD-B713-878054FCAE6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9E9CF28B-A513-405F-95A2-5CFB259D4488}"/>
              </a:ext>
            </a:extLst>
          </p:cNvPr>
          <p:cNvSpPr>
            <a:spLocks noGrp="1"/>
          </p:cNvSpPr>
          <p:nvPr>
            <p:ph type="sldNum" sz="quarter" idx="12"/>
          </p:nvPr>
        </p:nvSpPr>
        <p:spPr/>
        <p:txBody>
          <a:bodyPr/>
          <a:lstStyle/>
          <a:p>
            <a:pPr>
              <a:defRPr/>
            </a:pPr>
            <a:fld id="{50C4E98D-7045-4952-A751-F5D41AADD046}" type="slidenum">
              <a:rPr lang="en-US" smtClean="0"/>
              <a:pPr>
                <a:defRPr/>
              </a:pPr>
              <a:t>223</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236994036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3DFC5F-698B-48A1-AFD8-2AAACE7CEAAF}"/>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30C0FCFB-7081-4B97-9863-240B8AF3F86D}"/>
              </a:ext>
            </a:extLst>
          </p:cNvPr>
          <p:cNvSpPr>
            <a:spLocks noGrp="1"/>
          </p:cNvSpPr>
          <p:nvPr>
            <p:ph type="sldNum" sz="quarter" idx="12"/>
          </p:nvPr>
        </p:nvSpPr>
        <p:spPr/>
        <p:txBody>
          <a:bodyPr/>
          <a:lstStyle/>
          <a:p>
            <a:pPr>
              <a:defRPr/>
            </a:pPr>
            <a:fld id="{50C4E98D-7045-4952-A751-F5D41AADD046}" type="slidenum">
              <a:rPr lang="en-US" smtClean="0"/>
              <a:pPr>
                <a:defRPr/>
              </a:pPr>
              <a:t>224</a:t>
            </a:fld>
            <a:endParaRPr lang="en-US" dirty="0"/>
          </a:p>
        </p:txBody>
      </p:sp>
      <p:sp>
        <p:nvSpPr>
          <p:cNvPr id="13" name="Content Placeholder 2"/>
          <p:cNvSpPr>
            <a:spLocks noGrp="1"/>
          </p:cNvSpPr>
          <p:nvPr>
            <p:ph idx="4294967295"/>
          </p:nvPr>
        </p:nvSpPr>
        <p:spPr>
          <a:xfrm>
            <a:off x="1257300" y="2055813"/>
            <a:ext cx="7886700" cy="3292475"/>
          </a:xfrm>
        </p:spPr>
        <p:txBody>
          <a:bodyPr>
            <a:normAutofit lnSpcReduction="10000"/>
          </a:bodyPr>
          <a:lstStyle/>
          <a:p>
            <a:pPr marL="0" indent="0">
              <a:buNone/>
            </a:pPr>
            <a:r>
              <a:rPr lang="en-CA" sz="1951" dirty="0"/>
              <a:t>Approximate state-of-the-art techniques for high-d vectors are not practical:</a:t>
            </a:r>
          </a:p>
          <a:p>
            <a:pPr marL="342891" lvl="1" indent="0">
              <a:buNone/>
            </a:pPr>
            <a:r>
              <a:rPr lang="en-CA" sz="1951" dirty="0"/>
              <a:t>LSH-based techniques</a:t>
            </a:r>
          </a:p>
          <a:p>
            <a:pPr marL="342891" lvl="1" indent="0">
              <a:buNone/>
            </a:pPr>
            <a:r>
              <a:rPr lang="en-CA" sz="1951" dirty="0"/>
              <a:t>	 </a:t>
            </a:r>
            <a:r>
              <a:rPr lang="en-CA" sz="1951" dirty="0">
                <a:solidFill>
                  <a:srgbClr val="C00000"/>
                </a:solidFill>
              </a:rPr>
              <a:t>slow, high-footprint, low accuracy (recall/MAP)</a:t>
            </a:r>
          </a:p>
          <a:p>
            <a:pPr marL="342891" lvl="1" indent="0">
              <a:buNone/>
            </a:pPr>
            <a:endParaRPr lang="en-CA" sz="1951" dirty="0"/>
          </a:p>
          <a:p>
            <a:pPr marL="342891" lvl="1" indent="0">
              <a:buNone/>
            </a:pPr>
            <a:r>
              <a:rPr lang="en-CA" sz="1951" dirty="0" err="1"/>
              <a:t>kNNG</a:t>
            </a:r>
            <a:r>
              <a:rPr lang="en-CA" sz="1951" dirty="0"/>
              <a:t>-based techniques</a:t>
            </a:r>
          </a:p>
          <a:p>
            <a:pPr marL="342891" lvl="1" indent="0">
              <a:buNone/>
            </a:pPr>
            <a:r>
              <a:rPr lang="en-CA" sz="1951" dirty="0"/>
              <a:t>	</a:t>
            </a:r>
            <a:r>
              <a:rPr lang="en-CA" sz="1951" dirty="0">
                <a:solidFill>
                  <a:srgbClr val="C00000"/>
                </a:solidFill>
              </a:rPr>
              <a:t>slow indexing, difficult to tune, in-memory, no guarantees </a:t>
            </a:r>
          </a:p>
          <a:p>
            <a:pPr marL="342891" lvl="1" indent="0">
              <a:buNone/>
            </a:pPr>
            <a:endParaRPr lang="en-CA" sz="1951" dirty="0"/>
          </a:p>
          <a:p>
            <a:pPr marL="342891" lvl="1" indent="0">
              <a:buNone/>
            </a:pPr>
            <a:r>
              <a:rPr lang="en-CA" sz="1951" dirty="0"/>
              <a:t>Quantization-based techniques</a:t>
            </a:r>
          </a:p>
          <a:p>
            <a:pPr marL="342891" lvl="1" indent="0">
              <a:buNone/>
            </a:pPr>
            <a:r>
              <a:rPr lang="en-CA" sz="1951" dirty="0">
                <a:solidFill>
                  <a:srgbClr val="C00000"/>
                </a:solidFill>
              </a:rPr>
              <a:t>	slow indexing, difficult to tune, no guarantees</a:t>
            </a:r>
            <a:endParaRPr lang="en-CA" sz="1951" dirty="0"/>
          </a:p>
          <a:p>
            <a:pPr marL="0" indent="0">
              <a:buNone/>
            </a:pPr>
            <a:endParaRPr lang="en-CA" sz="2700" dirty="0"/>
          </a:p>
          <a:p>
            <a:pPr marL="342891" lvl="1" indent="0">
              <a:buNone/>
            </a:pPr>
            <a:endParaRPr lang="en-CA" sz="2400" dirty="0"/>
          </a:p>
        </p:txBody>
      </p:sp>
      <p:pic>
        <p:nvPicPr>
          <p:cNvPr id="6" name="Google Shape;335;p26"/>
          <p:cNvPicPr preferRelativeResize="0"/>
          <p:nvPr/>
        </p:nvPicPr>
        <p:blipFill>
          <a:blip r:embed="rId2">
            <a:alphaModFix/>
          </a:blip>
          <a:stretch>
            <a:fillRect/>
          </a:stretch>
        </p:blipFill>
        <p:spPr>
          <a:xfrm>
            <a:off x="7873362" y="1186696"/>
            <a:ext cx="689363" cy="689363"/>
          </a:xfrm>
          <a:prstGeom prst="rect">
            <a:avLst/>
          </a:prstGeom>
          <a:noFill/>
          <a:ln>
            <a:noFill/>
          </a:ln>
        </p:spPr>
      </p:pic>
      <p:sp>
        <p:nvSpPr>
          <p:cNvPr id="7" name="Google Shape;448;p36"/>
          <p:cNvSpPr txBox="1">
            <a:spLocks/>
          </p:cNvSpPr>
          <p:nvPr/>
        </p:nvSpPr>
        <p:spPr>
          <a:xfrm rot="-1424">
            <a:off x="572090" y="5440093"/>
            <a:ext cx="931043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buClr>
                <a:schemeClr val="dk1"/>
              </a:buClr>
              <a:buSzPts val="1100"/>
            </a:pPr>
            <a:r>
              <a:rPr lang="en-US" sz="1500" b="1" dirty="0">
                <a:solidFill>
                  <a:srgbClr val="CC0000"/>
                </a:solidFill>
                <a:latin typeface="Arial" panose="020B0604020202020204" pitchFamily="34" charset="0"/>
                <a:ea typeface="Century Gothic"/>
                <a:cs typeface="Arial" panose="020B0604020202020204" pitchFamily="34" charset="0"/>
                <a:sym typeface="Century Gothic"/>
              </a:rPr>
              <a:t>All suffer a serious limitation: </a:t>
            </a:r>
          </a:p>
          <a:p>
            <a:pPr>
              <a:lnSpc>
                <a:spcPct val="115000"/>
              </a:lnSpc>
              <a:spcBef>
                <a:spcPts val="0"/>
              </a:spcBef>
              <a:buClr>
                <a:schemeClr val="dk1"/>
              </a:buClr>
              <a:buSzPts val="1100"/>
            </a:pPr>
            <a:r>
              <a:rPr lang="en-US" sz="1500" b="1" dirty="0">
                <a:solidFill>
                  <a:srgbClr val="CC0000"/>
                </a:solidFill>
                <a:latin typeface="Arial" panose="020B0604020202020204" pitchFamily="34" charset="0"/>
                <a:ea typeface="Century Gothic"/>
                <a:cs typeface="Arial" panose="020B0604020202020204" pitchFamily="34" charset="0"/>
                <a:sym typeface="Century Gothic"/>
              </a:rPr>
              <a:t>accuracy determined during </a:t>
            </a:r>
            <a:r>
              <a:rPr lang="en-US" sz="1500" b="1" u="dbl" dirty="0">
                <a:solidFill>
                  <a:srgbClr val="CC0000"/>
                </a:solidFill>
                <a:latin typeface="Arial" panose="020B0604020202020204" pitchFamily="34" charset="0"/>
                <a:ea typeface="Century Gothic"/>
                <a:cs typeface="Arial" panose="020B0604020202020204" pitchFamily="34" charset="0"/>
                <a:sym typeface="Century Gothic"/>
              </a:rPr>
              <a:t>index-building</a:t>
            </a:r>
            <a:r>
              <a:rPr lang="en-US" sz="1500" b="1" dirty="0">
                <a:solidFill>
                  <a:srgbClr val="CC0000"/>
                </a:solidFill>
                <a:latin typeface="Arial" panose="020B0604020202020204" pitchFamily="34" charset="0"/>
                <a:ea typeface="Century Gothic"/>
                <a:cs typeface="Arial" panose="020B0604020202020204" pitchFamily="34" charset="0"/>
                <a:sym typeface="Century Gothic"/>
              </a:rPr>
              <a:t> &amp; query answering</a:t>
            </a:r>
          </a:p>
          <a:p>
            <a:pPr>
              <a:spcBef>
                <a:spcPts val="0"/>
              </a:spcBef>
            </a:pPr>
            <a:endParaRPr lang="en-US" sz="3300" dirty="0"/>
          </a:p>
        </p:txBody>
      </p:sp>
      <p:sp>
        <p:nvSpPr>
          <p:cNvPr id="8" name="Title 1"/>
          <p:cNvSpPr txBox="1">
            <a:spLocks/>
          </p:cNvSpPr>
          <p:nvPr/>
        </p:nvSpPr>
        <p:spPr>
          <a:xfrm>
            <a:off x="288733" y="1107242"/>
            <a:ext cx="7886700" cy="994172"/>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400" b="0" kern="1200" baseline="0">
                <a:solidFill>
                  <a:schemeClr val="accent1">
                    <a:lumMod val="75000"/>
                  </a:schemeClr>
                </a:solidFill>
                <a:latin typeface="Century Gothic" panose="020B0502020202020204" pitchFamily="34" charset="0"/>
                <a:ea typeface="+mj-ea"/>
                <a:cs typeface="+mj-cs"/>
              </a:defRPr>
            </a:lvl1pPr>
          </a:lstStyle>
          <a:p>
            <a:r>
              <a:rPr lang="en-CA" sz="3000" dirty="0">
                <a:solidFill>
                  <a:schemeClr val="accent1">
                    <a:lumMod val="50000"/>
                  </a:schemeClr>
                </a:solidFill>
                <a:latin typeface="Arial" panose="020B0604020202020204" pitchFamily="34" charset="0"/>
              </a:rPr>
              <a:t>Insights</a:t>
            </a:r>
          </a:p>
        </p:txBody>
      </p:sp>
    </p:spTree>
    <p:extLst>
      <p:ext uri="{BB962C8B-B14F-4D97-AF65-F5344CB8AC3E}">
        <p14:creationId xmlns:p14="http://schemas.microsoft.com/office/powerpoint/2010/main" val="39584445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59;p36"/>
          <p:cNvSpPr txBox="1">
            <a:spLocks/>
          </p:cNvSpPr>
          <p:nvPr/>
        </p:nvSpPr>
        <p:spPr>
          <a:xfrm>
            <a:off x="2555047" y="3096176"/>
            <a:ext cx="311486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Data series approaches </a:t>
            </a:r>
          </a:p>
          <a:p>
            <a:pPr>
              <a:lnSpc>
                <a:spcPct val="115000"/>
              </a:lnSpc>
              <a:spcBef>
                <a:spcPts val="0"/>
              </a:spcBef>
            </a:pPr>
            <a:r>
              <a:rPr lang="en-CA" sz="1800" b="1" dirty="0">
                <a:solidFill>
                  <a:srgbClr val="CC0000"/>
                </a:solidFill>
                <a:latin typeface="Arial" panose="020B0604020202020204" pitchFamily="34" charset="0"/>
                <a:ea typeface="Century Gothic"/>
                <a:cs typeface="Arial" panose="020B0604020202020204" pitchFamily="34" charset="0"/>
                <a:sym typeface="Century Gothic"/>
              </a:rPr>
              <a:t>are the overall winners!</a:t>
            </a:r>
            <a:endParaRPr lang="en-CA" sz="3300" dirty="0"/>
          </a:p>
        </p:txBody>
      </p:sp>
      <p:pic>
        <p:nvPicPr>
          <p:cNvPr id="9" name="Google Shape;460;p36"/>
          <p:cNvPicPr preferRelativeResize="0"/>
          <p:nvPr/>
        </p:nvPicPr>
        <p:blipFill>
          <a:blip r:embed="rId2">
            <a:alphaModFix/>
          </a:blip>
          <a:stretch>
            <a:fillRect/>
          </a:stretch>
        </p:blipFill>
        <p:spPr>
          <a:xfrm>
            <a:off x="1245365" y="2733541"/>
            <a:ext cx="802181" cy="792356"/>
          </a:xfrm>
          <a:prstGeom prst="rect">
            <a:avLst/>
          </a:prstGeom>
          <a:noFill/>
          <a:ln>
            <a:noFill/>
          </a:ln>
        </p:spPr>
      </p:pic>
      <p:pic>
        <p:nvPicPr>
          <p:cNvPr id="10" name="Google Shape;336;p26"/>
          <p:cNvPicPr preferRelativeResize="0"/>
          <p:nvPr/>
        </p:nvPicPr>
        <p:blipFill>
          <a:blip r:embed="rId3">
            <a:alphaModFix/>
          </a:blip>
          <a:stretch>
            <a:fillRect/>
          </a:stretch>
        </p:blipFill>
        <p:spPr>
          <a:xfrm>
            <a:off x="7593326" y="1265110"/>
            <a:ext cx="689363" cy="692444"/>
          </a:xfrm>
          <a:prstGeom prst="rect">
            <a:avLst/>
          </a:prstGeom>
          <a:noFill/>
          <a:ln>
            <a:noFill/>
          </a:ln>
        </p:spPr>
      </p:pic>
      <p:sp>
        <p:nvSpPr>
          <p:cNvPr id="26" name="Google Shape;459;p36"/>
          <p:cNvSpPr txBox="1">
            <a:spLocks/>
          </p:cNvSpPr>
          <p:nvPr/>
        </p:nvSpPr>
        <p:spPr>
          <a:xfrm>
            <a:off x="2555046" y="4153293"/>
            <a:ext cx="5919059" cy="429720"/>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The only exception is HNSW for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in-memory</a:t>
            </a:r>
            <a:r>
              <a:rPr lang="en-CA" sz="1800" dirty="0">
                <a:solidFill>
                  <a:schemeClr val="accent5"/>
                </a:solidFill>
                <a:latin typeface="Arial" panose="020B0604020202020204" pitchFamily="34" charset="0"/>
                <a:ea typeface="Century Gothic"/>
                <a:cs typeface="Arial" panose="020B0604020202020204" pitchFamily="34" charset="0"/>
                <a:sym typeface="Century Gothic"/>
              </a:rPr>
              <a:t> </a:t>
            </a:r>
          </a:p>
          <a:p>
            <a:pPr>
              <a:lnSpc>
                <a:spcPct val="115000"/>
              </a:lnSpc>
              <a:spcBef>
                <a:spcPts val="0"/>
              </a:spcBef>
            </a:pPr>
            <a:r>
              <a:rPr lang="en-CA" sz="1800" dirty="0">
                <a:solidFill>
                  <a:schemeClr val="accent5"/>
                </a:solidFill>
                <a:latin typeface="Arial" panose="020B0604020202020204" pitchFamily="34" charset="0"/>
                <a:ea typeface="Century Gothic"/>
                <a:cs typeface="Arial" panose="020B0604020202020204" pitchFamily="34" charset="0"/>
                <a:sym typeface="Century Gothic"/>
              </a:rPr>
              <a:t>ng-approximate queries </a:t>
            </a:r>
            <a:r>
              <a:rPr lang="en-CA" sz="1800" dirty="0">
                <a:solidFill>
                  <a:srgbClr val="C00000"/>
                </a:solidFill>
                <a:latin typeface="Arial" panose="020B0604020202020204" pitchFamily="34" charset="0"/>
                <a:ea typeface="Century Gothic"/>
                <a:cs typeface="Arial" panose="020B0604020202020204" pitchFamily="34" charset="0"/>
                <a:sym typeface="Century Gothic"/>
              </a:rPr>
              <a:t>using an existing index</a:t>
            </a:r>
            <a:endParaRPr lang="en-CA" sz="3300" dirty="0">
              <a:solidFill>
                <a:srgbClr val="C00000"/>
              </a:solidFill>
            </a:endParaRPr>
          </a:p>
        </p:txBody>
      </p:sp>
      <p:sp>
        <p:nvSpPr>
          <p:cNvPr id="11"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 for </a:t>
            </a:r>
            <a:r>
              <a:rPr lang="en-CA" sz="3000" dirty="0">
                <a:solidFill>
                  <a:srgbClr val="C00000"/>
                </a:solidFill>
              </a:rPr>
              <a:t>approx.</a:t>
            </a:r>
            <a:r>
              <a:rPr lang="en-CA" sz="3000" dirty="0">
                <a:solidFill>
                  <a:schemeClr val="accent1">
                    <a:lumMod val="50000"/>
                  </a:schemeClr>
                </a:solidFill>
              </a:rPr>
              <a:t> techniques</a:t>
            </a:r>
          </a:p>
        </p:txBody>
      </p:sp>
      <p:sp>
        <p:nvSpPr>
          <p:cNvPr id="2" name="Footer Placeholder 1">
            <a:extLst>
              <a:ext uri="{FF2B5EF4-FFF2-40B4-BE49-F238E27FC236}">
                <a16:creationId xmlns:a16="http://schemas.microsoft.com/office/drawing/2014/main" id="{AAAD8AF3-89E9-4051-9E01-9FBBDBB8E771}"/>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67028099-FDAF-4105-BC3B-B5D059BE31F7}"/>
              </a:ext>
            </a:extLst>
          </p:cNvPr>
          <p:cNvSpPr>
            <a:spLocks noGrp="1"/>
          </p:cNvSpPr>
          <p:nvPr>
            <p:ph type="sldNum" sz="quarter" idx="12"/>
          </p:nvPr>
        </p:nvSpPr>
        <p:spPr/>
        <p:txBody>
          <a:bodyPr/>
          <a:lstStyle/>
          <a:p>
            <a:pPr>
              <a:defRPr/>
            </a:pPr>
            <a:fld id="{50C4E98D-7045-4952-A751-F5D41AADD046}" type="slidenum">
              <a:rPr lang="en-US" smtClean="0"/>
              <a:pPr>
                <a:defRPr/>
              </a:pPr>
              <a:t>225</a:t>
            </a:fld>
            <a:endParaRPr lang="en-US" dirty="0"/>
          </a:p>
        </p:txBody>
      </p:sp>
    </p:spTree>
    <p:extLst>
      <p:ext uri="{BB962C8B-B14F-4D97-AF65-F5344CB8AC3E}">
        <p14:creationId xmlns:p14="http://schemas.microsoft.com/office/powerpoint/2010/main" val="14377605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2;p38"/>
          <p:cNvSpPr txBox="1">
            <a:spLocks/>
          </p:cNvSpPr>
          <p:nvPr/>
        </p:nvSpPr>
        <p:spPr>
          <a:xfrm>
            <a:off x="1364851" y="2395517"/>
            <a:ext cx="6905911" cy="429525"/>
          </a:xfrm>
          <a:prstGeom prst="rect">
            <a:avLst/>
          </a:prstGeom>
        </p:spPr>
        <p:txBody>
          <a:bodyPr spcFirstLastPara="1" vert="horz" wrap="square" lIns="68569" tIns="68569" rIns="68569" bIns="68569" rtlCol="0" anchor="t" anchorCtr="0">
            <a:noAutofit/>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pPr>
              <a:spcBef>
                <a:spcPts val="0"/>
              </a:spcBef>
            </a:pPr>
            <a:r>
              <a:rPr lang="en-US" sz="1651" b="1" u="sng" dirty="0">
                <a:solidFill>
                  <a:srgbClr val="666666"/>
                </a:solidFill>
                <a:latin typeface="Arial" panose="020B0604020202020204" pitchFamily="34" charset="0"/>
                <a:ea typeface="Century Gothic"/>
                <a:cs typeface="Arial" panose="020B0604020202020204" pitchFamily="34" charset="0"/>
                <a:sym typeface="Century Gothic"/>
              </a:rPr>
              <a:t>Scenario</a:t>
            </a:r>
            <a:r>
              <a:rPr lang="en-US" sz="1651" b="1" dirty="0">
                <a:solidFill>
                  <a:srgbClr val="666666"/>
                </a:solidFill>
                <a:latin typeface="Arial" panose="020B0604020202020204" pitchFamily="34" charset="0"/>
                <a:ea typeface="Century Gothic"/>
                <a:cs typeface="Arial" panose="020B0604020202020204" pitchFamily="34" charset="0"/>
                <a:sym typeface="Century Gothic"/>
              </a:rPr>
              <a:t>: Answering a query workload using an existing index</a:t>
            </a:r>
            <a:endParaRPr lang="en-US" sz="2700" b="1" dirty="0">
              <a:solidFill>
                <a:srgbClr val="3D85C6"/>
              </a:solidFill>
              <a:latin typeface="Arial" panose="020B0604020202020204" pitchFamily="34" charset="0"/>
              <a:ea typeface="Century Gothic"/>
              <a:cs typeface="Arial" panose="020B0604020202020204" pitchFamily="34" charset="0"/>
              <a:sym typeface="Century Gothic"/>
            </a:endParaRPr>
          </a:p>
        </p:txBody>
      </p:sp>
      <p:pic>
        <p:nvPicPr>
          <p:cNvPr id="2" name="Picture 1"/>
          <p:cNvPicPr>
            <a:picLocks noChangeAspect="1"/>
          </p:cNvPicPr>
          <p:nvPr/>
        </p:nvPicPr>
        <p:blipFill>
          <a:blip r:embed="rId3"/>
          <a:stretch>
            <a:fillRect/>
          </a:stretch>
        </p:blipFill>
        <p:spPr>
          <a:xfrm>
            <a:off x="1376776" y="2813115"/>
            <a:ext cx="6251655" cy="2272031"/>
          </a:xfrm>
          <a:prstGeom prst="rect">
            <a:avLst/>
          </a:prstGeom>
        </p:spPr>
      </p:pic>
      <p:sp>
        <p:nvSpPr>
          <p:cNvPr id="8" name="Title 1"/>
          <p:cNvSpPr txBox="1">
            <a:spLocks/>
          </p:cNvSpPr>
          <p:nvPr/>
        </p:nvSpPr>
        <p:spPr>
          <a:xfrm>
            <a:off x="226615" y="1320703"/>
            <a:ext cx="9475967" cy="994172"/>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CA" sz="3000" dirty="0">
                <a:solidFill>
                  <a:schemeClr val="accent1">
                    <a:lumMod val="50000"/>
                  </a:schemeClr>
                </a:solidFill>
              </a:rPr>
              <a:t>Recommendations</a:t>
            </a:r>
          </a:p>
        </p:txBody>
      </p:sp>
      <p:pic>
        <p:nvPicPr>
          <p:cNvPr id="10" name="Google Shape;336;p26"/>
          <p:cNvPicPr preferRelativeResize="0"/>
          <p:nvPr/>
        </p:nvPicPr>
        <p:blipFill>
          <a:blip r:embed="rId4">
            <a:alphaModFix/>
          </a:blip>
          <a:stretch>
            <a:fillRect/>
          </a:stretch>
        </p:blipFill>
        <p:spPr>
          <a:xfrm>
            <a:off x="7593326" y="1265110"/>
            <a:ext cx="689363" cy="692444"/>
          </a:xfrm>
          <a:prstGeom prst="rect">
            <a:avLst/>
          </a:prstGeom>
          <a:noFill/>
          <a:ln>
            <a:noFill/>
          </a:ln>
        </p:spPr>
      </p:pic>
      <p:sp>
        <p:nvSpPr>
          <p:cNvPr id="3" name="Footer Placeholder 2">
            <a:extLst>
              <a:ext uri="{FF2B5EF4-FFF2-40B4-BE49-F238E27FC236}">
                <a16:creationId xmlns:a16="http://schemas.microsoft.com/office/drawing/2014/main" id="{3621428E-F9B7-4A7C-B88F-EEFB10E4F33F}"/>
              </a:ext>
            </a:extLst>
          </p:cNvPr>
          <p:cNvSpPr>
            <a:spLocks noGrp="1"/>
          </p:cNvSpPr>
          <p:nvPr>
            <p:ph type="ftr" sz="quarter" idx="11"/>
          </p:nvPr>
        </p:nvSpPr>
        <p:spPr/>
        <p:txBody>
          <a:bodyPr/>
          <a:lstStyle/>
          <a:p>
            <a:pPr>
              <a:defRPr/>
            </a:pPr>
            <a:r>
              <a:rPr lang="en-US"/>
              <a:t>Echihabi, Palpanas - MDM 2022</a:t>
            </a:r>
            <a:endParaRPr lang="en-US" dirty="0"/>
          </a:p>
        </p:txBody>
      </p:sp>
      <p:sp>
        <p:nvSpPr>
          <p:cNvPr id="4" name="Slide Number Placeholder 3">
            <a:extLst>
              <a:ext uri="{FF2B5EF4-FFF2-40B4-BE49-F238E27FC236}">
                <a16:creationId xmlns:a16="http://schemas.microsoft.com/office/drawing/2014/main" id="{15928A10-9A91-44CB-AF22-B5BF4541961A}"/>
              </a:ext>
            </a:extLst>
          </p:cNvPr>
          <p:cNvSpPr>
            <a:spLocks noGrp="1"/>
          </p:cNvSpPr>
          <p:nvPr>
            <p:ph type="sldNum" sz="quarter" idx="12"/>
          </p:nvPr>
        </p:nvSpPr>
        <p:spPr/>
        <p:txBody>
          <a:bodyPr/>
          <a:lstStyle/>
          <a:p>
            <a:pPr>
              <a:defRPr/>
            </a:pPr>
            <a:fld id="{50C4E98D-7045-4952-A751-F5D41AADD046}" type="slidenum">
              <a:rPr lang="en-US" smtClean="0"/>
              <a:pPr>
                <a:defRPr/>
              </a:pPr>
              <a:t>226</a:t>
            </a:fld>
            <a:endParaRPr lang="en-US" dirty="0"/>
          </a:p>
        </p:txBody>
      </p:sp>
    </p:spTree>
    <p:extLst>
      <p:ext uri="{BB962C8B-B14F-4D97-AF65-F5344CB8AC3E}">
        <p14:creationId xmlns:p14="http://schemas.microsoft.com/office/powerpoint/2010/main" val="15406567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43455125-7B86-56D6-C70C-795A26F2EBE3}"/>
              </a:ext>
            </a:extLst>
          </p:cNvPr>
          <p:cNvSpPr>
            <a:spLocks noGrp="1"/>
          </p:cNvSpPr>
          <p:nvPr>
            <p:ph type="ftr" sz="quarter" idx="11"/>
          </p:nvPr>
        </p:nvSpPr>
        <p:spPr/>
        <p:txBody>
          <a:bodyPr/>
          <a:lstStyle/>
          <a:p>
            <a:pPr>
              <a:defRPr/>
            </a:pPr>
            <a:r>
              <a:rPr lang="en-US">
                <a:solidFill>
                  <a:srgbClr val="438086"/>
                </a:solidFill>
              </a:rPr>
              <a:t>Echihabi, Palpanas - MDM 2022</a:t>
            </a:r>
          </a:p>
        </p:txBody>
      </p:sp>
      <p:sp>
        <p:nvSpPr>
          <p:cNvPr id="3" name="Slide Number Placeholder 2">
            <a:extLst>
              <a:ext uri="{FF2B5EF4-FFF2-40B4-BE49-F238E27FC236}">
                <a16:creationId xmlns:a16="http://schemas.microsoft.com/office/drawing/2014/main" id="{F3179258-8B7A-B5CE-4D3B-DBACCF6E5111}"/>
              </a:ext>
            </a:extLst>
          </p:cNvPr>
          <p:cNvSpPr>
            <a:spLocks noGrp="1"/>
          </p:cNvSpPr>
          <p:nvPr>
            <p:ph type="sldNum" sz="quarter" idx="12"/>
          </p:nvPr>
        </p:nvSpPr>
        <p:spPr/>
        <p:txBody>
          <a:bodyPr/>
          <a:lstStyle/>
          <a:p>
            <a:pPr>
              <a:defRPr/>
            </a:pPr>
            <a:fld id="{2408AB11-E471-43E0-A18C-9DF8599CB176}" type="slidenum">
              <a:rPr lang="en-US" smtClean="0"/>
              <a:pPr>
                <a:defRPr/>
              </a:pPr>
              <a:t>227</a:t>
            </a:fld>
            <a:endParaRPr lang="en-US"/>
          </a:p>
        </p:txBody>
      </p:sp>
    </p:spTree>
    <p:extLst>
      <p:ext uri="{BB962C8B-B14F-4D97-AF65-F5344CB8AC3E}">
        <p14:creationId xmlns:p14="http://schemas.microsoft.com/office/powerpoint/2010/main" val="257522166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AI and Similarity Search</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284C6920-DD4E-CD82-628C-F3E2EC2B1A48}"/>
              </a:ext>
            </a:extLst>
          </p:cNvPr>
          <p:cNvSpPr>
            <a:spLocks noGrp="1"/>
          </p:cNvSpPr>
          <p:nvPr>
            <p:ph type="ftr" sz="quarter" idx="11"/>
          </p:nvPr>
        </p:nvSpPr>
        <p:spPr/>
        <p:txBody>
          <a:bodyPr/>
          <a:lstStyle/>
          <a:p>
            <a:pPr>
              <a:defRPr/>
            </a:pPr>
            <a:r>
              <a:rPr lang="en-US"/>
              <a:t>Echihabi, Palpanas - MDM 2022</a:t>
            </a:r>
          </a:p>
        </p:txBody>
      </p:sp>
      <p:sp>
        <p:nvSpPr>
          <p:cNvPr id="3" name="Slide Number Placeholder 2">
            <a:extLst>
              <a:ext uri="{FF2B5EF4-FFF2-40B4-BE49-F238E27FC236}">
                <a16:creationId xmlns:a16="http://schemas.microsoft.com/office/drawing/2014/main" id="{47B40E0D-D0D4-1A12-0922-B0D10A56F036}"/>
              </a:ext>
            </a:extLst>
          </p:cNvPr>
          <p:cNvSpPr>
            <a:spLocks noGrp="1"/>
          </p:cNvSpPr>
          <p:nvPr>
            <p:ph type="sldNum" sz="quarter" idx="12"/>
          </p:nvPr>
        </p:nvSpPr>
        <p:spPr/>
        <p:txBody>
          <a:bodyPr/>
          <a:lstStyle/>
          <a:p>
            <a:pPr>
              <a:defRPr/>
            </a:pPr>
            <a:fld id="{2408AB11-E471-43E0-A18C-9DF8599CB176}" type="slidenum">
              <a:rPr lang="en-US" smtClean="0"/>
              <a:pPr>
                <a:defRPr/>
              </a:pPr>
              <a:t>228</a:t>
            </a:fld>
            <a:endParaRPr lang="en-US"/>
          </a:p>
        </p:txBody>
      </p:sp>
    </p:spTree>
    <p:extLst>
      <p:ext uri="{BB962C8B-B14F-4D97-AF65-F5344CB8AC3E}">
        <p14:creationId xmlns:p14="http://schemas.microsoft.com/office/powerpoint/2010/main" val="175165028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solidFill>
              </a:rPr>
              <a:t>AI and Similarity Search</a:t>
            </a:r>
          </a:p>
        </p:txBody>
      </p:sp>
      <p:sp>
        <p:nvSpPr>
          <p:cNvPr id="3" name="Content Placeholder 2"/>
          <p:cNvSpPr>
            <a:spLocks noGrp="1"/>
          </p:cNvSpPr>
          <p:nvPr>
            <p:ph idx="1"/>
          </p:nvPr>
        </p:nvSpPr>
        <p:spPr/>
        <p:txBody>
          <a:bodyPr/>
          <a:lstStyle/>
          <a:p>
            <a:r>
              <a:rPr lang="en-US" dirty="0"/>
              <a:t>Representation Learning</a:t>
            </a:r>
          </a:p>
          <a:p>
            <a:pPr lvl="1"/>
            <a:r>
              <a:rPr lang="en-US" dirty="0"/>
              <a:t>Learned summarizations for data series</a:t>
            </a:r>
          </a:p>
          <a:p>
            <a:r>
              <a:rPr lang="en-US" dirty="0"/>
              <a:t>Search and Indexing</a:t>
            </a:r>
          </a:p>
          <a:p>
            <a:pPr lvl="1"/>
            <a:r>
              <a:rPr lang="en-US" dirty="0"/>
              <a:t>Learned indexes</a:t>
            </a:r>
          </a:p>
          <a:p>
            <a:pPr lvl="1"/>
            <a:r>
              <a:rPr lang="en-US" dirty="0"/>
              <a:t>Similarity search on deep network embeddings</a:t>
            </a:r>
          </a:p>
          <a:p>
            <a:pPr lvl="1"/>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6" name="Espace réservé du numéro de diapositive 5">
            <a:extLst>
              <a:ext uri="{FF2B5EF4-FFF2-40B4-BE49-F238E27FC236}">
                <a16:creationId xmlns:a16="http://schemas.microsoft.com/office/drawing/2014/main" id="{17CF2E45-5E78-479F-890B-FBB7B13CE88F}"/>
              </a:ext>
            </a:extLst>
          </p:cNvPr>
          <p:cNvSpPr>
            <a:spLocks noGrp="1"/>
          </p:cNvSpPr>
          <p:nvPr>
            <p:ph type="sldNum" sz="quarter" idx="12"/>
          </p:nvPr>
        </p:nvSpPr>
        <p:spPr/>
        <p:txBody>
          <a:bodyPr/>
          <a:lstStyle/>
          <a:p>
            <a:fld id="{B5C6C3C4-1F13-A745-94B4-FF34C1932FEB}" type="slidenum">
              <a:rPr lang="en-US" smtClean="0"/>
              <a:pPr/>
              <a:t>229</a:t>
            </a:fld>
            <a:endParaRPr lang="en-US" dirty="0"/>
          </a:p>
        </p:txBody>
      </p:sp>
    </p:spTree>
    <p:extLst>
      <p:ext uri="{BB962C8B-B14F-4D97-AF65-F5344CB8AC3E}">
        <p14:creationId xmlns:p14="http://schemas.microsoft.com/office/powerpoint/2010/main" val="277415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9459" name="Content Placeholder 2"/>
          <p:cNvSpPr>
            <a:spLocks noGrp="1"/>
          </p:cNvSpPr>
          <p:nvPr>
            <p:ph idx="1"/>
          </p:nvPr>
        </p:nvSpPr>
        <p:spPr>
          <a:xfrm>
            <a:off x="457200" y="1835150"/>
            <a:ext cx="8229600" cy="4718050"/>
          </a:xfrm>
        </p:spPr>
        <p:txBody>
          <a:bodyPr>
            <a:normAutofit lnSpcReduction="10000"/>
          </a:bodyPr>
          <a:lstStyle/>
          <a:p>
            <a:endParaRPr lang="en-US" altLang="en-US" sz="20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Longest Common </a:t>
            </a:r>
            <a:r>
              <a:rPr lang="en-US" altLang="en-US" sz="2200" dirty="0" err="1">
                <a:ea typeface="ＭＳ Ｐゴシック" pitchFamily="-107" charset="-128"/>
              </a:rPr>
              <a:t>SubSequence</a:t>
            </a:r>
            <a:r>
              <a:rPr lang="en-US" altLang="en-US" sz="2200" dirty="0">
                <a:ea typeface="ＭＳ Ｐゴシック" pitchFamily="-107" charset="-128"/>
              </a:rPr>
              <a:t> (LCSS)</a:t>
            </a:r>
          </a:p>
          <a:p>
            <a:pPr lvl="1"/>
            <a:r>
              <a:rPr lang="en-US" altLang="en-US" sz="2000" dirty="0">
                <a:ea typeface="ＭＳ Ｐゴシック" pitchFamily="-107" charset="-128"/>
              </a:rPr>
              <a:t>allows local scaling</a:t>
            </a:r>
          </a:p>
          <a:p>
            <a:pPr lvl="1"/>
            <a:r>
              <a:rPr lang="en-US" altLang="en-US" sz="2000" dirty="0">
                <a:ea typeface="ＭＳ Ｐゴシック" pitchFamily="-107" charset="-128"/>
              </a:rPr>
              <a:t>ignores outliers</a:t>
            </a:r>
          </a:p>
        </p:txBody>
      </p:sp>
      <p:sp>
        <p:nvSpPr>
          <p:cNvPr id="194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07" charset="0"/>
                <a:cs typeface="Arial" charset="0"/>
              </a:defRPr>
            </a:lvl1pPr>
            <a:lvl2pPr marL="742950" indent="-285750" eaLnBrk="0" hangingPunct="0">
              <a:defRPr>
                <a:solidFill>
                  <a:schemeClr val="tx1"/>
                </a:solidFill>
                <a:latin typeface="Georgia" pitchFamily="-107" charset="0"/>
                <a:cs typeface="Arial" charset="0"/>
              </a:defRPr>
            </a:lvl2pPr>
            <a:lvl3pPr marL="1143000" indent="-228600" eaLnBrk="0" hangingPunct="0">
              <a:defRPr>
                <a:solidFill>
                  <a:schemeClr val="tx1"/>
                </a:solidFill>
                <a:latin typeface="Georgia" pitchFamily="-107" charset="0"/>
                <a:cs typeface="Arial" charset="0"/>
              </a:defRPr>
            </a:lvl3pPr>
            <a:lvl4pPr marL="1600200" indent="-228600" eaLnBrk="0" hangingPunct="0">
              <a:defRPr>
                <a:solidFill>
                  <a:schemeClr val="tx1"/>
                </a:solidFill>
                <a:latin typeface="Georgia" pitchFamily="-107" charset="0"/>
                <a:cs typeface="Arial" charset="0"/>
              </a:defRPr>
            </a:lvl4pPr>
            <a:lvl5pPr marL="2057400" indent="-228600" eaLnBrk="0" hangingPunct="0">
              <a:defRPr>
                <a:solidFill>
                  <a:schemeClr val="tx1"/>
                </a:solidFill>
                <a:latin typeface="Georgia" pitchFamily="-107" charset="0"/>
                <a:cs typeface="Arial" charset="0"/>
              </a:defRPr>
            </a:lvl5pPr>
            <a:lvl6pPr marL="2514600" indent="-228600" eaLnBrk="0" fontAlgn="base" hangingPunct="0">
              <a:spcBef>
                <a:spcPct val="0"/>
              </a:spcBef>
              <a:spcAft>
                <a:spcPct val="0"/>
              </a:spcAft>
              <a:defRPr>
                <a:solidFill>
                  <a:schemeClr val="tx1"/>
                </a:solidFill>
                <a:latin typeface="Georgia" pitchFamily="-107" charset="0"/>
                <a:cs typeface="Arial" charset="0"/>
              </a:defRPr>
            </a:lvl6pPr>
            <a:lvl7pPr marL="2971800" indent="-228600" eaLnBrk="0" fontAlgn="base" hangingPunct="0">
              <a:spcBef>
                <a:spcPct val="0"/>
              </a:spcBef>
              <a:spcAft>
                <a:spcPct val="0"/>
              </a:spcAft>
              <a:defRPr>
                <a:solidFill>
                  <a:schemeClr val="tx1"/>
                </a:solidFill>
                <a:latin typeface="Georgia" pitchFamily="-107" charset="0"/>
                <a:cs typeface="Arial" charset="0"/>
              </a:defRPr>
            </a:lvl7pPr>
            <a:lvl8pPr marL="3429000" indent="-228600" eaLnBrk="0" fontAlgn="base" hangingPunct="0">
              <a:spcBef>
                <a:spcPct val="0"/>
              </a:spcBef>
              <a:spcAft>
                <a:spcPct val="0"/>
              </a:spcAft>
              <a:defRPr>
                <a:solidFill>
                  <a:schemeClr val="tx1"/>
                </a:solidFill>
                <a:latin typeface="Georgia" pitchFamily="-107" charset="0"/>
                <a:cs typeface="Arial" charset="0"/>
              </a:defRPr>
            </a:lvl8pPr>
            <a:lvl9pPr marL="3886200" indent="-228600" eaLnBrk="0" fontAlgn="base" hangingPunct="0">
              <a:spcBef>
                <a:spcPct val="0"/>
              </a:spcBef>
              <a:spcAft>
                <a:spcPct val="0"/>
              </a:spcAft>
              <a:defRPr>
                <a:solidFill>
                  <a:schemeClr val="tx1"/>
                </a:solidFill>
                <a:latin typeface="Georgia" pitchFamily="-107" charset="0"/>
                <a:cs typeface="Arial" charset="0"/>
              </a:defRPr>
            </a:lvl9pPr>
          </a:lstStyle>
          <a:p>
            <a:pPr eaLnBrk="1" hangingPunct="1"/>
            <a:fld id="{95378FD9-C8DD-4499-8F91-249FCF1593CD}" type="slidenum">
              <a:rPr lang="en-US" altLang="en-US">
                <a:solidFill>
                  <a:srgbClr val="FFFFFF"/>
                </a:solidFill>
              </a:rPr>
              <a:pPr eaLnBrk="1" hangingPunct="1"/>
              <a:t>23</a:t>
            </a:fld>
            <a:endParaRPr lang="en-US" altLang="en-US">
              <a:solidFill>
                <a:srgbClr val="FFFFFF"/>
              </a:solidFill>
            </a:endParaRPr>
          </a:p>
        </p:txBody>
      </p:sp>
      <p:grpSp>
        <p:nvGrpSpPr>
          <p:cNvPr id="19462" name="Group 145"/>
          <p:cNvGrpSpPr>
            <a:grpSpLocks/>
          </p:cNvGrpSpPr>
          <p:nvPr/>
        </p:nvGrpSpPr>
        <p:grpSpPr bwMode="auto">
          <a:xfrm>
            <a:off x="3305175" y="1847850"/>
            <a:ext cx="2660650" cy="1350963"/>
            <a:chOff x="2713503" y="3060358"/>
            <a:chExt cx="3044825" cy="1631950"/>
          </a:xfrm>
        </p:grpSpPr>
        <p:sp>
          <p:nvSpPr>
            <p:cNvPr id="19536"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7"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8"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9"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0"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1"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2"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3"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4"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5"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6"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7"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8"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9"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0"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1"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2"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3"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4"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5"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6"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7"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8"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9"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0"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1"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2"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3"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4"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5"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6"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7"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8"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9"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0"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1"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2"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3"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4"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5"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6"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7"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8"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9"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0"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1"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2"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3"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4"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5"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6"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7"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8"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9"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0"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1"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2"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3"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4"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5"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pic>
        <p:nvPicPr>
          <p:cNvPr id="19463"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3889375"/>
            <a:ext cx="32067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 207"/>
          <p:cNvGrpSpPr>
            <a:grpSpLocks/>
          </p:cNvGrpSpPr>
          <p:nvPr/>
        </p:nvGrpSpPr>
        <p:grpSpPr bwMode="auto">
          <a:xfrm>
            <a:off x="5148263" y="3390900"/>
            <a:ext cx="2662237" cy="1349375"/>
            <a:chOff x="2438400" y="3200400"/>
            <a:chExt cx="3044825" cy="1631950"/>
          </a:xfrm>
        </p:grpSpPr>
        <p:sp>
          <p:nvSpPr>
            <p:cNvPr id="19465"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6"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7"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8"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9"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0"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1"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2"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3"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4"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5"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6"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7"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8"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9"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0"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1"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2"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3"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4"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5"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6"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7"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8"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9"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0"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1"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2"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3"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4"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5"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6"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7"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8"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9"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0"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1"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2"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3"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4"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5"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6"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7"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8"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9"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0"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1"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2"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3"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4"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5"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6"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7"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8"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9"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0"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1"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2"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3"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4"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5"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6"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7"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8"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9"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0"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1"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2"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3"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4"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5"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sp>
        <p:nvSpPr>
          <p:cNvPr id="2" name="Footer Placeholder 1">
            <a:extLst>
              <a:ext uri="{FF2B5EF4-FFF2-40B4-BE49-F238E27FC236}">
                <a16:creationId xmlns:a16="http://schemas.microsoft.com/office/drawing/2014/main" id="{08559D2A-1BB7-4C5B-A41C-CE6D201966B0}"/>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713645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5" y="530159"/>
            <a:ext cx="8229600" cy="1066800"/>
          </a:xfrm>
        </p:spPr>
        <p:txBody>
          <a:bodyPr>
            <a:normAutofit/>
          </a:body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
        <p:nvSpPr>
          <p:cNvPr id="3" name="Content Placeholder 2"/>
          <p:cNvSpPr>
            <a:spLocks noGrp="1"/>
          </p:cNvSpPr>
          <p:nvPr>
            <p:ph idx="1"/>
          </p:nvPr>
        </p:nvSpPr>
        <p:spPr>
          <a:xfrm>
            <a:off x="18052" y="1664453"/>
            <a:ext cx="9005965" cy="4686634"/>
          </a:xfrm>
        </p:spPr>
        <p:txBody>
          <a:bodyPr>
            <a:normAutofit/>
          </a:bodyPr>
          <a:lstStyle/>
          <a:p>
            <a:r>
              <a:rPr lang="en-US" sz="2000" dirty="0"/>
              <a:t>GRAIL</a:t>
            </a:r>
          </a:p>
          <a:p>
            <a:pPr lvl="1"/>
            <a:r>
              <a:rPr lang="en-US" sz="2000" dirty="0"/>
              <a:t>learns representations that preserve a user-defined comparison function</a:t>
            </a:r>
          </a:p>
          <a:p>
            <a:pPr lvl="1"/>
            <a:r>
              <a:rPr lang="en-US" sz="2000" dirty="0"/>
              <a:t>for a given comparison function:</a:t>
            </a:r>
          </a:p>
          <a:p>
            <a:pPr lvl="2"/>
            <a:r>
              <a:rPr lang="en-US" sz="1800" dirty="0">
                <a:effectLst/>
                <a:latin typeface="Arial" panose="020B0604020202020204" pitchFamily="34" charset="0"/>
              </a:rPr>
              <a:t>extracts landmark series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using clustering</a:t>
            </a:r>
          </a:p>
          <a:p>
            <a:pPr lvl="2"/>
            <a:r>
              <a:rPr lang="en-US" sz="1800" dirty="0">
                <a:effectLst/>
                <a:latin typeface="Arial" panose="020B0604020202020204" pitchFamily="34" charset="0"/>
              </a:rPr>
              <a:t>optimizes parameters</a:t>
            </a:r>
          </a:p>
          <a:p>
            <a:pPr lvl="2"/>
            <a:r>
              <a:rPr lang="en-US" sz="1800" dirty="0">
                <a:effectLst/>
                <a:latin typeface="Arial" panose="020B0604020202020204" pitchFamily="34" charset="0"/>
              </a:rPr>
              <a:t>exploits approximations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for kernel methods to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construct representations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by expressing each series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as a combination of the </a:t>
            </a:r>
          </a:p>
          <a:p>
            <a:pPr marL="704070" lvl="2" indent="0">
              <a:buNone/>
            </a:pPr>
            <a:r>
              <a:rPr lang="en-US" sz="1800" dirty="0">
                <a:latin typeface="Arial" panose="020B0604020202020204" pitchFamily="34" charset="0"/>
              </a:rPr>
              <a:t>    </a:t>
            </a:r>
            <a:r>
              <a:rPr lang="en-US" sz="1800" dirty="0">
                <a:effectLst/>
                <a:latin typeface="Arial" panose="020B0604020202020204" pitchFamily="34" charset="0"/>
              </a:rPr>
              <a:t>landmark </a:t>
            </a:r>
            <a:r>
              <a:rPr lang="en-US" sz="1800" dirty="0">
                <a:latin typeface="Arial" panose="020B0604020202020204" pitchFamily="34" charset="0"/>
              </a:rPr>
              <a:t>s</a:t>
            </a:r>
            <a:r>
              <a:rPr lang="en-US" sz="1800" dirty="0">
                <a:effectLst/>
                <a:latin typeface="Arial" panose="020B0604020202020204" pitchFamily="34" charset="0"/>
              </a:rPr>
              <a:t>eries</a:t>
            </a:r>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230</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 - PVLDB’19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Title 1">
            <a:extLst>
              <a:ext uri="{FF2B5EF4-FFF2-40B4-BE49-F238E27FC236}">
                <a16:creationId xmlns:a16="http://schemas.microsoft.com/office/drawing/2014/main" id="{48B7E052-D69E-41E2-95AD-ABC764212DB8}"/>
              </a:ext>
            </a:extLst>
          </p:cNvPr>
          <p:cNvSpPr txBox="1">
            <a:spLocks/>
          </p:cNvSpPr>
          <p:nvPr/>
        </p:nvSpPr>
        <p:spPr>
          <a:xfrm>
            <a:off x="0" y="6608622"/>
            <a:ext cx="1547219" cy="304787"/>
          </a:xfrm>
          <a:prstGeom prst="rect">
            <a:avLst/>
          </a:prstGeom>
        </p:spPr>
        <p:txBody>
          <a:bodyPr vert="horz" anchor="ctr">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J. </a:t>
            </a:r>
            <a:r>
              <a:rPr lang="en-US" altLang="zh-CN" sz="1200" dirty="0" err="1">
                <a:latin typeface="+mn-lt"/>
              </a:rPr>
              <a:t>Paparrizos</a:t>
            </a:r>
            <a:endParaRPr lang="en-US" sz="1200" dirty="0">
              <a:latin typeface="+mn-lt"/>
            </a:endParaRPr>
          </a:p>
        </p:txBody>
      </p:sp>
      <p:pic>
        <p:nvPicPr>
          <p:cNvPr id="471" name="Picture 470">
            <a:extLst>
              <a:ext uri="{FF2B5EF4-FFF2-40B4-BE49-F238E27FC236}">
                <a16:creationId xmlns:a16="http://schemas.microsoft.com/office/drawing/2014/main" id="{29792CBF-BF66-436C-974A-F9E05A53C4A5}"/>
              </a:ext>
            </a:extLst>
          </p:cNvPr>
          <p:cNvPicPr>
            <a:picLocks noChangeAspect="1"/>
          </p:cNvPicPr>
          <p:nvPr/>
        </p:nvPicPr>
        <p:blipFill>
          <a:blip r:embed="rId3"/>
          <a:stretch>
            <a:fillRect/>
          </a:stretch>
        </p:blipFill>
        <p:spPr>
          <a:xfrm>
            <a:off x="3830125" y="2700236"/>
            <a:ext cx="5254275" cy="3899743"/>
          </a:xfrm>
          <a:prstGeom prst="rect">
            <a:avLst/>
          </a:prstGeom>
        </p:spPr>
      </p:pic>
    </p:spTree>
    <p:extLst>
      <p:ext uri="{BB962C8B-B14F-4D97-AF65-F5344CB8AC3E}">
        <p14:creationId xmlns:p14="http://schemas.microsoft.com/office/powerpoint/2010/main" val="317892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GRAIL</a:t>
            </a:r>
          </a:p>
          <a:p>
            <a:pPr lvl="1"/>
            <a:r>
              <a:rPr lang="en-US" sz="1800" dirty="0"/>
              <a:t>uses the learned representations for querying, classification, clustering, …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231</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err="1">
                <a:solidFill>
                  <a:prstClr val="white"/>
                </a:solidFill>
                <a:latin typeface="Gill Sans" charset="0"/>
                <a:ea typeface="Gill Sans" charset="0"/>
                <a:cs typeface="Gill Sans" charset="0"/>
              </a:rPr>
              <a:t>Paparrizos</a:t>
            </a:r>
            <a:r>
              <a:rPr lang="en-US" sz="1300" kern="0" dirty="0">
                <a:solidFill>
                  <a:prstClr val="white"/>
                </a:solidFill>
                <a:latin typeface="Gill Sans" charset="0"/>
                <a:ea typeface="Gill Sans" charset="0"/>
                <a:cs typeface="Gill Sans" charset="0"/>
              </a:rPr>
              <a:t> - PVLDB’19</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Title 1">
            <a:extLst>
              <a:ext uri="{FF2B5EF4-FFF2-40B4-BE49-F238E27FC236}">
                <a16:creationId xmlns:a16="http://schemas.microsoft.com/office/drawing/2014/main" id="{48B7E052-D69E-41E2-95AD-ABC764212DB8}"/>
              </a:ext>
            </a:extLst>
          </p:cNvPr>
          <p:cNvSpPr txBox="1">
            <a:spLocks/>
          </p:cNvSpPr>
          <p:nvPr/>
        </p:nvSpPr>
        <p:spPr>
          <a:xfrm>
            <a:off x="0" y="6608622"/>
            <a:ext cx="1547219" cy="304787"/>
          </a:xfrm>
          <a:prstGeom prst="rect">
            <a:avLst/>
          </a:prstGeom>
        </p:spPr>
        <p:txBody>
          <a:bodyPr vert="horz" anchor="ctr">
            <a:normAutofit fontScale="92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altLang="zh-CN" sz="1200" dirty="0">
                <a:latin typeface="+mn-lt"/>
              </a:rPr>
              <a:t>Slide by J. </a:t>
            </a:r>
            <a:r>
              <a:rPr lang="en-US" altLang="zh-CN" sz="1200" dirty="0" err="1">
                <a:latin typeface="+mn-lt"/>
              </a:rPr>
              <a:t>Paparrizos</a:t>
            </a:r>
            <a:endParaRPr lang="en-US" sz="1200" dirty="0">
              <a:latin typeface="+mn-lt"/>
            </a:endParaRPr>
          </a:p>
        </p:txBody>
      </p:sp>
      <p:pic>
        <p:nvPicPr>
          <p:cNvPr id="10" name="Picture 9">
            <a:extLst>
              <a:ext uri="{FF2B5EF4-FFF2-40B4-BE49-F238E27FC236}">
                <a16:creationId xmlns:a16="http://schemas.microsoft.com/office/drawing/2014/main" id="{AFF57585-798A-4BC4-ADCC-630D67650568}"/>
              </a:ext>
            </a:extLst>
          </p:cNvPr>
          <p:cNvPicPr>
            <a:picLocks noChangeAspect="1"/>
          </p:cNvPicPr>
          <p:nvPr/>
        </p:nvPicPr>
        <p:blipFill>
          <a:blip r:embed="rId3"/>
          <a:stretch>
            <a:fillRect/>
          </a:stretch>
        </p:blipFill>
        <p:spPr>
          <a:xfrm>
            <a:off x="1446424" y="2758264"/>
            <a:ext cx="6072996" cy="3850358"/>
          </a:xfrm>
          <a:prstGeom prst="rect">
            <a:avLst/>
          </a:prstGeom>
        </p:spPr>
      </p:pic>
      <p:sp>
        <p:nvSpPr>
          <p:cNvPr id="12" name="Title 1">
            <a:extLst>
              <a:ext uri="{FF2B5EF4-FFF2-40B4-BE49-F238E27FC236}">
                <a16:creationId xmlns:a16="http://schemas.microsoft.com/office/drawing/2014/main" id="{41AEF369-6211-45BC-80E7-35088894F042}"/>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19023935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232</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0" name="Title 1">
            <a:extLst>
              <a:ext uri="{FF2B5EF4-FFF2-40B4-BE49-F238E27FC236}">
                <a16:creationId xmlns:a16="http://schemas.microsoft.com/office/drawing/2014/main" id="{00D33B84-A4BF-4FBE-870A-5AA163990429}"/>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42668958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233</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447DB4EF-8FF8-4901-BCDF-7B925E2648F3}"/>
              </a:ext>
            </a:extLst>
          </p:cNvPr>
          <p:cNvSpPr/>
          <p:nvPr/>
        </p:nvSpPr>
        <p:spPr>
          <a:xfrm>
            <a:off x="2819512" y="3208482"/>
            <a:ext cx="1980000" cy="1980000"/>
          </a:xfrm>
          <a:prstGeom prst="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10" name="Group 9">
            <a:extLst>
              <a:ext uri="{FF2B5EF4-FFF2-40B4-BE49-F238E27FC236}">
                <a16:creationId xmlns:a16="http://schemas.microsoft.com/office/drawing/2014/main" id="{1F970B24-B93D-4308-AB15-3F16943D13F1}"/>
              </a:ext>
            </a:extLst>
          </p:cNvPr>
          <p:cNvGrpSpPr>
            <a:grpSpLocks noChangeAspect="1"/>
          </p:cNvGrpSpPr>
          <p:nvPr/>
        </p:nvGrpSpPr>
        <p:grpSpPr>
          <a:xfrm>
            <a:off x="250962" y="3429000"/>
            <a:ext cx="7173351" cy="1771741"/>
            <a:chOff x="746708" y="359765"/>
            <a:chExt cx="6018868" cy="1486596"/>
          </a:xfrm>
        </p:grpSpPr>
        <p:grpSp>
          <p:nvGrpSpPr>
            <p:cNvPr id="11" name="Group 10">
              <a:extLst>
                <a:ext uri="{FF2B5EF4-FFF2-40B4-BE49-F238E27FC236}">
                  <a16:creationId xmlns:a16="http://schemas.microsoft.com/office/drawing/2014/main" id="{AFAE48BD-2FFC-4FA4-B265-9ED81E8A49A5}"/>
                </a:ext>
              </a:extLst>
            </p:cNvPr>
            <p:cNvGrpSpPr/>
            <p:nvPr/>
          </p:nvGrpSpPr>
          <p:grpSpPr>
            <a:xfrm>
              <a:off x="746708" y="359765"/>
              <a:ext cx="5997779" cy="1486596"/>
              <a:chOff x="-132143" y="-1571"/>
              <a:chExt cx="5997779" cy="1365019"/>
            </a:xfrm>
          </p:grpSpPr>
          <p:grpSp>
            <p:nvGrpSpPr>
              <p:cNvPr id="18" name="Group 17">
                <a:extLst>
                  <a:ext uri="{FF2B5EF4-FFF2-40B4-BE49-F238E27FC236}">
                    <a16:creationId xmlns:a16="http://schemas.microsoft.com/office/drawing/2014/main" id="{850EA7B7-D381-4CAF-909D-F358D68F0D7E}"/>
                  </a:ext>
                </a:extLst>
              </p:cNvPr>
              <p:cNvGrpSpPr/>
              <p:nvPr/>
            </p:nvGrpSpPr>
            <p:grpSpPr>
              <a:xfrm>
                <a:off x="-132143" y="0"/>
                <a:ext cx="1605185" cy="1136806"/>
                <a:chOff x="416043" y="72558"/>
                <a:chExt cx="5733875" cy="4060784"/>
              </a:xfrm>
            </p:grpSpPr>
            <p:cxnSp>
              <p:nvCxnSpPr>
                <p:cNvPr id="48" name="直接箭头连接符 25">
                  <a:extLst>
                    <a:ext uri="{FF2B5EF4-FFF2-40B4-BE49-F238E27FC236}">
                      <a16:creationId xmlns:a16="http://schemas.microsoft.com/office/drawing/2014/main" id="{E994353C-2689-4A6A-8605-C0C086795552}"/>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10">
                  <a:extLst>
                    <a:ext uri="{FF2B5EF4-FFF2-40B4-BE49-F238E27FC236}">
                      <a16:creationId xmlns:a16="http://schemas.microsoft.com/office/drawing/2014/main" id="{D784F8C7-BF88-4ED6-9036-BCA594657E02}"/>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sp>
              <p:nvSpPr>
                <p:cNvPr id="50" name="任意多边形: 形状 34">
                  <a:extLst>
                    <a:ext uri="{FF2B5EF4-FFF2-40B4-BE49-F238E27FC236}">
                      <a16:creationId xmlns:a16="http://schemas.microsoft.com/office/drawing/2014/main" id="{43772BC9-F792-40F5-BEF2-3460C10BA66C}"/>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grpSp>
          <p:grpSp>
            <p:nvGrpSpPr>
              <p:cNvPr id="19" name="Group 18">
                <a:extLst>
                  <a:ext uri="{FF2B5EF4-FFF2-40B4-BE49-F238E27FC236}">
                    <a16:creationId xmlns:a16="http://schemas.microsoft.com/office/drawing/2014/main" id="{8B986302-4467-487F-A6B4-16B1161C2DC5}"/>
                  </a:ext>
                </a:extLst>
              </p:cNvPr>
              <p:cNvGrpSpPr/>
              <p:nvPr/>
            </p:nvGrpSpPr>
            <p:grpSpPr>
              <a:xfrm>
                <a:off x="2062052" y="-1571"/>
                <a:ext cx="1605185" cy="1138377"/>
                <a:chOff x="416043" y="72558"/>
                <a:chExt cx="5733875" cy="4066394"/>
              </a:xfrm>
            </p:grpSpPr>
            <p:sp>
              <p:nvSpPr>
                <p:cNvPr id="40" name="任意多边形: 形状 34">
                  <a:extLst>
                    <a:ext uri="{FF2B5EF4-FFF2-40B4-BE49-F238E27FC236}">
                      <a16:creationId xmlns:a16="http://schemas.microsoft.com/office/drawing/2014/main" id="{F45981EC-3A46-46E5-890C-33E65F0D0ABF}"/>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rgbClr val="C0C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cxnSp>
              <p:nvCxnSpPr>
                <p:cNvPr id="41" name="直接连接符 35">
                  <a:extLst>
                    <a:ext uri="{FF2B5EF4-FFF2-40B4-BE49-F238E27FC236}">
                      <a16:creationId xmlns:a16="http://schemas.microsoft.com/office/drawing/2014/main" id="{9F0654A8-ACC1-40B9-AE86-5DA03107C605}"/>
                    </a:ext>
                  </a:extLst>
                </p:cNvPr>
                <p:cNvCxnSpPr>
                  <a:cxnSpLocks/>
                </p:cNvCxnSpPr>
                <p:nvPr/>
              </p:nvCxnSpPr>
              <p:spPr>
                <a:xfrm>
                  <a:off x="2477771" y="78168"/>
                  <a:ext cx="0" cy="4060784"/>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42" name="直接连接符 36">
                  <a:extLst>
                    <a:ext uri="{FF2B5EF4-FFF2-40B4-BE49-F238E27FC236}">
                      <a16:creationId xmlns:a16="http://schemas.microsoft.com/office/drawing/2014/main" id="{80F7AEBF-362A-456F-86A3-8B576539177F}"/>
                    </a:ext>
                  </a:extLst>
                </p:cNvPr>
                <p:cNvCxnSpPr>
                  <a:cxnSpLocks/>
                </p:cNvCxnSpPr>
                <p:nvPr/>
              </p:nvCxnSpPr>
              <p:spPr>
                <a:xfrm>
                  <a:off x="4054405" y="78168"/>
                  <a:ext cx="0" cy="4060784"/>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直接连接符 39">
                  <a:extLst>
                    <a:ext uri="{FF2B5EF4-FFF2-40B4-BE49-F238E27FC236}">
                      <a16:creationId xmlns:a16="http://schemas.microsoft.com/office/drawing/2014/main" id="{D8C7CDAC-6A65-40C0-9FDA-D3084E3D687D}"/>
                    </a:ext>
                  </a:extLst>
                </p:cNvPr>
                <p:cNvCxnSpPr/>
                <p:nvPr/>
              </p:nvCxnSpPr>
              <p:spPr>
                <a:xfrm>
                  <a:off x="2463754" y="3121309"/>
                  <a:ext cx="1590722"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525647A-854A-4934-A37D-F4563445D0F4}"/>
                    </a:ext>
                  </a:extLst>
                </p:cNvPr>
                <p:cNvCxnSpPr>
                  <a:cxnSpLocks/>
                </p:cNvCxnSpPr>
                <p:nvPr/>
              </p:nvCxnSpPr>
              <p:spPr>
                <a:xfrm>
                  <a:off x="917910" y="1843195"/>
                  <a:ext cx="1559863"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209B8C1-0E4D-4A6C-944F-3CDB8489CD2D}"/>
                    </a:ext>
                  </a:extLst>
                </p:cNvPr>
                <p:cNvCxnSpPr/>
                <p:nvPr/>
              </p:nvCxnSpPr>
              <p:spPr>
                <a:xfrm>
                  <a:off x="4060087" y="789669"/>
                  <a:ext cx="1590724"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6" name="直接箭头连接符 25">
                  <a:extLst>
                    <a:ext uri="{FF2B5EF4-FFF2-40B4-BE49-F238E27FC236}">
                      <a16:creationId xmlns:a16="http://schemas.microsoft.com/office/drawing/2014/main" id="{3FF915D7-57C3-4F88-808A-7186CF04AE45}"/>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10">
                  <a:extLst>
                    <a:ext uri="{FF2B5EF4-FFF2-40B4-BE49-F238E27FC236}">
                      <a16:creationId xmlns:a16="http://schemas.microsoft.com/office/drawing/2014/main" id="{46247E6E-3A6F-4CD8-9F73-CD904392210B}"/>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50154CF-8F82-413A-B283-BADD6E0123FB}"/>
                  </a:ext>
                </a:extLst>
              </p:cNvPr>
              <p:cNvGrpSpPr/>
              <p:nvPr/>
            </p:nvGrpSpPr>
            <p:grpSpPr>
              <a:xfrm>
                <a:off x="4077162" y="1"/>
                <a:ext cx="1788474" cy="1136807"/>
                <a:chOff x="644165" y="2941881"/>
                <a:chExt cx="1788474" cy="1136806"/>
              </a:xfrm>
            </p:grpSpPr>
            <p:grpSp>
              <p:nvGrpSpPr>
                <p:cNvPr id="28" name="Group 27">
                  <a:extLst>
                    <a:ext uri="{FF2B5EF4-FFF2-40B4-BE49-F238E27FC236}">
                      <a16:creationId xmlns:a16="http://schemas.microsoft.com/office/drawing/2014/main" id="{D0172ACB-44DA-43D2-83BB-985FE455F989}"/>
                    </a:ext>
                  </a:extLst>
                </p:cNvPr>
                <p:cNvGrpSpPr/>
                <p:nvPr/>
              </p:nvGrpSpPr>
              <p:grpSpPr>
                <a:xfrm>
                  <a:off x="827454" y="2941881"/>
                  <a:ext cx="1605185" cy="1136806"/>
                  <a:chOff x="416043" y="72558"/>
                  <a:chExt cx="5733875" cy="4060784"/>
                </a:xfrm>
              </p:grpSpPr>
              <p:cxnSp>
                <p:nvCxnSpPr>
                  <p:cNvPr id="35" name="直接连接符 39">
                    <a:extLst>
                      <a:ext uri="{FF2B5EF4-FFF2-40B4-BE49-F238E27FC236}">
                        <a16:creationId xmlns:a16="http://schemas.microsoft.com/office/drawing/2014/main" id="{E34AC7AE-F449-4B47-96A7-9E6C2FB4A923}"/>
                      </a:ext>
                    </a:extLst>
                  </p:cNvPr>
                  <p:cNvCxnSpPr/>
                  <p:nvPr/>
                </p:nvCxnSpPr>
                <p:spPr>
                  <a:xfrm>
                    <a:off x="2463754" y="3097125"/>
                    <a:ext cx="1590722"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6" name="直接连接符 43">
                    <a:extLst>
                      <a:ext uri="{FF2B5EF4-FFF2-40B4-BE49-F238E27FC236}">
                        <a16:creationId xmlns:a16="http://schemas.microsoft.com/office/drawing/2014/main" id="{B534B29E-83A1-42DB-A31C-AFAC4A293964}"/>
                      </a:ext>
                    </a:extLst>
                  </p:cNvPr>
                  <p:cNvCxnSpPr>
                    <a:cxnSpLocks/>
                  </p:cNvCxnSpPr>
                  <p:nvPr/>
                </p:nvCxnSpPr>
                <p:spPr>
                  <a:xfrm>
                    <a:off x="917910" y="1843195"/>
                    <a:ext cx="1559863"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7" name="直接连接符 44">
                    <a:extLst>
                      <a:ext uri="{FF2B5EF4-FFF2-40B4-BE49-F238E27FC236}">
                        <a16:creationId xmlns:a16="http://schemas.microsoft.com/office/drawing/2014/main" id="{0666A37F-787C-4584-BCC0-D940BAC8F537}"/>
                      </a:ext>
                    </a:extLst>
                  </p:cNvPr>
                  <p:cNvCxnSpPr/>
                  <p:nvPr/>
                </p:nvCxnSpPr>
                <p:spPr>
                  <a:xfrm>
                    <a:off x="4060087" y="789669"/>
                    <a:ext cx="1590724" cy="0"/>
                  </a:xfrm>
                  <a:prstGeom prst="line">
                    <a:avLst/>
                  </a:prstGeom>
                  <a:ln w="254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8" name="直接箭头连接符 25">
                    <a:extLst>
                      <a:ext uri="{FF2B5EF4-FFF2-40B4-BE49-F238E27FC236}">
                        <a16:creationId xmlns:a16="http://schemas.microsoft.com/office/drawing/2014/main" id="{0BC4A2D4-A489-4C19-B05D-E92D27CD74EE}"/>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10">
                    <a:extLst>
                      <a:ext uri="{FF2B5EF4-FFF2-40B4-BE49-F238E27FC236}">
                        <a16:creationId xmlns:a16="http://schemas.microsoft.com/office/drawing/2014/main" id="{F04A65C4-13DC-49CD-9941-2FF004E444DA}"/>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接连接符 2">
                  <a:extLst>
                    <a:ext uri="{FF2B5EF4-FFF2-40B4-BE49-F238E27FC236}">
                      <a16:creationId xmlns:a16="http://schemas.microsoft.com/office/drawing/2014/main" id="{B4513106-494D-4E46-82F0-0E3AFE045645}"/>
                    </a:ext>
                  </a:extLst>
                </p:cNvPr>
                <p:cNvCxnSpPr>
                  <a:cxnSpLocks/>
                </p:cNvCxnSpPr>
                <p:nvPr/>
              </p:nvCxnSpPr>
              <p:spPr>
                <a:xfrm>
                  <a:off x="852915" y="3385002"/>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30" name="直接连接符 2">
                  <a:extLst>
                    <a:ext uri="{FF2B5EF4-FFF2-40B4-BE49-F238E27FC236}">
                      <a16:creationId xmlns:a16="http://schemas.microsoft.com/office/drawing/2014/main" id="{3B9FD0A2-AD9D-4518-91C8-248803DEFC89}"/>
                    </a:ext>
                  </a:extLst>
                </p:cNvPr>
                <p:cNvCxnSpPr>
                  <a:cxnSpLocks/>
                </p:cNvCxnSpPr>
                <p:nvPr/>
              </p:nvCxnSpPr>
              <p:spPr>
                <a:xfrm>
                  <a:off x="852915" y="3716202"/>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sp>
              <p:nvSpPr>
                <p:cNvPr id="31" name="文本框 31">
                  <a:extLst>
                    <a:ext uri="{FF2B5EF4-FFF2-40B4-BE49-F238E27FC236}">
                      <a16:creationId xmlns:a16="http://schemas.microsoft.com/office/drawing/2014/main" id="{020E2446-94D0-498D-9CF9-647A81752957}"/>
                    </a:ext>
                  </a:extLst>
                </p:cNvPr>
                <p:cNvSpPr txBox="1"/>
                <p:nvPr/>
              </p:nvSpPr>
              <p:spPr>
                <a:xfrm>
                  <a:off x="647345" y="3088914"/>
                  <a:ext cx="360218" cy="233149"/>
                </a:xfrm>
                <a:prstGeom prst="rect">
                  <a:avLst/>
                </a:prstGeom>
                <a:noFill/>
              </p:spPr>
              <p:txBody>
                <a:bodyPr wrap="square" rtlCol="0">
                  <a:spAutoFit/>
                </a:bodyPr>
                <a:lstStyle/>
                <a:p>
                  <a:pPr algn="ctr"/>
                  <a:r>
                    <a:rPr lang="en-US" sz="1050" dirty="0">
                      <a:solidFill>
                        <a:srgbClr val="7F7F7F"/>
                      </a:solidFill>
                    </a:rPr>
                    <a:t>11</a:t>
                  </a:r>
                </a:p>
              </p:txBody>
            </p:sp>
            <p:sp>
              <p:nvSpPr>
                <p:cNvPr id="32" name="文本框 31">
                  <a:extLst>
                    <a:ext uri="{FF2B5EF4-FFF2-40B4-BE49-F238E27FC236}">
                      <a16:creationId xmlns:a16="http://schemas.microsoft.com/office/drawing/2014/main" id="{2469F8CF-B700-47DB-86E2-68D1F7350098}"/>
                    </a:ext>
                  </a:extLst>
                </p:cNvPr>
                <p:cNvSpPr txBox="1"/>
                <p:nvPr/>
              </p:nvSpPr>
              <p:spPr>
                <a:xfrm>
                  <a:off x="645755" y="3353007"/>
                  <a:ext cx="360218" cy="233149"/>
                </a:xfrm>
                <a:prstGeom prst="rect">
                  <a:avLst/>
                </a:prstGeom>
                <a:noFill/>
              </p:spPr>
              <p:txBody>
                <a:bodyPr wrap="square" rtlCol="0">
                  <a:spAutoFit/>
                </a:bodyPr>
                <a:lstStyle/>
                <a:p>
                  <a:pPr algn="ctr"/>
                  <a:r>
                    <a:rPr lang="en-US" sz="1050" dirty="0">
                      <a:solidFill>
                        <a:srgbClr val="7F7F7F"/>
                      </a:solidFill>
                    </a:rPr>
                    <a:t>1</a:t>
                  </a:r>
                  <a:r>
                    <a:rPr lang="en-US" altLang="zh-CN" sz="1050" dirty="0">
                      <a:solidFill>
                        <a:srgbClr val="7F7F7F"/>
                      </a:solidFill>
                    </a:rPr>
                    <a:t>0</a:t>
                  </a:r>
                  <a:endParaRPr lang="en-US" sz="1050" dirty="0">
                    <a:solidFill>
                      <a:srgbClr val="7F7F7F"/>
                    </a:solidFill>
                  </a:endParaRPr>
                </a:p>
              </p:txBody>
            </p:sp>
            <p:sp>
              <p:nvSpPr>
                <p:cNvPr id="33" name="文本框 31">
                  <a:extLst>
                    <a:ext uri="{FF2B5EF4-FFF2-40B4-BE49-F238E27FC236}">
                      <a16:creationId xmlns:a16="http://schemas.microsoft.com/office/drawing/2014/main" id="{DCA6C7BB-EB8A-409D-B1BD-06AD00A7DDFB}"/>
                    </a:ext>
                  </a:extLst>
                </p:cNvPr>
                <p:cNvSpPr txBox="1"/>
                <p:nvPr/>
              </p:nvSpPr>
              <p:spPr>
                <a:xfrm>
                  <a:off x="650604" y="3524383"/>
                  <a:ext cx="360218" cy="233149"/>
                </a:xfrm>
                <a:prstGeom prst="rect">
                  <a:avLst/>
                </a:prstGeom>
                <a:noFill/>
              </p:spPr>
              <p:txBody>
                <a:bodyPr wrap="square" rtlCol="0">
                  <a:spAutoFit/>
                </a:bodyPr>
                <a:lstStyle/>
                <a:p>
                  <a:pPr algn="ctr"/>
                  <a:r>
                    <a:rPr lang="en-US" altLang="zh-CN" sz="1050" dirty="0">
                      <a:solidFill>
                        <a:srgbClr val="7F7F7F"/>
                      </a:solidFill>
                    </a:rPr>
                    <a:t>01</a:t>
                  </a:r>
                  <a:endParaRPr lang="en-US" sz="1050" dirty="0">
                    <a:solidFill>
                      <a:srgbClr val="7F7F7F"/>
                    </a:solidFill>
                  </a:endParaRPr>
                </a:p>
              </p:txBody>
            </p:sp>
            <p:sp>
              <p:nvSpPr>
                <p:cNvPr id="34" name="文本框 31">
                  <a:extLst>
                    <a:ext uri="{FF2B5EF4-FFF2-40B4-BE49-F238E27FC236}">
                      <a16:creationId xmlns:a16="http://schemas.microsoft.com/office/drawing/2014/main" id="{EA3B4197-924A-4752-AFAF-0A9DB5EA31AD}"/>
                    </a:ext>
                  </a:extLst>
                </p:cNvPr>
                <p:cNvSpPr txBox="1"/>
                <p:nvPr/>
              </p:nvSpPr>
              <p:spPr>
                <a:xfrm>
                  <a:off x="644165" y="3750228"/>
                  <a:ext cx="360218" cy="233149"/>
                </a:xfrm>
                <a:prstGeom prst="rect">
                  <a:avLst/>
                </a:prstGeom>
                <a:noFill/>
              </p:spPr>
              <p:txBody>
                <a:bodyPr wrap="square" rtlCol="0">
                  <a:spAutoFit/>
                </a:bodyPr>
                <a:lstStyle/>
                <a:p>
                  <a:pPr algn="ctr"/>
                  <a:r>
                    <a:rPr lang="en-US" altLang="zh-CN" sz="1050" dirty="0">
                      <a:solidFill>
                        <a:srgbClr val="7F7F7F"/>
                      </a:solidFill>
                    </a:rPr>
                    <a:t>00</a:t>
                  </a:r>
                  <a:endParaRPr lang="en-US" sz="1050" dirty="0">
                    <a:solidFill>
                      <a:srgbClr val="7F7F7F"/>
                    </a:solidFill>
                  </a:endParaRPr>
                </a:p>
              </p:txBody>
            </p:sp>
          </p:grpSp>
          <p:cxnSp>
            <p:nvCxnSpPr>
              <p:cNvPr id="21" name="Straight Arrow Connector 20">
                <a:extLst>
                  <a:ext uri="{FF2B5EF4-FFF2-40B4-BE49-F238E27FC236}">
                    <a16:creationId xmlns:a16="http://schemas.microsoft.com/office/drawing/2014/main" id="{BA08B601-F79F-426B-B979-8DCD95E36167}"/>
                  </a:ext>
                </a:extLst>
              </p:cNvPr>
              <p:cNvCxnSpPr/>
              <p:nvPr/>
            </p:nvCxnSpPr>
            <p:spPr>
              <a:xfrm>
                <a:off x="1615949" y="608731"/>
                <a:ext cx="288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167F77D-5DDF-4A79-B95B-F58B9D0CD0C0}"/>
                  </a:ext>
                </a:extLst>
              </p:cNvPr>
              <p:cNvSpPr txBox="1"/>
              <p:nvPr/>
            </p:nvSpPr>
            <p:spPr>
              <a:xfrm>
                <a:off x="1378990" y="742507"/>
                <a:ext cx="761870" cy="403109"/>
              </a:xfrm>
              <a:prstGeom prst="rect">
                <a:avLst/>
              </a:prstGeom>
              <a:noFill/>
            </p:spPr>
            <p:txBody>
              <a:bodyPr wrap="none" rtlCol="0">
                <a:spAutoFit/>
              </a:bodyPr>
              <a:lstStyle/>
              <a:p>
                <a:pPr algn="ctr"/>
                <a:r>
                  <a:rPr lang="en-US" altLang="zh-CN" sz="1400" dirty="0"/>
                  <a:t>Piecewise</a:t>
                </a:r>
              </a:p>
              <a:p>
                <a:pPr algn="ctr"/>
                <a:r>
                  <a:rPr lang="en-US" altLang="zh-CN" sz="1400" dirty="0"/>
                  <a:t>aggregate</a:t>
                </a:r>
              </a:p>
            </p:txBody>
          </p:sp>
          <p:sp>
            <p:nvSpPr>
              <p:cNvPr id="23" name="TextBox 22">
                <a:extLst>
                  <a:ext uri="{FF2B5EF4-FFF2-40B4-BE49-F238E27FC236}">
                    <a16:creationId xmlns:a16="http://schemas.microsoft.com/office/drawing/2014/main" id="{744CC307-D697-485F-B98A-4817B26830B3}"/>
                  </a:ext>
                </a:extLst>
              </p:cNvPr>
              <p:cNvSpPr txBox="1"/>
              <p:nvPr/>
            </p:nvSpPr>
            <p:spPr>
              <a:xfrm>
                <a:off x="3483476" y="765136"/>
                <a:ext cx="769779" cy="237124"/>
              </a:xfrm>
              <a:prstGeom prst="rect">
                <a:avLst/>
              </a:prstGeom>
              <a:noFill/>
            </p:spPr>
            <p:txBody>
              <a:bodyPr wrap="none" rtlCol="0">
                <a:spAutoFit/>
              </a:bodyPr>
              <a:lstStyle/>
              <a:p>
                <a:r>
                  <a:rPr lang="en-US" altLang="zh-CN" sz="1400" dirty="0"/>
                  <a:t>Symbolize</a:t>
                </a:r>
                <a:endParaRPr lang="en-CN" sz="1400" dirty="0"/>
              </a:p>
            </p:txBody>
          </p:sp>
          <p:cxnSp>
            <p:nvCxnSpPr>
              <p:cNvPr id="24" name="Straight Arrow Connector 23">
                <a:extLst>
                  <a:ext uri="{FF2B5EF4-FFF2-40B4-BE49-F238E27FC236}">
                    <a16:creationId xmlns:a16="http://schemas.microsoft.com/office/drawing/2014/main" id="{6E8F219E-4CFB-4E26-BE11-FB22A1BE799B}"/>
                  </a:ext>
                </a:extLst>
              </p:cNvPr>
              <p:cNvCxnSpPr/>
              <p:nvPr/>
            </p:nvCxnSpPr>
            <p:spPr>
              <a:xfrm>
                <a:off x="3793949" y="615415"/>
                <a:ext cx="288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E862BAA-6F4E-4309-BF19-A964D58DDB2D}"/>
                  </a:ext>
                </a:extLst>
              </p:cNvPr>
              <p:cNvSpPr txBox="1"/>
              <p:nvPr/>
            </p:nvSpPr>
            <p:spPr>
              <a:xfrm>
                <a:off x="362708" y="1102310"/>
                <a:ext cx="574590" cy="260835"/>
              </a:xfrm>
              <a:prstGeom prst="rect">
                <a:avLst/>
              </a:prstGeom>
              <a:noFill/>
            </p:spPr>
            <p:txBody>
              <a:bodyPr wrap="none" rtlCol="0">
                <a:spAutoFit/>
              </a:bodyPr>
              <a:lstStyle/>
              <a:p>
                <a:r>
                  <a:rPr lang="en-US" altLang="zh-CN" sz="1600" b="1" i="1" dirty="0"/>
                  <a:t>Series</a:t>
                </a:r>
                <a:endParaRPr lang="en-CN" sz="1600" b="1" i="1" dirty="0"/>
              </a:p>
            </p:txBody>
          </p:sp>
          <p:sp>
            <p:nvSpPr>
              <p:cNvPr id="26" name="TextBox 25">
                <a:extLst>
                  <a:ext uri="{FF2B5EF4-FFF2-40B4-BE49-F238E27FC236}">
                    <a16:creationId xmlns:a16="http://schemas.microsoft.com/office/drawing/2014/main" id="{04B1F04A-C56C-420E-8C09-E11FD6A79990}"/>
                  </a:ext>
                </a:extLst>
              </p:cNvPr>
              <p:cNvSpPr txBox="1"/>
              <p:nvPr/>
            </p:nvSpPr>
            <p:spPr>
              <a:xfrm>
                <a:off x="2646595" y="1102613"/>
                <a:ext cx="446545" cy="260835"/>
              </a:xfrm>
              <a:prstGeom prst="rect">
                <a:avLst/>
              </a:prstGeom>
              <a:noFill/>
            </p:spPr>
            <p:txBody>
              <a:bodyPr wrap="none" rtlCol="0">
                <a:spAutoFit/>
              </a:bodyPr>
              <a:lstStyle/>
              <a:p>
                <a:r>
                  <a:rPr lang="en-US" altLang="zh-CN" sz="1600" b="1" i="1" dirty="0"/>
                  <a:t>PAA</a:t>
                </a:r>
                <a:endParaRPr lang="en-CN" sz="1600" b="1" i="1"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84BDB4B-1BFC-41D1-BE41-CE5372A820D6}"/>
                      </a:ext>
                    </a:extLst>
                  </p:cNvPr>
                  <p:cNvSpPr txBox="1"/>
                  <p:nvPr/>
                </p:nvSpPr>
                <p:spPr>
                  <a:xfrm>
                    <a:off x="4780046" y="1097241"/>
                    <a:ext cx="786189" cy="260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𝑺𝑨𝑿</m:t>
                              </m:r>
                            </m:e>
                            <m:sub>
                              <m:r>
                                <a:rPr lang="en-US" altLang="zh-CN" sz="1600" b="1" i="1">
                                  <a:latin typeface="Cambria Math" panose="02040503050406030204" pitchFamily="18" charset="0"/>
                                </a:rPr>
                                <m:t>𝑷𝑨𝑨</m:t>
                              </m:r>
                            </m:sub>
                          </m:sSub>
                        </m:oMath>
                      </m:oMathPara>
                    </a14:m>
                    <a:endParaRPr lang="en-CN" sz="1600" b="1" i="1" dirty="0"/>
                  </a:p>
                </p:txBody>
              </p:sp>
            </mc:Choice>
            <mc:Fallback xmlns="">
              <p:sp>
                <p:nvSpPr>
                  <p:cNvPr id="65" name="TextBox 64">
                    <a:extLst>
                      <a:ext uri="{FF2B5EF4-FFF2-40B4-BE49-F238E27FC236}">
                        <a16:creationId xmlns:a16="http://schemas.microsoft.com/office/drawing/2014/main" id="{11A605A9-2F43-DF48-9525-352808A243A6}"/>
                      </a:ext>
                    </a:extLst>
                  </p:cNvPr>
                  <p:cNvSpPr txBox="1">
                    <a:spLocks noRot="1" noChangeAspect="1" noMove="1" noResize="1" noEditPoints="1" noAdjustHandles="1" noChangeArrowheads="1" noChangeShapeType="1" noTextEdit="1"/>
                  </p:cNvSpPr>
                  <p:nvPr/>
                </p:nvSpPr>
                <p:spPr>
                  <a:xfrm>
                    <a:off x="4780046" y="1097241"/>
                    <a:ext cx="786189" cy="260835"/>
                  </a:xfrm>
                  <a:prstGeom prst="rect">
                    <a:avLst/>
                  </a:prstGeom>
                  <a:blipFill>
                    <a:blip r:embed="rId3"/>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6600E81-8214-47F2-81A3-1F978F9A44BB}"/>
                    </a:ext>
                  </a:extLst>
                </p:cNvPr>
                <p:cNvSpPr/>
                <p:nvPr/>
              </p:nvSpPr>
              <p:spPr>
                <a:xfrm>
                  <a:off x="3117991" y="620405"/>
                  <a:ext cx="36349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i="1">
                                <a:latin typeface="Cambria Math" panose="02040503050406030204" pitchFamily="18" charset="0"/>
                              </a:rPr>
                              <m:t>1</m:t>
                            </m:r>
                          </m:sub>
                        </m:sSub>
                      </m:oMath>
                    </m:oMathPara>
                  </a14:m>
                  <a:endParaRPr lang="en-CN" sz="1200" dirty="0"/>
                </a:p>
              </p:txBody>
            </p:sp>
          </mc:Choice>
          <mc:Fallback xmlns="">
            <p:sp>
              <p:nvSpPr>
                <p:cNvPr id="79" name="Rectangle 78">
                  <a:extLst>
                    <a:ext uri="{FF2B5EF4-FFF2-40B4-BE49-F238E27FC236}">
                      <a16:creationId xmlns:a16="http://schemas.microsoft.com/office/drawing/2014/main" id="{D80A9E0D-10CD-0345-9B49-23B97C28C232}"/>
                    </a:ext>
                  </a:extLst>
                </p:cNvPr>
                <p:cNvSpPr>
                  <a:spLocks noRot="1" noChangeAspect="1" noMove="1" noResize="1" noEditPoints="1" noAdjustHandles="1" noChangeArrowheads="1" noChangeShapeType="1" noTextEdit="1"/>
                </p:cNvSpPr>
                <p:nvPr/>
              </p:nvSpPr>
              <p:spPr>
                <a:xfrm>
                  <a:off x="3117991" y="620405"/>
                  <a:ext cx="363497" cy="276999"/>
                </a:xfrm>
                <a:prstGeom prst="rect">
                  <a:avLst/>
                </a:prstGeom>
                <a:blipFill>
                  <a:blip r:embed="rId8"/>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3F9C730-A778-4779-9519-D364263559FD}"/>
                    </a:ext>
                  </a:extLst>
                </p:cNvPr>
                <p:cNvSpPr/>
                <p:nvPr/>
              </p:nvSpPr>
              <p:spPr>
                <a:xfrm>
                  <a:off x="3559951" y="1006613"/>
                  <a:ext cx="36708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2</m:t>
                            </m:r>
                          </m:sub>
                        </m:sSub>
                      </m:oMath>
                    </m:oMathPara>
                  </a14:m>
                  <a:endParaRPr lang="en-CN" sz="1200" dirty="0"/>
                </a:p>
              </p:txBody>
            </p:sp>
          </mc:Choice>
          <mc:Fallback xmlns="">
            <p:sp>
              <p:nvSpPr>
                <p:cNvPr id="80" name="Rectangle 79">
                  <a:extLst>
                    <a:ext uri="{FF2B5EF4-FFF2-40B4-BE49-F238E27FC236}">
                      <a16:creationId xmlns:a16="http://schemas.microsoft.com/office/drawing/2014/main" id="{13255841-18BF-8243-95E9-EF8AEF6BAB69}"/>
                    </a:ext>
                  </a:extLst>
                </p:cNvPr>
                <p:cNvSpPr>
                  <a:spLocks noRot="1" noChangeAspect="1" noMove="1" noResize="1" noEditPoints="1" noAdjustHandles="1" noChangeArrowheads="1" noChangeShapeType="1" noTextEdit="1"/>
                </p:cNvSpPr>
                <p:nvPr/>
              </p:nvSpPr>
              <p:spPr>
                <a:xfrm>
                  <a:off x="3559951" y="1006613"/>
                  <a:ext cx="367087" cy="276999"/>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783B7D3-0A14-492E-AB98-813899745A8F}"/>
                    </a:ext>
                  </a:extLst>
                </p:cNvPr>
                <p:cNvSpPr/>
                <p:nvPr/>
              </p:nvSpPr>
              <p:spPr>
                <a:xfrm>
                  <a:off x="3990925" y="581678"/>
                  <a:ext cx="36708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3</m:t>
                            </m:r>
                          </m:sub>
                        </m:sSub>
                      </m:oMath>
                    </m:oMathPara>
                  </a14:m>
                  <a:endParaRPr lang="en-CN" sz="1200" dirty="0"/>
                </a:p>
              </p:txBody>
            </p:sp>
          </mc:Choice>
          <mc:Fallback xmlns="">
            <p:sp>
              <p:nvSpPr>
                <p:cNvPr id="81" name="Rectangle 80">
                  <a:extLst>
                    <a:ext uri="{FF2B5EF4-FFF2-40B4-BE49-F238E27FC236}">
                      <a16:creationId xmlns:a16="http://schemas.microsoft.com/office/drawing/2014/main" id="{CFE444A3-62A5-7348-BCD2-20459A41D560}"/>
                    </a:ext>
                  </a:extLst>
                </p:cNvPr>
                <p:cNvSpPr>
                  <a:spLocks noRot="1" noChangeAspect="1" noMove="1" noResize="1" noEditPoints="1" noAdjustHandles="1" noChangeArrowheads="1" noChangeShapeType="1" noTextEdit="1"/>
                </p:cNvSpPr>
                <p:nvPr/>
              </p:nvSpPr>
              <p:spPr>
                <a:xfrm>
                  <a:off x="3990925" y="581678"/>
                  <a:ext cx="367087" cy="276999"/>
                </a:xfrm>
                <a:prstGeom prst="rect">
                  <a:avLst/>
                </a:prstGeom>
                <a:blipFill>
                  <a:blip r:embed="rId10"/>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4D2DB15-5E97-49CE-BE64-DAB1B9956DEF}"/>
                    </a:ext>
                  </a:extLst>
                </p:cNvPr>
                <p:cNvSpPr/>
                <p:nvPr/>
              </p:nvSpPr>
              <p:spPr>
                <a:xfrm>
                  <a:off x="5212153" y="581969"/>
                  <a:ext cx="73436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i="1">
                                <a:latin typeface="Cambria Math" panose="02040503050406030204" pitchFamily="18" charset="0"/>
                              </a:rPr>
                              <m:t>1</m:t>
                            </m:r>
                          </m:sub>
                        </m:sSub>
                        <m:r>
                          <a:rPr lang="en-US" altLang="zh-CN" sz="1200" b="0" i="1" smtClean="0">
                            <a:latin typeface="Cambria Math" panose="02040503050406030204" pitchFamily="18" charset="0"/>
                          </a:rPr>
                          <m:t>=10</m:t>
                        </m:r>
                      </m:oMath>
                    </m:oMathPara>
                  </a14:m>
                  <a:endParaRPr lang="en-CN" sz="1600" dirty="0"/>
                </a:p>
              </p:txBody>
            </p:sp>
          </mc:Choice>
          <mc:Fallback xmlns="">
            <p:sp>
              <p:nvSpPr>
                <p:cNvPr id="82" name="Rectangle 81">
                  <a:extLst>
                    <a:ext uri="{FF2B5EF4-FFF2-40B4-BE49-F238E27FC236}">
                      <a16:creationId xmlns:a16="http://schemas.microsoft.com/office/drawing/2014/main" id="{89A202E0-FB62-9247-A875-F21313FD21C4}"/>
                    </a:ext>
                  </a:extLst>
                </p:cNvPr>
                <p:cNvSpPr>
                  <a:spLocks noRot="1" noChangeAspect="1" noMove="1" noResize="1" noEditPoints="1" noAdjustHandles="1" noChangeArrowheads="1" noChangeShapeType="1" noTextEdit="1"/>
                </p:cNvSpPr>
                <p:nvPr/>
              </p:nvSpPr>
              <p:spPr>
                <a:xfrm>
                  <a:off x="5212153" y="581969"/>
                  <a:ext cx="734368" cy="276999"/>
                </a:xfrm>
                <a:prstGeom prst="rect">
                  <a:avLst/>
                </a:prstGeom>
                <a:blipFill>
                  <a:blip r:embed="rId11"/>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12677A-1A4C-4B1A-9788-4570003EEF60}"/>
                    </a:ext>
                  </a:extLst>
                </p:cNvPr>
                <p:cNvSpPr/>
                <p:nvPr/>
              </p:nvSpPr>
              <p:spPr>
                <a:xfrm>
                  <a:off x="5588399" y="1287529"/>
                  <a:ext cx="73795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2</m:t>
                            </m:r>
                          </m:sub>
                        </m:sSub>
                        <m:r>
                          <a:rPr lang="en-US" altLang="zh-CN" sz="1200" b="0" i="1" smtClean="0">
                            <a:latin typeface="Cambria Math" panose="02040503050406030204" pitchFamily="18" charset="0"/>
                          </a:rPr>
                          <m:t>=00</m:t>
                        </m:r>
                      </m:oMath>
                    </m:oMathPara>
                  </a14:m>
                  <a:endParaRPr lang="en-CN" sz="1600" dirty="0"/>
                </a:p>
              </p:txBody>
            </p:sp>
          </mc:Choice>
          <mc:Fallback xmlns="">
            <p:sp>
              <p:nvSpPr>
                <p:cNvPr id="85" name="Rectangle 84">
                  <a:extLst>
                    <a:ext uri="{FF2B5EF4-FFF2-40B4-BE49-F238E27FC236}">
                      <a16:creationId xmlns:a16="http://schemas.microsoft.com/office/drawing/2014/main" id="{EF451221-EF70-4A41-8497-E9A5A6827607}"/>
                    </a:ext>
                  </a:extLst>
                </p:cNvPr>
                <p:cNvSpPr>
                  <a:spLocks noRot="1" noChangeAspect="1" noMove="1" noResize="1" noEditPoints="1" noAdjustHandles="1" noChangeArrowheads="1" noChangeShapeType="1" noTextEdit="1"/>
                </p:cNvSpPr>
                <p:nvPr/>
              </p:nvSpPr>
              <p:spPr>
                <a:xfrm>
                  <a:off x="5588399" y="1287529"/>
                  <a:ext cx="737959" cy="276999"/>
                </a:xfrm>
                <a:prstGeom prst="rect">
                  <a:avLst/>
                </a:prstGeom>
                <a:blipFill>
                  <a:blip r:embed="rId12"/>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B6BE0F5-F7BA-490A-934C-FD28C3123437}"/>
                    </a:ext>
                  </a:extLst>
                </p:cNvPr>
                <p:cNvSpPr/>
                <p:nvPr/>
              </p:nvSpPr>
              <p:spPr>
                <a:xfrm>
                  <a:off x="6027617" y="579493"/>
                  <a:ext cx="73795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b="0" i="1" smtClean="0">
                                <a:latin typeface="Cambria Math" panose="02040503050406030204" pitchFamily="18" charset="0"/>
                              </a:rPr>
                              <m:t>𝑆</m:t>
                            </m:r>
                          </m:e>
                          <m:sub>
                            <m:r>
                              <a:rPr lang="en-US" altLang="zh-CN" sz="1200" b="0" i="1" smtClean="0">
                                <a:latin typeface="Cambria Math" panose="02040503050406030204" pitchFamily="18" charset="0"/>
                              </a:rPr>
                              <m:t>3</m:t>
                            </m:r>
                          </m:sub>
                        </m:sSub>
                        <m:r>
                          <a:rPr lang="en-US" altLang="zh-CN" sz="1200" b="0" i="1" smtClean="0">
                            <a:latin typeface="Cambria Math" panose="02040503050406030204" pitchFamily="18" charset="0"/>
                          </a:rPr>
                          <m:t>=11</m:t>
                        </m:r>
                      </m:oMath>
                    </m:oMathPara>
                  </a14:m>
                  <a:endParaRPr lang="en-CN" sz="1600" dirty="0"/>
                </a:p>
              </p:txBody>
            </p:sp>
          </mc:Choice>
          <mc:Fallback xmlns="">
            <p:sp>
              <p:nvSpPr>
                <p:cNvPr id="86" name="Rectangle 85">
                  <a:extLst>
                    <a:ext uri="{FF2B5EF4-FFF2-40B4-BE49-F238E27FC236}">
                      <a16:creationId xmlns:a16="http://schemas.microsoft.com/office/drawing/2014/main" id="{CA5A5A6C-5DF9-EE46-8D44-73CFB16FBE8E}"/>
                    </a:ext>
                  </a:extLst>
                </p:cNvPr>
                <p:cNvSpPr>
                  <a:spLocks noRot="1" noChangeAspect="1" noMove="1" noResize="1" noEditPoints="1" noAdjustHandles="1" noChangeArrowheads="1" noChangeShapeType="1" noTextEdit="1"/>
                </p:cNvSpPr>
                <p:nvPr/>
              </p:nvSpPr>
              <p:spPr>
                <a:xfrm>
                  <a:off x="6027617" y="579493"/>
                  <a:ext cx="737959" cy="276999"/>
                </a:xfrm>
                <a:prstGeom prst="rect">
                  <a:avLst/>
                </a:prstGeom>
                <a:blipFill>
                  <a:blip r:embed="rId13"/>
                  <a:stretch>
                    <a:fillRect/>
                  </a:stretch>
                </a:blipFill>
              </p:spPr>
              <p:txBody>
                <a:bodyPr/>
                <a:lstStyle/>
                <a:p>
                  <a:r>
                    <a:rPr lang="en-CN">
                      <a:noFill/>
                    </a:rPr>
                    <a:t> </a:t>
                  </a:r>
                </a:p>
              </p:txBody>
            </p:sp>
          </mc:Fallback>
        </mc:AlternateContent>
      </p:grpSp>
      <p:cxnSp>
        <p:nvCxnSpPr>
          <p:cNvPr id="52" name="Straight Arrow Connector 51">
            <a:extLst>
              <a:ext uri="{FF2B5EF4-FFF2-40B4-BE49-F238E27FC236}">
                <a16:creationId xmlns:a16="http://schemas.microsoft.com/office/drawing/2014/main" id="{9327B46D-6172-4765-BE43-34EE9AD45D2D}"/>
              </a:ext>
            </a:extLst>
          </p:cNvPr>
          <p:cNvCxnSpPr/>
          <p:nvPr/>
        </p:nvCxnSpPr>
        <p:spPr>
          <a:xfrm>
            <a:off x="7541044" y="4235577"/>
            <a:ext cx="3432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9A1BA97-A07E-41FF-86B4-449DE0E1D127}"/>
              </a:ext>
            </a:extLst>
          </p:cNvPr>
          <p:cNvSpPr txBox="1"/>
          <p:nvPr/>
        </p:nvSpPr>
        <p:spPr>
          <a:xfrm>
            <a:off x="7954799" y="3924502"/>
            <a:ext cx="750526" cy="646331"/>
          </a:xfrm>
          <a:prstGeom prst="rect">
            <a:avLst/>
          </a:prstGeom>
          <a:noFill/>
        </p:spPr>
        <p:txBody>
          <a:bodyPr wrap="none" rtlCol="0">
            <a:spAutoFit/>
          </a:bodyPr>
          <a:lstStyle/>
          <a:p>
            <a:r>
              <a:rPr lang="en-US" dirty="0" err="1"/>
              <a:t>iSAX</a:t>
            </a:r>
            <a:endParaRPr lang="en-US" dirty="0"/>
          </a:p>
          <a:p>
            <a:r>
              <a:rPr lang="en-US" dirty="0"/>
              <a:t>index</a:t>
            </a:r>
          </a:p>
        </p:txBody>
      </p:sp>
      <p:sp>
        <p:nvSpPr>
          <p:cNvPr id="54" name="Title 1">
            <a:extLst>
              <a:ext uri="{FF2B5EF4-FFF2-40B4-BE49-F238E27FC236}">
                <a16:creationId xmlns:a16="http://schemas.microsoft.com/office/drawing/2014/main" id="{65A09FFD-C65B-4AC5-BDFC-ED259EECE92C}"/>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12978283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novel autoencoder architecture </a:t>
            </a:r>
          </a:p>
          <a:p>
            <a:pPr lvl="1"/>
            <a:r>
              <a:rPr lang="en-US" sz="1800" dirty="0"/>
              <a:t>learns deep embedding approximations</a:t>
            </a:r>
          </a:p>
          <a:p>
            <a:pPr lvl="1"/>
            <a:r>
              <a:rPr lang="en-US" sz="1800" dirty="0"/>
              <a:t>uses those for similarity search</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234</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447DB4EF-8FF8-4901-BCDF-7B925E2648F3}"/>
              </a:ext>
            </a:extLst>
          </p:cNvPr>
          <p:cNvSpPr/>
          <p:nvPr/>
        </p:nvSpPr>
        <p:spPr>
          <a:xfrm>
            <a:off x="2819512" y="3208482"/>
            <a:ext cx="1980000" cy="1980000"/>
          </a:xfrm>
          <a:prstGeom prst="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52" name="Straight Arrow Connector 51">
            <a:extLst>
              <a:ext uri="{FF2B5EF4-FFF2-40B4-BE49-F238E27FC236}">
                <a16:creationId xmlns:a16="http://schemas.microsoft.com/office/drawing/2014/main" id="{9327B46D-6172-4765-BE43-34EE9AD45D2D}"/>
              </a:ext>
            </a:extLst>
          </p:cNvPr>
          <p:cNvCxnSpPr/>
          <p:nvPr/>
        </p:nvCxnSpPr>
        <p:spPr>
          <a:xfrm>
            <a:off x="7541044" y="4235577"/>
            <a:ext cx="343241"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9A1BA97-A07E-41FF-86B4-449DE0E1D127}"/>
              </a:ext>
            </a:extLst>
          </p:cNvPr>
          <p:cNvSpPr txBox="1"/>
          <p:nvPr/>
        </p:nvSpPr>
        <p:spPr>
          <a:xfrm>
            <a:off x="7954799" y="3924502"/>
            <a:ext cx="750526" cy="646331"/>
          </a:xfrm>
          <a:prstGeom prst="rect">
            <a:avLst/>
          </a:prstGeom>
          <a:noFill/>
        </p:spPr>
        <p:txBody>
          <a:bodyPr wrap="none" rtlCol="0">
            <a:spAutoFit/>
          </a:bodyPr>
          <a:lstStyle/>
          <a:p>
            <a:r>
              <a:rPr lang="en-US" dirty="0" err="1"/>
              <a:t>iSAX</a:t>
            </a:r>
            <a:endParaRPr lang="en-US" dirty="0"/>
          </a:p>
          <a:p>
            <a:r>
              <a:rPr lang="en-US" dirty="0"/>
              <a:t>index</a:t>
            </a:r>
          </a:p>
        </p:txBody>
      </p:sp>
      <p:grpSp>
        <p:nvGrpSpPr>
          <p:cNvPr id="54" name="Group 53">
            <a:extLst>
              <a:ext uri="{FF2B5EF4-FFF2-40B4-BE49-F238E27FC236}">
                <a16:creationId xmlns:a16="http://schemas.microsoft.com/office/drawing/2014/main" id="{F497DBE5-9BD1-4F36-9506-6D8CBFB4DADC}"/>
              </a:ext>
            </a:extLst>
          </p:cNvPr>
          <p:cNvGrpSpPr>
            <a:grpSpLocks noChangeAspect="1"/>
          </p:cNvGrpSpPr>
          <p:nvPr/>
        </p:nvGrpSpPr>
        <p:grpSpPr>
          <a:xfrm>
            <a:off x="263393" y="3371213"/>
            <a:ext cx="7136341" cy="1787380"/>
            <a:chOff x="822739" y="2272897"/>
            <a:chExt cx="6035993" cy="1422021"/>
          </a:xfrm>
        </p:grpSpPr>
        <p:grpSp>
          <p:nvGrpSpPr>
            <p:cNvPr id="55" name="Group 54">
              <a:extLst>
                <a:ext uri="{FF2B5EF4-FFF2-40B4-BE49-F238E27FC236}">
                  <a16:creationId xmlns:a16="http://schemas.microsoft.com/office/drawing/2014/main" id="{438BACE3-0171-47C5-9035-0002AE076DEC}"/>
                </a:ext>
              </a:extLst>
            </p:cNvPr>
            <p:cNvGrpSpPr/>
            <p:nvPr/>
          </p:nvGrpSpPr>
          <p:grpSpPr>
            <a:xfrm>
              <a:off x="822739" y="2314359"/>
              <a:ext cx="5858055" cy="1380559"/>
              <a:chOff x="822739" y="2314359"/>
              <a:chExt cx="5858055" cy="1380559"/>
            </a:xfrm>
          </p:grpSpPr>
          <p:grpSp>
            <p:nvGrpSpPr>
              <p:cNvPr id="60" name="Group 59">
                <a:extLst>
                  <a:ext uri="{FF2B5EF4-FFF2-40B4-BE49-F238E27FC236}">
                    <a16:creationId xmlns:a16="http://schemas.microsoft.com/office/drawing/2014/main" id="{73E96995-1702-4F97-8631-57CB1EADE796}"/>
                  </a:ext>
                </a:extLst>
              </p:cNvPr>
              <p:cNvGrpSpPr/>
              <p:nvPr/>
            </p:nvGrpSpPr>
            <p:grpSpPr>
              <a:xfrm>
                <a:off x="822739" y="2315343"/>
                <a:ext cx="1605185" cy="1136806"/>
                <a:chOff x="416043" y="72558"/>
                <a:chExt cx="5733875" cy="4060784"/>
              </a:xfrm>
            </p:grpSpPr>
            <p:cxnSp>
              <p:nvCxnSpPr>
                <p:cNvPr id="81" name="直接箭头连接符 25">
                  <a:extLst>
                    <a:ext uri="{FF2B5EF4-FFF2-40B4-BE49-F238E27FC236}">
                      <a16:creationId xmlns:a16="http://schemas.microsoft.com/office/drawing/2014/main" id="{3E00836B-0027-4FAC-82C9-D7F5A66D99F9}"/>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10">
                  <a:extLst>
                    <a:ext uri="{FF2B5EF4-FFF2-40B4-BE49-F238E27FC236}">
                      <a16:creationId xmlns:a16="http://schemas.microsoft.com/office/drawing/2014/main" id="{29012D70-3599-4066-8229-6161F3267EB9}"/>
                    </a:ext>
                  </a:extLst>
                </p:cNvPr>
                <p:cNvCxnSpPr/>
                <p:nvPr/>
              </p:nvCxnSpPr>
              <p:spPr>
                <a:xfrm flipV="1">
                  <a:off x="416043" y="2252616"/>
                  <a:ext cx="5733875" cy="18265"/>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形状 34">
                  <a:extLst>
                    <a:ext uri="{FF2B5EF4-FFF2-40B4-BE49-F238E27FC236}">
                      <a16:creationId xmlns:a16="http://schemas.microsoft.com/office/drawing/2014/main" id="{BFF21084-17F5-4676-A82B-CEAA824431BA}"/>
                    </a:ext>
                  </a:extLst>
                </p:cNvPr>
                <p:cNvSpPr/>
                <p:nvPr/>
              </p:nvSpPr>
              <p:spPr>
                <a:xfrm>
                  <a:off x="894041" y="501190"/>
                  <a:ext cx="4707176" cy="3004148"/>
                </a:xfrm>
                <a:custGeom>
                  <a:avLst/>
                  <a:gdLst>
                    <a:gd name="connsiteX0" fmla="*/ 0 w 2734811"/>
                    <a:gd name="connsiteY0" fmla="*/ 664919 h 1334033"/>
                    <a:gd name="connsiteX1" fmla="*/ 260059 w 2734811"/>
                    <a:gd name="connsiteY1" fmla="*/ 530696 h 1334033"/>
                    <a:gd name="connsiteX2" fmla="*/ 562063 w 2734811"/>
                    <a:gd name="connsiteY2" fmla="*/ 715253 h 1334033"/>
                    <a:gd name="connsiteX3" fmla="*/ 780176 w 2734811"/>
                    <a:gd name="connsiteY3" fmla="*/ 614585 h 1334033"/>
                    <a:gd name="connsiteX4" fmla="*/ 964734 w 2734811"/>
                    <a:gd name="connsiteY4" fmla="*/ 1260538 h 1334033"/>
                    <a:gd name="connsiteX5" fmla="*/ 1300294 w 2734811"/>
                    <a:gd name="connsiteY5" fmla="*/ 1101147 h 1334033"/>
                    <a:gd name="connsiteX6" fmla="*/ 1661020 w 2734811"/>
                    <a:gd name="connsiteY6" fmla="*/ 1285705 h 1334033"/>
                    <a:gd name="connsiteX7" fmla="*/ 1879134 w 2734811"/>
                    <a:gd name="connsiteY7" fmla="*/ 52523 h 1334033"/>
                    <a:gd name="connsiteX8" fmla="*/ 2365696 w 2734811"/>
                    <a:gd name="connsiteY8" fmla="*/ 211914 h 1334033"/>
                    <a:gd name="connsiteX9" fmla="*/ 2734811 w 2734811"/>
                    <a:gd name="connsiteY9" fmla="*/ 69301 h 13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811" h="1334033">
                      <a:moveTo>
                        <a:pt x="0" y="664919"/>
                      </a:moveTo>
                      <a:cubicBezTo>
                        <a:pt x="83191" y="593613"/>
                        <a:pt x="166382" y="522307"/>
                        <a:pt x="260059" y="530696"/>
                      </a:cubicBezTo>
                      <a:cubicBezTo>
                        <a:pt x="353736" y="539085"/>
                        <a:pt x="475377" y="701272"/>
                        <a:pt x="562063" y="715253"/>
                      </a:cubicBezTo>
                      <a:cubicBezTo>
                        <a:pt x="648749" y="729234"/>
                        <a:pt x="713064" y="523704"/>
                        <a:pt x="780176" y="614585"/>
                      </a:cubicBezTo>
                      <a:cubicBezTo>
                        <a:pt x="847288" y="705466"/>
                        <a:pt x="878048" y="1179444"/>
                        <a:pt x="964734" y="1260538"/>
                      </a:cubicBezTo>
                      <a:cubicBezTo>
                        <a:pt x="1051420" y="1341632"/>
                        <a:pt x="1184247" y="1096953"/>
                        <a:pt x="1300294" y="1101147"/>
                      </a:cubicBezTo>
                      <a:cubicBezTo>
                        <a:pt x="1416341" y="1105341"/>
                        <a:pt x="1564547" y="1460476"/>
                        <a:pt x="1661020" y="1285705"/>
                      </a:cubicBezTo>
                      <a:cubicBezTo>
                        <a:pt x="1757493" y="1110934"/>
                        <a:pt x="1761688" y="231488"/>
                        <a:pt x="1879134" y="52523"/>
                      </a:cubicBezTo>
                      <a:cubicBezTo>
                        <a:pt x="1996580" y="-126442"/>
                        <a:pt x="2223083" y="209118"/>
                        <a:pt x="2365696" y="211914"/>
                      </a:cubicBezTo>
                      <a:cubicBezTo>
                        <a:pt x="2508309" y="214710"/>
                        <a:pt x="2657912" y="87477"/>
                        <a:pt x="2734811" y="69301"/>
                      </a:cubicBezTo>
                    </a:path>
                  </a:pathLst>
                </a:cu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63327" tIns="81663" rIns="163327" bIns="81663"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17" dirty="0"/>
                </a:p>
              </p:txBody>
            </p:sp>
          </p:grpSp>
          <p:grpSp>
            <p:nvGrpSpPr>
              <p:cNvPr id="61" name="Group 60">
                <a:extLst>
                  <a:ext uri="{FF2B5EF4-FFF2-40B4-BE49-F238E27FC236}">
                    <a16:creationId xmlns:a16="http://schemas.microsoft.com/office/drawing/2014/main" id="{A496B49E-B37D-4107-B05D-446C61663813}"/>
                  </a:ext>
                </a:extLst>
              </p:cNvPr>
              <p:cNvGrpSpPr/>
              <p:nvPr/>
            </p:nvGrpSpPr>
            <p:grpSpPr>
              <a:xfrm>
                <a:off x="5032044" y="2314359"/>
                <a:ext cx="1648750" cy="1136806"/>
                <a:chOff x="2953172" y="2941881"/>
                <a:chExt cx="1648750" cy="1136806"/>
              </a:xfrm>
            </p:grpSpPr>
            <p:grpSp>
              <p:nvGrpSpPr>
                <p:cNvPr id="70" name="Group 69">
                  <a:extLst>
                    <a:ext uri="{FF2B5EF4-FFF2-40B4-BE49-F238E27FC236}">
                      <a16:creationId xmlns:a16="http://schemas.microsoft.com/office/drawing/2014/main" id="{6C5610AD-426A-42A9-ADB8-E2566250F13F}"/>
                    </a:ext>
                  </a:extLst>
                </p:cNvPr>
                <p:cNvGrpSpPr/>
                <p:nvPr/>
              </p:nvGrpSpPr>
              <p:grpSpPr>
                <a:xfrm>
                  <a:off x="3269391" y="2941881"/>
                  <a:ext cx="1332531" cy="1136806"/>
                  <a:chOff x="890882" y="72558"/>
                  <a:chExt cx="4759928" cy="4060784"/>
                </a:xfrm>
              </p:grpSpPr>
              <p:cxnSp>
                <p:nvCxnSpPr>
                  <p:cNvPr id="78" name="直接连接符 43">
                    <a:extLst>
                      <a:ext uri="{FF2B5EF4-FFF2-40B4-BE49-F238E27FC236}">
                        <a16:creationId xmlns:a16="http://schemas.microsoft.com/office/drawing/2014/main" id="{954B3BA0-3A9E-495D-AEC4-F5DE99961FF5}"/>
                      </a:ext>
                    </a:extLst>
                  </p:cNvPr>
                  <p:cNvCxnSpPr>
                    <a:cxnSpLocks/>
                  </p:cNvCxnSpPr>
                  <p:nvPr/>
                </p:nvCxnSpPr>
                <p:spPr>
                  <a:xfrm>
                    <a:off x="917912" y="896716"/>
                    <a:ext cx="1559863"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cxnSp>
                <p:nvCxnSpPr>
                  <p:cNvPr id="79" name="直接连接符 44">
                    <a:extLst>
                      <a:ext uri="{FF2B5EF4-FFF2-40B4-BE49-F238E27FC236}">
                        <a16:creationId xmlns:a16="http://schemas.microsoft.com/office/drawing/2014/main" id="{8AF712F7-5F92-4364-BDA5-185AB0536BE8}"/>
                      </a:ext>
                    </a:extLst>
                  </p:cNvPr>
                  <p:cNvCxnSpPr/>
                  <p:nvPr/>
                </p:nvCxnSpPr>
                <p:spPr>
                  <a:xfrm>
                    <a:off x="4060088" y="3404329"/>
                    <a:ext cx="1590722"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cxnSp>
                <p:nvCxnSpPr>
                  <p:cNvPr id="80" name="直接箭头连接符 25">
                    <a:extLst>
                      <a:ext uri="{FF2B5EF4-FFF2-40B4-BE49-F238E27FC236}">
                        <a16:creationId xmlns:a16="http://schemas.microsoft.com/office/drawing/2014/main" id="{12A6CE40-8A5B-4461-92C5-C3BB70976EDB}"/>
                      </a:ext>
                    </a:extLst>
                  </p:cNvPr>
                  <p:cNvCxnSpPr/>
                  <p:nvPr/>
                </p:nvCxnSpPr>
                <p:spPr>
                  <a:xfrm flipV="1">
                    <a:off x="890882" y="72558"/>
                    <a:ext cx="0" cy="4060784"/>
                  </a:xfrm>
                  <a:prstGeom prst="straightConnector1">
                    <a:avLst/>
                  </a:prstGeom>
                  <a:ln w="12700">
                    <a:solidFill>
                      <a:srgbClr val="C0C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直接连接符 2">
                  <a:extLst>
                    <a:ext uri="{FF2B5EF4-FFF2-40B4-BE49-F238E27FC236}">
                      <a16:creationId xmlns:a16="http://schemas.microsoft.com/office/drawing/2014/main" id="{E4E10F78-7AF3-42C4-9515-21FE4CCA4526}"/>
                    </a:ext>
                  </a:extLst>
                </p:cNvPr>
                <p:cNvCxnSpPr>
                  <a:cxnSpLocks/>
                </p:cNvCxnSpPr>
                <p:nvPr/>
              </p:nvCxnSpPr>
              <p:spPr>
                <a:xfrm>
                  <a:off x="3161922" y="3774347"/>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sp>
              <p:nvSpPr>
                <p:cNvPr id="72" name="文本框 31">
                  <a:extLst>
                    <a:ext uri="{FF2B5EF4-FFF2-40B4-BE49-F238E27FC236}">
                      <a16:creationId xmlns:a16="http://schemas.microsoft.com/office/drawing/2014/main" id="{58132D28-60CC-443D-9ED0-9F4345542ED4}"/>
                    </a:ext>
                  </a:extLst>
                </p:cNvPr>
                <p:cNvSpPr txBox="1"/>
                <p:nvPr/>
              </p:nvSpPr>
              <p:spPr>
                <a:xfrm>
                  <a:off x="2955879" y="3058092"/>
                  <a:ext cx="360218" cy="253916"/>
                </a:xfrm>
                <a:prstGeom prst="rect">
                  <a:avLst/>
                </a:prstGeom>
                <a:noFill/>
              </p:spPr>
              <p:txBody>
                <a:bodyPr wrap="square" rtlCol="0">
                  <a:spAutoFit/>
                </a:bodyPr>
                <a:lstStyle/>
                <a:p>
                  <a:pPr algn="ctr"/>
                  <a:r>
                    <a:rPr lang="en-US" sz="1050" dirty="0">
                      <a:solidFill>
                        <a:srgbClr val="7F7F7F"/>
                      </a:solidFill>
                    </a:rPr>
                    <a:t>11</a:t>
                  </a:r>
                </a:p>
              </p:txBody>
            </p:sp>
            <p:sp>
              <p:nvSpPr>
                <p:cNvPr id="73" name="文本框 31">
                  <a:extLst>
                    <a:ext uri="{FF2B5EF4-FFF2-40B4-BE49-F238E27FC236}">
                      <a16:creationId xmlns:a16="http://schemas.microsoft.com/office/drawing/2014/main" id="{AB260A31-FD95-4BD5-8BE4-5806E4E72AC5}"/>
                    </a:ext>
                  </a:extLst>
                </p:cNvPr>
                <p:cNvSpPr txBox="1"/>
                <p:nvPr/>
              </p:nvSpPr>
              <p:spPr>
                <a:xfrm>
                  <a:off x="2954371" y="3309143"/>
                  <a:ext cx="360218" cy="253916"/>
                </a:xfrm>
                <a:prstGeom prst="rect">
                  <a:avLst/>
                </a:prstGeom>
                <a:noFill/>
              </p:spPr>
              <p:txBody>
                <a:bodyPr wrap="square" rtlCol="0">
                  <a:spAutoFit/>
                </a:bodyPr>
                <a:lstStyle/>
                <a:p>
                  <a:pPr algn="ctr"/>
                  <a:r>
                    <a:rPr lang="en-US" sz="1050" dirty="0">
                      <a:solidFill>
                        <a:srgbClr val="7F7F7F"/>
                      </a:solidFill>
                    </a:rPr>
                    <a:t>1</a:t>
                  </a:r>
                  <a:r>
                    <a:rPr lang="en-US" altLang="zh-CN" sz="1050" dirty="0">
                      <a:solidFill>
                        <a:srgbClr val="7F7F7F"/>
                      </a:solidFill>
                    </a:rPr>
                    <a:t>0</a:t>
                  </a:r>
                  <a:endParaRPr lang="en-US" sz="1050" dirty="0">
                    <a:solidFill>
                      <a:srgbClr val="7F7F7F"/>
                    </a:solidFill>
                  </a:endParaRPr>
                </a:p>
              </p:txBody>
            </p:sp>
            <p:sp>
              <p:nvSpPr>
                <p:cNvPr id="74" name="文本框 31">
                  <a:extLst>
                    <a:ext uri="{FF2B5EF4-FFF2-40B4-BE49-F238E27FC236}">
                      <a16:creationId xmlns:a16="http://schemas.microsoft.com/office/drawing/2014/main" id="{897D8C62-8B94-428E-9040-E42B92FFBC33}"/>
                    </a:ext>
                  </a:extLst>
                </p:cNvPr>
                <p:cNvSpPr txBox="1"/>
                <p:nvPr/>
              </p:nvSpPr>
              <p:spPr>
                <a:xfrm>
                  <a:off x="2953172" y="3546938"/>
                  <a:ext cx="360218" cy="253916"/>
                </a:xfrm>
                <a:prstGeom prst="rect">
                  <a:avLst/>
                </a:prstGeom>
                <a:noFill/>
              </p:spPr>
              <p:txBody>
                <a:bodyPr wrap="square" rtlCol="0">
                  <a:spAutoFit/>
                </a:bodyPr>
                <a:lstStyle/>
                <a:p>
                  <a:pPr algn="ctr"/>
                  <a:r>
                    <a:rPr lang="en-US" altLang="zh-CN" sz="1050" dirty="0">
                      <a:solidFill>
                        <a:srgbClr val="7F7F7F"/>
                      </a:solidFill>
                    </a:rPr>
                    <a:t>01</a:t>
                  </a:r>
                  <a:endParaRPr lang="en-US" sz="1050" dirty="0">
                    <a:solidFill>
                      <a:srgbClr val="7F7F7F"/>
                    </a:solidFill>
                  </a:endParaRPr>
                </a:p>
              </p:txBody>
            </p:sp>
            <p:sp>
              <p:nvSpPr>
                <p:cNvPr id="75" name="文本框 31">
                  <a:extLst>
                    <a:ext uri="{FF2B5EF4-FFF2-40B4-BE49-F238E27FC236}">
                      <a16:creationId xmlns:a16="http://schemas.microsoft.com/office/drawing/2014/main" id="{5A38C2FA-340E-428B-AD6D-762C9D6E78E2}"/>
                    </a:ext>
                  </a:extLst>
                </p:cNvPr>
                <p:cNvSpPr txBox="1"/>
                <p:nvPr/>
              </p:nvSpPr>
              <p:spPr>
                <a:xfrm>
                  <a:off x="2953172" y="3776658"/>
                  <a:ext cx="360218" cy="253916"/>
                </a:xfrm>
                <a:prstGeom prst="rect">
                  <a:avLst/>
                </a:prstGeom>
                <a:noFill/>
              </p:spPr>
              <p:txBody>
                <a:bodyPr wrap="square" rtlCol="0">
                  <a:spAutoFit/>
                </a:bodyPr>
                <a:lstStyle/>
                <a:p>
                  <a:pPr algn="ctr"/>
                  <a:r>
                    <a:rPr lang="en-US" altLang="zh-CN" sz="1050" dirty="0">
                      <a:solidFill>
                        <a:srgbClr val="7F7F7F"/>
                      </a:solidFill>
                    </a:rPr>
                    <a:t>00</a:t>
                  </a:r>
                  <a:endParaRPr lang="en-US" sz="1050" dirty="0">
                    <a:solidFill>
                      <a:srgbClr val="7F7F7F"/>
                    </a:solidFill>
                  </a:endParaRPr>
                </a:p>
              </p:txBody>
            </p:sp>
            <p:cxnSp>
              <p:nvCxnSpPr>
                <p:cNvPr id="76" name="直接连接符 2">
                  <a:extLst>
                    <a:ext uri="{FF2B5EF4-FFF2-40B4-BE49-F238E27FC236}">
                      <a16:creationId xmlns:a16="http://schemas.microsoft.com/office/drawing/2014/main" id="{23D6E089-07BD-4D7C-B5CB-7C559A9B4BCD}"/>
                    </a:ext>
                  </a:extLst>
                </p:cNvPr>
                <p:cNvCxnSpPr>
                  <a:cxnSpLocks/>
                </p:cNvCxnSpPr>
                <p:nvPr/>
              </p:nvCxnSpPr>
              <p:spPr>
                <a:xfrm>
                  <a:off x="3161922" y="3348000"/>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直接连接符 39">
                  <a:extLst>
                    <a:ext uri="{FF2B5EF4-FFF2-40B4-BE49-F238E27FC236}">
                      <a16:creationId xmlns:a16="http://schemas.microsoft.com/office/drawing/2014/main" id="{5D3DFF0A-8196-490D-8BD1-647CC0832616}"/>
                    </a:ext>
                  </a:extLst>
                </p:cNvPr>
                <p:cNvCxnSpPr/>
                <p:nvPr/>
              </p:nvCxnSpPr>
              <p:spPr>
                <a:xfrm>
                  <a:off x="3708000" y="3460602"/>
                  <a:ext cx="445319" cy="0"/>
                </a:xfrm>
                <a:prstGeom prst="line">
                  <a:avLst/>
                </a:prstGeom>
                <a:ln w="25400">
                  <a:solidFill>
                    <a:srgbClr val="D72728"/>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0CAE2FD3-4D52-41B9-A17B-6E868DB672F9}"/>
                  </a:ext>
                </a:extLst>
              </p:cNvPr>
              <p:cNvCxnSpPr/>
              <p:nvPr/>
            </p:nvCxnSpPr>
            <p:spPr>
              <a:xfrm>
                <a:off x="2669764" y="2929474"/>
                <a:ext cx="360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A821838-A94B-457F-BC77-D5FF11799EDC}"/>
                  </a:ext>
                </a:extLst>
              </p:cNvPr>
              <p:cNvSpPr txBox="1"/>
              <p:nvPr/>
            </p:nvSpPr>
            <p:spPr>
              <a:xfrm>
                <a:off x="2542156" y="3080692"/>
                <a:ext cx="582541" cy="248950"/>
              </a:xfrm>
              <a:prstGeom prst="rect">
                <a:avLst/>
              </a:prstGeom>
              <a:noFill/>
            </p:spPr>
            <p:txBody>
              <a:bodyPr wrap="none" rtlCol="0">
                <a:spAutoFit/>
              </a:bodyPr>
              <a:lstStyle/>
              <a:p>
                <a:pPr algn="ctr"/>
                <a:r>
                  <a:rPr lang="en-US" altLang="zh-CN" sz="1400" dirty="0"/>
                  <a:t>Encode</a:t>
                </a:r>
                <a:endParaRPr lang="en-CN" sz="1400" dirty="0"/>
              </a:p>
            </p:txBody>
          </p:sp>
          <p:sp>
            <p:nvSpPr>
              <p:cNvPr id="64" name="TextBox 63">
                <a:extLst>
                  <a:ext uri="{FF2B5EF4-FFF2-40B4-BE49-F238E27FC236}">
                    <a16:creationId xmlns:a16="http://schemas.microsoft.com/office/drawing/2014/main" id="{8B84AAE0-0EA7-4225-B717-C685EE25AA4D}"/>
                  </a:ext>
                </a:extLst>
              </p:cNvPr>
              <p:cNvSpPr txBox="1"/>
              <p:nvPr/>
            </p:nvSpPr>
            <p:spPr>
              <a:xfrm>
                <a:off x="4351891" y="3053648"/>
                <a:ext cx="742076" cy="248950"/>
              </a:xfrm>
              <a:prstGeom prst="rect">
                <a:avLst/>
              </a:prstGeom>
              <a:noFill/>
            </p:spPr>
            <p:txBody>
              <a:bodyPr wrap="none" rtlCol="0">
                <a:spAutoFit/>
              </a:bodyPr>
              <a:lstStyle/>
              <a:p>
                <a:r>
                  <a:rPr lang="en-US" altLang="zh-CN" sz="1400" dirty="0"/>
                  <a:t>Symbolize</a:t>
                </a:r>
                <a:endParaRPr lang="en-CN" sz="1400" dirty="0"/>
              </a:p>
            </p:txBody>
          </p:sp>
          <p:cxnSp>
            <p:nvCxnSpPr>
              <p:cNvPr id="65" name="Straight Arrow Connector 64">
                <a:extLst>
                  <a:ext uri="{FF2B5EF4-FFF2-40B4-BE49-F238E27FC236}">
                    <a16:creationId xmlns:a16="http://schemas.microsoft.com/office/drawing/2014/main" id="{F029A8CA-0FE1-421E-93AC-3A13C382C568}"/>
                  </a:ext>
                </a:extLst>
              </p:cNvPr>
              <p:cNvCxnSpPr/>
              <p:nvPr/>
            </p:nvCxnSpPr>
            <p:spPr>
              <a:xfrm>
                <a:off x="4546088" y="2927780"/>
                <a:ext cx="360000"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756F82B-8DD0-4912-B976-9D9F7637E8E4}"/>
                  </a:ext>
                </a:extLst>
              </p:cNvPr>
              <p:cNvSpPr txBox="1"/>
              <p:nvPr/>
            </p:nvSpPr>
            <p:spPr>
              <a:xfrm>
                <a:off x="1305092" y="3421074"/>
                <a:ext cx="553912" cy="273844"/>
              </a:xfrm>
              <a:prstGeom prst="rect">
                <a:avLst/>
              </a:prstGeom>
              <a:noFill/>
            </p:spPr>
            <p:txBody>
              <a:bodyPr wrap="none" rtlCol="0">
                <a:spAutoFit/>
              </a:bodyPr>
              <a:lstStyle/>
              <a:p>
                <a:r>
                  <a:rPr lang="en-US" altLang="zh-CN" sz="1600" b="1" i="1" dirty="0"/>
                  <a:t>Series</a:t>
                </a:r>
                <a:endParaRPr lang="en-CN" sz="1600" b="1" i="1" dirty="0"/>
              </a:p>
            </p:txBody>
          </p:sp>
          <p:sp>
            <p:nvSpPr>
              <p:cNvPr id="67" name="TextBox 66">
                <a:extLst>
                  <a:ext uri="{FF2B5EF4-FFF2-40B4-BE49-F238E27FC236}">
                    <a16:creationId xmlns:a16="http://schemas.microsoft.com/office/drawing/2014/main" id="{F06C1D7E-1381-49D3-8915-B1B2BEC650F2}"/>
                  </a:ext>
                </a:extLst>
              </p:cNvPr>
              <p:cNvSpPr txBox="1"/>
              <p:nvPr/>
            </p:nvSpPr>
            <p:spPr>
              <a:xfrm>
                <a:off x="3490742" y="3421074"/>
                <a:ext cx="433898" cy="273844"/>
              </a:xfrm>
              <a:prstGeom prst="rect">
                <a:avLst/>
              </a:prstGeom>
              <a:noFill/>
            </p:spPr>
            <p:txBody>
              <a:bodyPr wrap="none" rtlCol="0">
                <a:spAutoFit/>
              </a:bodyPr>
              <a:lstStyle/>
              <a:p>
                <a:r>
                  <a:rPr lang="en-US" altLang="zh-CN" sz="1600" b="1" i="1" dirty="0"/>
                  <a:t>DEA</a:t>
                </a:r>
                <a:endParaRPr lang="en-CN" sz="1600" b="1" i="1"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B423E5-BD0B-4CE6-864C-25E35ED8AB99}"/>
                      </a:ext>
                    </a:extLst>
                  </p:cNvPr>
                  <p:cNvSpPr txBox="1"/>
                  <p:nvPr/>
                </p:nvSpPr>
                <p:spPr>
                  <a:xfrm>
                    <a:off x="5614747" y="3421074"/>
                    <a:ext cx="764377" cy="2738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en-US" altLang="zh-CN" sz="1600" b="1" i="1">
                                  <a:latin typeface="Cambria Math" panose="02040503050406030204" pitchFamily="18" charset="0"/>
                                </a:rPr>
                                <m:t>𝑺𝑨𝑿</m:t>
                              </m:r>
                            </m:e>
                            <m:sub>
                              <m:r>
                                <a:rPr lang="en-US" altLang="zh-CN" sz="1600" b="1" i="1" smtClean="0">
                                  <a:latin typeface="Cambria Math" panose="02040503050406030204" pitchFamily="18" charset="0"/>
                                </a:rPr>
                                <m:t>𝑫𝑬𝑨</m:t>
                              </m:r>
                            </m:sub>
                          </m:sSub>
                        </m:oMath>
                      </m:oMathPara>
                    </a14:m>
                    <a:endParaRPr lang="en-CN" sz="1600" b="1" i="1" dirty="0"/>
                  </a:p>
                </p:txBody>
              </p:sp>
            </mc:Choice>
            <mc:Fallback xmlns="">
              <p:sp>
                <p:nvSpPr>
                  <p:cNvPr id="104" name="TextBox 103">
                    <a:extLst>
                      <a:ext uri="{FF2B5EF4-FFF2-40B4-BE49-F238E27FC236}">
                        <a16:creationId xmlns:a16="http://schemas.microsoft.com/office/drawing/2014/main" id="{8C520351-5BA3-EC46-A45D-51DD1E614F59}"/>
                      </a:ext>
                    </a:extLst>
                  </p:cNvPr>
                  <p:cNvSpPr txBox="1">
                    <a:spLocks noRot="1" noChangeAspect="1" noMove="1" noResize="1" noEditPoints="1" noAdjustHandles="1" noChangeArrowheads="1" noChangeShapeType="1" noTextEdit="1"/>
                  </p:cNvSpPr>
                  <p:nvPr/>
                </p:nvSpPr>
                <p:spPr>
                  <a:xfrm>
                    <a:off x="5614747" y="3421074"/>
                    <a:ext cx="764377" cy="273844"/>
                  </a:xfrm>
                  <a:prstGeom prst="rect">
                    <a:avLst/>
                  </a:prstGeom>
                  <a:blipFill>
                    <a:blip r:embed="rId1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8603623-CE08-45CE-970A-70D95AAC2FC8}"/>
                      </a:ext>
                    </a:extLst>
                  </p:cNvPr>
                  <p:cNvSpPr txBox="1"/>
                  <p:nvPr/>
                </p:nvSpPr>
                <p:spPr>
                  <a:xfrm>
                    <a:off x="3149712" y="2735482"/>
                    <a:ext cx="116777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N" sz="2000" i="1" smtClean="0">
                                  <a:latin typeface="Cambria Math" panose="02040503050406030204" pitchFamily="18" charset="0"/>
                                </a:rPr>
                              </m:ctrlPr>
                            </m:dPr>
                            <m:e>
                              <m:sSub>
                                <m:sSubPr>
                                  <m:ctrlPr>
                                    <a:rPr lang="en-CN" sz="2000" i="1">
                                      <a:latin typeface="Cambria Math" panose="02040503050406030204" pitchFamily="18" charset="0"/>
                                    </a:rPr>
                                  </m:ctrlPr>
                                </m:sSubPr>
                                <m:e>
                                  <m:sSub>
                                    <m:sSubPr>
                                      <m:ctrlPr>
                                        <a:rPr lang="en-CN" sz="2000" i="1">
                                          <a:latin typeface="Cambria Math" panose="02040503050406030204" pitchFamily="18" charset="0"/>
                                        </a:rPr>
                                      </m:ctrlPr>
                                    </m:sSubPr>
                                    <m:e>
                                      <m:r>
                                        <a:rPr lang="en-US" altLang="zh-CN" sz="2000" i="1" smtClean="0">
                                          <a:latin typeface="Cambria Math" panose="02040503050406030204" pitchFamily="18" charset="0"/>
                                        </a:rPr>
                                        <m:t>𝑒</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sSub>
                                    <m:sSubPr>
                                      <m:ctrlPr>
                                        <a:rPr lang="en-CN" sz="2000" i="1">
                                          <a:latin typeface="Cambria Math" panose="02040503050406030204" pitchFamily="18" charset="0"/>
                                        </a:rPr>
                                      </m:ctrlPr>
                                    </m:sSubPr>
                                    <m:e>
                                      <m:r>
                                        <a:rPr lang="en-US" altLang="zh-CN" sz="2000" i="1">
                                          <a:latin typeface="Cambria Math" panose="02040503050406030204" pitchFamily="18" charset="0"/>
                                        </a:rPr>
                                        <m:t>𝑒</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r>
                                    <a:rPr lang="en-US" altLang="zh-CN" sz="2000" i="1">
                                      <a:latin typeface="Cambria Math" panose="02040503050406030204" pitchFamily="18" charset="0"/>
                                    </a:rPr>
                                    <m:t>𝑒</m:t>
                                  </m:r>
                                </m:e>
                                <m:sub>
                                  <m:r>
                                    <a:rPr lang="en-US" altLang="zh-CN" sz="2000" i="1">
                                      <a:latin typeface="Cambria Math" panose="02040503050406030204" pitchFamily="18" charset="0"/>
                                    </a:rPr>
                                    <m:t>3</m:t>
                                  </m:r>
                                </m:sub>
                              </m:sSub>
                            </m:e>
                          </m:d>
                        </m:oMath>
                      </m:oMathPara>
                    </a14:m>
                    <a:endParaRPr lang="en-CN" sz="2000" dirty="0"/>
                  </a:p>
                </p:txBody>
              </p:sp>
            </mc:Choice>
            <mc:Fallback xmlns="">
              <p:sp>
                <p:nvSpPr>
                  <p:cNvPr id="72" name="TextBox 71">
                    <a:extLst>
                      <a:ext uri="{FF2B5EF4-FFF2-40B4-BE49-F238E27FC236}">
                        <a16:creationId xmlns:a16="http://schemas.microsoft.com/office/drawing/2014/main" id="{7B7F363E-B37E-2A4F-877F-E57E563B61EE}"/>
                      </a:ext>
                    </a:extLst>
                  </p:cNvPr>
                  <p:cNvSpPr txBox="1">
                    <a:spLocks noRot="1" noChangeAspect="1" noMove="1" noResize="1" noEditPoints="1" noAdjustHandles="1" noChangeArrowheads="1" noChangeShapeType="1" noTextEdit="1"/>
                  </p:cNvSpPr>
                  <p:nvPr/>
                </p:nvSpPr>
                <p:spPr>
                  <a:xfrm>
                    <a:off x="3149712" y="2735482"/>
                    <a:ext cx="1167771" cy="400110"/>
                  </a:xfrm>
                  <a:prstGeom prst="rect">
                    <a:avLst/>
                  </a:prstGeom>
                  <a:blipFill>
                    <a:blip r:embed="rId15"/>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9DA199B1-967F-4B7C-B364-A0B54CBCDB55}"/>
                    </a:ext>
                  </a:extLst>
                </p:cNvPr>
                <p:cNvSpPr/>
                <p:nvPr/>
              </p:nvSpPr>
              <p:spPr>
                <a:xfrm>
                  <a:off x="5286969" y="2272897"/>
                  <a:ext cx="7318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1</m:t>
                            </m:r>
                          </m:sub>
                        </m:sSub>
                        <m:r>
                          <a:rPr lang="en-US" altLang="zh-CN" sz="1200" b="0" i="1" smtClean="0">
                            <a:latin typeface="Cambria Math" panose="02040503050406030204" pitchFamily="18" charset="0"/>
                          </a:rPr>
                          <m:t>=11</m:t>
                        </m:r>
                      </m:oMath>
                    </m:oMathPara>
                  </a14:m>
                  <a:endParaRPr lang="en-CN" sz="1200" dirty="0"/>
                </a:p>
              </p:txBody>
            </p:sp>
          </mc:Choice>
          <mc:Fallback xmlns="">
            <p:sp>
              <p:nvSpPr>
                <p:cNvPr id="74" name="Rectangle 73">
                  <a:extLst>
                    <a:ext uri="{FF2B5EF4-FFF2-40B4-BE49-F238E27FC236}">
                      <a16:creationId xmlns:a16="http://schemas.microsoft.com/office/drawing/2014/main" id="{ADB65387-9994-D144-A88D-6B824B2A3709}"/>
                    </a:ext>
                  </a:extLst>
                </p:cNvPr>
                <p:cNvSpPr>
                  <a:spLocks noRot="1" noChangeAspect="1" noMove="1" noResize="1" noEditPoints="1" noAdjustHandles="1" noChangeArrowheads="1" noChangeShapeType="1" noTextEdit="1"/>
                </p:cNvSpPr>
                <p:nvPr/>
              </p:nvSpPr>
              <p:spPr>
                <a:xfrm>
                  <a:off x="5286969" y="2272897"/>
                  <a:ext cx="731803" cy="276999"/>
                </a:xfrm>
                <a:prstGeom prst="rect">
                  <a:avLst/>
                </a:prstGeom>
                <a:blipFill>
                  <a:blip r:embed="rId4"/>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5FA19824-DA24-43CE-975C-5EEB12E3BD82}"/>
                    </a:ext>
                  </a:extLst>
                </p:cNvPr>
                <p:cNvSpPr/>
                <p:nvPr/>
              </p:nvSpPr>
              <p:spPr>
                <a:xfrm>
                  <a:off x="5652870" y="2481586"/>
                  <a:ext cx="73539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2</m:t>
                            </m:r>
                          </m:sub>
                        </m:sSub>
                        <m:r>
                          <a:rPr lang="en-US" altLang="zh-CN" sz="1200" b="0" i="1" smtClean="0">
                            <a:latin typeface="Cambria Math" panose="02040503050406030204" pitchFamily="18" charset="0"/>
                          </a:rPr>
                          <m:t>=10</m:t>
                        </m:r>
                      </m:oMath>
                    </m:oMathPara>
                  </a14:m>
                  <a:endParaRPr lang="en-CN" sz="1200" dirty="0"/>
                </a:p>
              </p:txBody>
            </p:sp>
          </mc:Choice>
          <mc:Fallback xmlns="">
            <p:sp>
              <p:nvSpPr>
                <p:cNvPr id="75" name="Rectangle 74">
                  <a:extLst>
                    <a:ext uri="{FF2B5EF4-FFF2-40B4-BE49-F238E27FC236}">
                      <a16:creationId xmlns:a16="http://schemas.microsoft.com/office/drawing/2014/main" id="{39B9EA4F-3F65-1D41-8E60-DAFAF7A7315F}"/>
                    </a:ext>
                  </a:extLst>
                </p:cNvPr>
                <p:cNvSpPr>
                  <a:spLocks noRot="1" noChangeAspect="1" noMove="1" noResize="1" noEditPoints="1" noAdjustHandles="1" noChangeArrowheads="1" noChangeShapeType="1" noTextEdit="1"/>
                </p:cNvSpPr>
                <p:nvPr/>
              </p:nvSpPr>
              <p:spPr>
                <a:xfrm>
                  <a:off x="5652870" y="2481586"/>
                  <a:ext cx="735394" cy="276999"/>
                </a:xfrm>
                <a:prstGeom prst="rect">
                  <a:avLst/>
                </a:prstGeom>
                <a:blipFill>
                  <a:blip r:embed="rId5"/>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62073B4B-CA7D-4086-AA35-4D14B5FF6E7D}"/>
                    </a:ext>
                  </a:extLst>
                </p:cNvPr>
                <p:cNvSpPr/>
                <p:nvPr/>
              </p:nvSpPr>
              <p:spPr>
                <a:xfrm>
                  <a:off x="6123338" y="3240824"/>
                  <a:ext cx="73539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N" sz="1200" i="1" smtClean="0">
                                <a:latin typeface="Cambria Math" panose="02040503050406030204" pitchFamily="18" charset="0"/>
                              </a:rPr>
                            </m:ctrlPr>
                          </m:sSubPr>
                          <m:e>
                            <m:r>
                              <a:rPr lang="en-US" altLang="zh-CN" sz="1200" i="1">
                                <a:latin typeface="Cambria Math" panose="02040503050406030204" pitchFamily="18" charset="0"/>
                              </a:rPr>
                              <m:t>𝑒</m:t>
                            </m:r>
                          </m:e>
                          <m:sub>
                            <m:r>
                              <a:rPr lang="en-US" altLang="zh-CN" sz="1200" i="1">
                                <a:latin typeface="Cambria Math" panose="02040503050406030204" pitchFamily="18" charset="0"/>
                              </a:rPr>
                              <m:t>3</m:t>
                            </m:r>
                          </m:sub>
                        </m:sSub>
                        <m:r>
                          <a:rPr lang="en-US" altLang="zh-CN" sz="1200" b="0" i="1" smtClean="0">
                            <a:latin typeface="Cambria Math" panose="02040503050406030204" pitchFamily="18" charset="0"/>
                          </a:rPr>
                          <m:t>=00</m:t>
                        </m:r>
                      </m:oMath>
                    </m:oMathPara>
                  </a14:m>
                  <a:endParaRPr lang="en-CN" sz="1200" dirty="0"/>
                </a:p>
              </p:txBody>
            </p:sp>
          </mc:Choice>
          <mc:Fallback xmlns="">
            <p:sp>
              <p:nvSpPr>
                <p:cNvPr id="76" name="Rectangle 75">
                  <a:extLst>
                    <a:ext uri="{FF2B5EF4-FFF2-40B4-BE49-F238E27FC236}">
                      <a16:creationId xmlns:a16="http://schemas.microsoft.com/office/drawing/2014/main" id="{3390E4F7-BB33-9C4F-AF0D-042445074901}"/>
                    </a:ext>
                  </a:extLst>
                </p:cNvPr>
                <p:cNvSpPr>
                  <a:spLocks noRot="1" noChangeAspect="1" noMove="1" noResize="1" noEditPoints="1" noAdjustHandles="1" noChangeArrowheads="1" noChangeShapeType="1" noTextEdit="1"/>
                </p:cNvSpPr>
                <p:nvPr/>
              </p:nvSpPr>
              <p:spPr>
                <a:xfrm>
                  <a:off x="6123338" y="3240824"/>
                  <a:ext cx="735394" cy="276999"/>
                </a:xfrm>
                <a:prstGeom prst="rect">
                  <a:avLst/>
                </a:prstGeom>
                <a:blipFill>
                  <a:blip r:embed="rId6"/>
                  <a:stretch>
                    <a:fillRect/>
                  </a:stretch>
                </a:blipFill>
              </p:spPr>
              <p:txBody>
                <a:bodyPr/>
                <a:lstStyle/>
                <a:p>
                  <a:r>
                    <a:rPr lang="en-CN">
                      <a:noFill/>
                    </a:rPr>
                    <a:t> </a:t>
                  </a:r>
                </a:p>
              </p:txBody>
            </p:sp>
          </mc:Fallback>
        </mc:AlternateContent>
        <p:cxnSp>
          <p:nvCxnSpPr>
            <p:cNvPr id="59" name="直接连接符 2">
              <a:extLst>
                <a:ext uri="{FF2B5EF4-FFF2-40B4-BE49-F238E27FC236}">
                  <a16:creationId xmlns:a16="http://schemas.microsoft.com/office/drawing/2014/main" id="{B4320B35-4F18-4161-BA45-F778F23AE1C1}"/>
                </a:ext>
              </a:extLst>
            </p:cNvPr>
            <p:cNvCxnSpPr>
              <a:cxnSpLocks/>
            </p:cNvCxnSpPr>
            <p:nvPr/>
          </p:nvCxnSpPr>
          <p:spPr>
            <a:xfrm>
              <a:off x="5244016" y="2931323"/>
              <a:ext cx="1440000" cy="0"/>
            </a:xfrm>
            <a:prstGeom prst="line">
              <a:avLst/>
            </a:prstGeom>
            <a:ln w="12700">
              <a:solidFill>
                <a:srgbClr val="C0C0C0"/>
              </a:solidFill>
              <a:prstDash val="lgDashDot"/>
            </a:ln>
          </p:spPr>
          <p:style>
            <a:lnRef idx="1">
              <a:schemeClr val="accent1"/>
            </a:lnRef>
            <a:fillRef idx="0">
              <a:schemeClr val="accent1"/>
            </a:fillRef>
            <a:effectRef idx="0">
              <a:schemeClr val="accent1"/>
            </a:effectRef>
            <a:fontRef idx="minor">
              <a:schemeClr val="tx1"/>
            </a:fontRef>
          </p:style>
        </p:cxnSp>
      </p:grpSp>
      <p:sp>
        <p:nvSpPr>
          <p:cNvPr id="43" name="Title 1">
            <a:extLst>
              <a:ext uri="{FF2B5EF4-FFF2-40B4-BE49-F238E27FC236}">
                <a16:creationId xmlns:a16="http://schemas.microsoft.com/office/drawing/2014/main" id="{4C0C0F1B-15B9-477C-AFD7-36A979C9493B}"/>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35009024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is an exponentially dilated </a:t>
            </a:r>
            <a:r>
              <a:rPr lang="en-US" sz="1800" dirty="0" err="1"/>
              <a:t>ResNet</a:t>
            </a:r>
            <a:r>
              <a:rPr lang="en-US" sz="1800" dirty="0"/>
              <a:t> architecture + Sum of Squares regularization</a:t>
            </a:r>
          </a:p>
          <a:p>
            <a:pPr lvl="1"/>
            <a:r>
              <a:rPr lang="en-US" sz="1800" dirty="0"/>
              <a:t>minimizes </a:t>
            </a:r>
          </a:p>
          <a:p>
            <a:pPr lvl="2"/>
            <a:r>
              <a:rPr lang="en-US" sz="1600" dirty="0"/>
              <a:t>reconstruction error </a:t>
            </a:r>
          </a:p>
          <a:p>
            <a:pPr lvl="2"/>
            <a:r>
              <a:rPr lang="en-US" sz="1600" dirty="0"/>
              <a:t>difference between distance of two vectors in embedded space and distance in original space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235</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0" name="Title 1">
            <a:extLst>
              <a:ext uri="{FF2B5EF4-FFF2-40B4-BE49-F238E27FC236}">
                <a16:creationId xmlns:a16="http://schemas.microsoft.com/office/drawing/2014/main" id="{1329C8FB-6D97-401C-8EAD-490D52A825D3}"/>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29650500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3" y="1664453"/>
            <a:ext cx="8929738" cy="4686634"/>
          </a:xfrm>
        </p:spPr>
        <p:txBody>
          <a:bodyPr>
            <a:normAutofit/>
          </a:bodyPr>
          <a:lstStyle/>
          <a:p>
            <a:r>
              <a:rPr lang="en-US" sz="2000" dirty="0"/>
              <a:t>Series Approximation Network (</a:t>
            </a:r>
            <a:r>
              <a:rPr lang="en-US" sz="2000" dirty="0" err="1"/>
              <a:t>SEAnet</a:t>
            </a:r>
            <a:r>
              <a:rPr lang="en-US" sz="2000" dirty="0"/>
              <a:t>)</a:t>
            </a:r>
          </a:p>
          <a:p>
            <a:pPr lvl="1"/>
            <a:r>
              <a:rPr lang="en-US" sz="1800" dirty="0"/>
              <a:t>is an exponentially dilated </a:t>
            </a:r>
            <a:r>
              <a:rPr lang="en-US" sz="1800" dirty="0" err="1"/>
              <a:t>ResNet</a:t>
            </a:r>
            <a:r>
              <a:rPr lang="en-US" sz="1800" dirty="0"/>
              <a:t> architecture + Sum of Squares regularization</a:t>
            </a:r>
          </a:p>
          <a:p>
            <a:pPr lvl="1"/>
            <a:r>
              <a:rPr lang="en-US" sz="1800" dirty="0"/>
              <a:t>minimizes </a:t>
            </a:r>
          </a:p>
          <a:p>
            <a:pPr lvl="2"/>
            <a:r>
              <a:rPr lang="en-US" sz="1600" dirty="0"/>
              <a:t>reconstruction error </a:t>
            </a:r>
          </a:p>
          <a:p>
            <a:pPr lvl="2"/>
            <a:r>
              <a:rPr lang="en-US" sz="1600" dirty="0"/>
              <a:t>difference between distance of two vectors in embedded space and distance in original space </a:t>
            </a:r>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236</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530663" y="992527"/>
            <a:ext cx="1553740"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534723"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668882" y="1123433"/>
            <a:ext cx="1272273"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kern="0" dirty="0">
                <a:solidFill>
                  <a:prstClr val="white"/>
                </a:solidFill>
                <a:latin typeface="Gill Sans" charset="0"/>
                <a:ea typeface="Gill Sans" charset="0"/>
                <a:cs typeface="Gill Sans" charset="0"/>
              </a:rPr>
              <a:t>Wang - KDD’21</a:t>
            </a:r>
            <a:endParaRPr lang="en-US" sz="1300" b="1" kern="0" dirty="0">
              <a:solidFill>
                <a:prstClr val="white"/>
              </a:solidFill>
              <a:latin typeface="Gill Sans" charset="0"/>
              <a:ea typeface="Gill Sans" charset="0"/>
              <a:cs typeface="Gill Sans" charset="0"/>
            </a:endParaRP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pic>
        <p:nvPicPr>
          <p:cNvPr id="9" name="Picture 8" descr="Chart, scatter chart&#10;&#10;Description automatically generated">
            <a:extLst>
              <a:ext uri="{FF2B5EF4-FFF2-40B4-BE49-F238E27FC236}">
                <a16:creationId xmlns:a16="http://schemas.microsoft.com/office/drawing/2014/main" id="{1C88FA74-E010-4636-834B-0CFF84FC5EB7}"/>
              </a:ext>
            </a:extLst>
          </p:cNvPr>
          <p:cNvPicPr>
            <a:picLocks noChangeAspect="1"/>
          </p:cNvPicPr>
          <p:nvPr/>
        </p:nvPicPr>
        <p:blipFill rotWithShape="1">
          <a:blip r:embed="rId3"/>
          <a:srcRect l="57385" t="53296" r="1" b="5301"/>
          <a:stretch/>
        </p:blipFill>
        <p:spPr>
          <a:xfrm>
            <a:off x="4321825" y="4779023"/>
            <a:ext cx="4481136" cy="1724802"/>
          </a:xfrm>
          <a:prstGeom prst="rect">
            <a:avLst/>
          </a:prstGeom>
        </p:spPr>
      </p:pic>
      <p:grpSp>
        <p:nvGrpSpPr>
          <p:cNvPr id="10" name="Group 9">
            <a:extLst>
              <a:ext uri="{FF2B5EF4-FFF2-40B4-BE49-F238E27FC236}">
                <a16:creationId xmlns:a16="http://schemas.microsoft.com/office/drawing/2014/main" id="{11B1CAAF-9125-43E4-9915-D200BCC12728}"/>
              </a:ext>
            </a:extLst>
          </p:cNvPr>
          <p:cNvGrpSpPr/>
          <p:nvPr/>
        </p:nvGrpSpPr>
        <p:grpSpPr>
          <a:xfrm>
            <a:off x="4704036" y="5125359"/>
            <a:ext cx="3984625" cy="622300"/>
            <a:chOff x="7254875" y="2946400"/>
            <a:chExt cx="3984625" cy="622300"/>
          </a:xfrm>
        </p:grpSpPr>
        <p:sp>
          <p:nvSpPr>
            <p:cNvPr id="15" name="Freeform 12">
              <a:extLst>
                <a:ext uri="{FF2B5EF4-FFF2-40B4-BE49-F238E27FC236}">
                  <a16:creationId xmlns:a16="http://schemas.microsoft.com/office/drawing/2014/main" id="{317037D0-F48E-4F6F-B37B-6D2F313F6795}"/>
                </a:ext>
              </a:extLst>
            </p:cNvPr>
            <p:cNvSpPr/>
            <p:nvPr/>
          </p:nvSpPr>
          <p:spPr>
            <a:xfrm>
              <a:off x="7254875" y="2946400"/>
              <a:ext cx="949325" cy="444500"/>
            </a:xfrm>
            <a:custGeom>
              <a:avLst/>
              <a:gdLst>
                <a:gd name="connsiteX0" fmla="*/ 0 w 949325"/>
                <a:gd name="connsiteY0" fmla="*/ 444500 h 444500"/>
                <a:gd name="connsiteX1" fmla="*/ 120650 w 949325"/>
                <a:gd name="connsiteY1" fmla="*/ 342900 h 444500"/>
                <a:gd name="connsiteX2" fmla="*/ 238125 w 949325"/>
                <a:gd name="connsiteY2" fmla="*/ 263525 h 444500"/>
                <a:gd name="connsiteX3" fmla="*/ 358775 w 949325"/>
                <a:gd name="connsiteY3" fmla="*/ 222250 h 444500"/>
                <a:gd name="connsiteX4" fmla="*/ 476250 w 949325"/>
                <a:gd name="connsiteY4" fmla="*/ 190500 h 444500"/>
                <a:gd name="connsiteX5" fmla="*/ 593725 w 949325"/>
                <a:gd name="connsiteY5" fmla="*/ 85725 h 444500"/>
                <a:gd name="connsiteX6" fmla="*/ 714375 w 949325"/>
                <a:gd name="connsiteY6" fmla="*/ 34925 h 444500"/>
                <a:gd name="connsiteX7" fmla="*/ 831850 w 949325"/>
                <a:gd name="connsiteY7" fmla="*/ 9525 h 444500"/>
                <a:gd name="connsiteX8" fmla="*/ 949325 w 949325"/>
                <a:gd name="connsiteY8"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5" h="444500">
                  <a:moveTo>
                    <a:pt x="0" y="444500"/>
                  </a:moveTo>
                  <a:lnTo>
                    <a:pt x="120650" y="342900"/>
                  </a:lnTo>
                  <a:lnTo>
                    <a:pt x="238125" y="263525"/>
                  </a:lnTo>
                  <a:lnTo>
                    <a:pt x="358775" y="222250"/>
                  </a:lnTo>
                  <a:lnTo>
                    <a:pt x="476250" y="190500"/>
                  </a:lnTo>
                  <a:lnTo>
                    <a:pt x="593725" y="85725"/>
                  </a:lnTo>
                  <a:lnTo>
                    <a:pt x="714375" y="34925"/>
                  </a:lnTo>
                  <a:lnTo>
                    <a:pt x="831850" y="9525"/>
                  </a:lnTo>
                  <a:lnTo>
                    <a:pt x="949325"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Freeform 14">
              <a:extLst>
                <a:ext uri="{FF2B5EF4-FFF2-40B4-BE49-F238E27FC236}">
                  <a16:creationId xmlns:a16="http://schemas.microsoft.com/office/drawing/2014/main" id="{5947AB50-6550-408D-B79F-2960A8DD3564}"/>
                </a:ext>
              </a:extLst>
            </p:cNvPr>
            <p:cNvSpPr/>
            <p:nvPr/>
          </p:nvSpPr>
          <p:spPr>
            <a:xfrm>
              <a:off x="8772525" y="2949575"/>
              <a:ext cx="946150" cy="619125"/>
            </a:xfrm>
            <a:custGeom>
              <a:avLst/>
              <a:gdLst>
                <a:gd name="connsiteX0" fmla="*/ 0 w 946150"/>
                <a:gd name="connsiteY0" fmla="*/ 619125 h 619125"/>
                <a:gd name="connsiteX1" fmla="*/ 117475 w 946150"/>
                <a:gd name="connsiteY1" fmla="*/ 466725 h 619125"/>
                <a:gd name="connsiteX2" fmla="*/ 238125 w 946150"/>
                <a:gd name="connsiteY2" fmla="*/ 368300 h 619125"/>
                <a:gd name="connsiteX3" fmla="*/ 355600 w 946150"/>
                <a:gd name="connsiteY3" fmla="*/ 301625 h 619125"/>
                <a:gd name="connsiteX4" fmla="*/ 473075 w 946150"/>
                <a:gd name="connsiteY4" fmla="*/ 257175 h 619125"/>
                <a:gd name="connsiteX5" fmla="*/ 593725 w 946150"/>
                <a:gd name="connsiteY5" fmla="*/ 136525 h 619125"/>
                <a:gd name="connsiteX6" fmla="*/ 711200 w 946150"/>
                <a:gd name="connsiteY6" fmla="*/ 50800 h 619125"/>
                <a:gd name="connsiteX7" fmla="*/ 831850 w 946150"/>
                <a:gd name="connsiteY7" fmla="*/ 19050 h 619125"/>
                <a:gd name="connsiteX8" fmla="*/ 946150 w 946150"/>
                <a:gd name="connsiteY8"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150" h="619125">
                  <a:moveTo>
                    <a:pt x="0" y="619125"/>
                  </a:moveTo>
                  <a:lnTo>
                    <a:pt x="117475" y="466725"/>
                  </a:lnTo>
                  <a:lnTo>
                    <a:pt x="238125" y="368300"/>
                  </a:lnTo>
                  <a:lnTo>
                    <a:pt x="355600" y="301625"/>
                  </a:lnTo>
                  <a:lnTo>
                    <a:pt x="473075" y="257175"/>
                  </a:lnTo>
                  <a:lnTo>
                    <a:pt x="593725" y="136525"/>
                  </a:lnTo>
                  <a:lnTo>
                    <a:pt x="711200" y="50800"/>
                  </a:lnTo>
                  <a:lnTo>
                    <a:pt x="831850" y="19050"/>
                  </a:lnTo>
                  <a:lnTo>
                    <a:pt x="946150"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Freeform 15">
              <a:extLst>
                <a:ext uri="{FF2B5EF4-FFF2-40B4-BE49-F238E27FC236}">
                  <a16:creationId xmlns:a16="http://schemas.microsoft.com/office/drawing/2014/main" id="{D9052FD6-EA8F-4220-AC93-2714872D70EF}"/>
                </a:ext>
              </a:extLst>
            </p:cNvPr>
            <p:cNvSpPr/>
            <p:nvPr/>
          </p:nvSpPr>
          <p:spPr>
            <a:xfrm>
              <a:off x="10290175" y="2946400"/>
              <a:ext cx="949325" cy="584200"/>
            </a:xfrm>
            <a:custGeom>
              <a:avLst/>
              <a:gdLst>
                <a:gd name="connsiteX0" fmla="*/ 0 w 949325"/>
                <a:gd name="connsiteY0" fmla="*/ 584200 h 584200"/>
                <a:gd name="connsiteX1" fmla="*/ 117475 w 949325"/>
                <a:gd name="connsiteY1" fmla="*/ 438150 h 584200"/>
                <a:gd name="connsiteX2" fmla="*/ 241300 w 949325"/>
                <a:gd name="connsiteY2" fmla="*/ 336550 h 584200"/>
                <a:gd name="connsiteX3" fmla="*/ 358775 w 949325"/>
                <a:gd name="connsiteY3" fmla="*/ 285750 h 584200"/>
                <a:gd name="connsiteX4" fmla="*/ 476250 w 949325"/>
                <a:gd name="connsiteY4" fmla="*/ 244475 h 584200"/>
                <a:gd name="connsiteX5" fmla="*/ 593725 w 949325"/>
                <a:gd name="connsiteY5" fmla="*/ 133350 h 584200"/>
                <a:gd name="connsiteX6" fmla="*/ 711200 w 949325"/>
                <a:gd name="connsiteY6" fmla="*/ 63500 h 584200"/>
                <a:gd name="connsiteX7" fmla="*/ 831850 w 949325"/>
                <a:gd name="connsiteY7" fmla="*/ 22225 h 584200"/>
                <a:gd name="connsiteX8" fmla="*/ 949325 w 949325"/>
                <a:gd name="connsiteY8" fmla="*/ 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325" h="584200">
                  <a:moveTo>
                    <a:pt x="0" y="584200"/>
                  </a:moveTo>
                  <a:lnTo>
                    <a:pt x="117475" y="438150"/>
                  </a:lnTo>
                  <a:lnTo>
                    <a:pt x="241300" y="336550"/>
                  </a:lnTo>
                  <a:lnTo>
                    <a:pt x="358775" y="285750"/>
                  </a:lnTo>
                  <a:lnTo>
                    <a:pt x="476250" y="244475"/>
                  </a:lnTo>
                  <a:lnTo>
                    <a:pt x="593725" y="133350"/>
                  </a:lnTo>
                  <a:lnTo>
                    <a:pt x="711200" y="63500"/>
                  </a:lnTo>
                  <a:lnTo>
                    <a:pt x="831850" y="22225"/>
                  </a:lnTo>
                  <a:lnTo>
                    <a:pt x="949325" y="0"/>
                  </a:lnTo>
                </a:path>
              </a:pathLst>
            </a:custGeom>
            <a:noFill/>
            <a:ln w="88900">
              <a:solidFill>
                <a:srgbClr val="D726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cxnSp>
        <p:nvCxnSpPr>
          <p:cNvPr id="18" name="Straight Arrow Connector 17">
            <a:extLst>
              <a:ext uri="{FF2B5EF4-FFF2-40B4-BE49-F238E27FC236}">
                <a16:creationId xmlns:a16="http://schemas.microsoft.com/office/drawing/2014/main" id="{91BC199A-7F14-4FAE-8B71-00B71BF71F77}"/>
              </a:ext>
            </a:extLst>
          </p:cNvPr>
          <p:cNvCxnSpPr>
            <a:cxnSpLocks/>
          </p:cNvCxnSpPr>
          <p:nvPr/>
        </p:nvCxnSpPr>
        <p:spPr>
          <a:xfrm flipV="1">
            <a:off x="8942110" y="4297184"/>
            <a:ext cx="0" cy="216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57E533-3386-45EC-8F5F-241AE5197030}"/>
              </a:ext>
            </a:extLst>
          </p:cNvPr>
          <p:cNvSpPr txBox="1"/>
          <p:nvPr/>
        </p:nvSpPr>
        <p:spPr>
          <a:xfrm>
            <a:off x="7859784" y="4239298"/>
            <a:ext cx="899605" cy="369332"/>
          </a:xfrm>
          <a:prstGeom prst="rect">
            <a:avLst/>
          </a:prstGeom>
          <a:noFill/>
        </p:spPr>
        <p:txBody>
          <a:bodyPr wrap="none" rtlCol="0">
            <a:spAutoFit/>
          </a:bodyPr>
          <a:lstStyle/>
          <a:p>
            <a:r>
              <a:rPr lang="en-CN" b="1" dirty="0"/>
              <a:t>better</a:t>
            </a:r>
            <a:endParaRPr lang="en-CN" sz="2400" b="1" dirty="0"/>
          </a:p>
        </p:txBody>
      </p:sp>
      <p:pic>
        <p:nvPicPr>
          <p:cNvPr id="20" name="Content Placeholder 5" descr="Chart, line chart, scatter chart&#10;&#10;Description automatically generated">
            <a:extLst>
              <a:ext uri="{FF2B5EF4-FFF2-40B4-BE49-F238E27FC236}">
                <a16:creationId xmlns:a16="http://schemas.microsoft.com/office/drawing/2014/main" id="{A8656534-8F56-418D-8F3F-9CCFD67C7F0A}"/>
              </a:ext>
            </a:extLst>
          </p:cNvPr>
          <p:cNvPicPr>
            <a:picLocks noChangeAspect="1"/>
          </p:cNvPicPr>
          <p:nvPr/>
        </p:nvPicPr>
        <p:blipFill rotWithShape="1">
          <a:blip r:embed="rId4"/>
          <a:srcRect l="57322" b="12362"/>
          <a:stretch/>
        </p:blipFill>
        <p:spPr>
          <a:xfrm>
            <a:off x="185518" y="4738360"/>
            <a:ext cx="3826235" cy="1786809"/>
          </a:xfrm>
          <a:prstGeom prst="rect">
            <a:avLst/>
          </a:prstGeom>
        </p:spPr>
      </p:pic>
      <p:grpSp>
        <p:nvGrpSpPr>
          <p:cNvPr id="21" name="Group 20">
            <a:extLst>
              <a:ext uri="{FF2B5EF4-FFF2-40B4-BE49-F238E27FC236}">
                <a16:creationId xmlns:a16="http://schemas.microsoft.com/office/drawing/2014/main" id="{32F6F86A-F024-4C76-9708-D1FF8C9A72C6}"/>
              </a:ext>
            </a:extLst>
          </p:cNvPr>
          <p:cNvGrpSpPr/>
          <p:nvPr/>
        </p:nvGrpSpPr>
        <p:grpSpPr>
          <a:xfrm>
            <a:off x="71218" y="3938677"/>
            <a:ext cx="1318543" cy="1084296"/>
            <a:chOff x="9035925" y="411659"/>
            <a:chExt cx="2317875" cy="1812748"/>
          </a:xfrm>
        </p:grpSpPr>
        <p:cxnSp>
          <p:nvCxnSpPr>
            <p:cNvPr id="22" name="Straight Connector 21">
              <a:extLst>
                <a:ext uri="{FF2B5EF4-FFF2-40B4-BE49-F238E27FC236}">
                  <a16:creationId xmlns:a16="http://schemas.microsoft.com/office/drawing/2014/main" id="{63FEDE34-18FD-4605-A75C-7D6117DC0427}"/>
                </a:ext>
              </a:extLst>
            </p:cNvPr>
            <p:cNvCxnSpPr/>
            <p:nvPr/>
          </p:nvCxnSpPr>
          <p:spPr>
            <a:xfrm flipV="1">
              <a:off x="10163175" y="731189"/>
              <a:ext cx="1190625" cy="1225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0C5A289-ED44-4C8F-9C9F-B33BC42F72EF}"/>
                </a:ext>
              </a:extLst>
            </p:cNvPr>
            <p:cNvCxnSpPr>
              <a:cxnSpLocks/>
            </p:cNvCxnSpPr>
            <p:nvPr/>
          </p:nvCxnSpPr>
          <p:spPr>
            <a:xfrm rot="18900000" flipV="1">
              <a:off x="11179393" y="1144407"/>
              <a:ext cx="0" cy="108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F62834B-8ECD-4047-AFDE-45B79A67BECD}"/>
                </a:ext>
              </a:extLst>
            </p:cNvPr>
            <p:cNvCxnSpPr>
              <a:cxnSpLocks/>
            </p:cNvCxnSpPr>
            <p:nvPr/>
          </p:nvCxnSpPr>
          <p:spPr>
            <a:xfrm rot="8100000" flipV="1">
              <a:off x="10438295" y="411659"/>
              <a:ext cx="0" cy="1080000"/>
            </a:xfrm>
            <a:prstGeom prst="straightConnector1">
              <a:avLst/>
            </a:prstGeom>
            <a:ln w="50800">
              <a:solidFill>
                <a:srgbClr val="D72728"/>
              </a:solidFill>
              <a:tailEnd type="arrow"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AE17BE1-FA2F-47C9-A87F-17A38741CA16}"/>
                </a:ext>
              </a:extLst>
            </p:cNvPr>
            <p:cNvSpPr txBox="1"/>
            <p:nvPr/>
          </p:nvSpPr>
          <p:spPr>
            <a:xfrm>
              <a:off x="9035925" y="1107940"/>
              <a:ext cx="899607" cy="369332"/>
            </a:xfrm>
            <a:prstGeom prst="rect">
              <a:avLst/>
            </a:prstGeom>
            <a:noFill/>
          </p:spPr>
          <p:txBody>
            <a:bodyPr wrap="none" rtlCol="0">
              <a:spAutoFit/>
            </a:bodyPr>
            <a:lstStyle/>
            <a:p>
              <a:r>
                <a:rPr lang="en-CN" b="1" dirty="0"/>
                <a:t>better</a:t>
              </a:r>
            </a:p>
          </p:txBody>
        </p:sp>
      </p:grpSp>
      <p:sp>
        <p:nvSpPr>
          <p:cNvPr id="26" name="Title 1">
            <a:extLst>
              <a:ext uri="{FF2B5EF4-FFF2-40B4-BE49-F238E27FC236}">
                <a16:creationId xmlns:a16="http://schemas.microsoft.com/office/drawing/2014/main" id="{D105184D-5717-4E97-B922-23090077D95C}"/>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a:solidFill>
                  <a:srgbClr val="7030A0"/>
                </a:solidFill>
              </a:rPr>
              <a:t>Representation Learning for Sequences</a:t>
            </a:r>
          </a:p>
        </p:txBody>
      </p:sp>
    </p:spTree>
    <p:extLst>
      <p:ext uri="{BB962C8B-B14F-4D97-AF65-F5344CB8AC3E}">
        <p14:creationId xmlns:p14="http://schemas.microsoft.com/office/powerpoint/2010/main" val="234064626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Search and Indexing</a:t>
            </a:r>
          </a:p>
          <a:p>
            <a:pPr lvl="1"/>
            <a:r>
              <a:rPr lang="en-US" sz="2400" dirty="0"/>
              <a:t>Problem:</a:t>
            </a:r>
          </a:p>
          <a:p>
            <a:pPr lvl="2"/>
            <a:r>
              <a:rPr lang="en-US" sz="2000" dirty="0"/>
              <a:t>Sequence similarity search is hard</a:t>
            </a:r>
          </a:p>
          <a:p>
            <a:pPr lvl="2"/>
            <a:r>
              <a:rPr lang="en-US" sz="2000" dirty="0"/>
              <a:t>Massive datasets and high dimensionality in 100s-1000s</a:t>
            </a:r>
          </a:p>
          <a:p>
            <a:pPr lvl="2"/>
            <a:r>
              <a:rPr lang="en-US" sz="2000" dirty="0"/>
              <a:t>Sophisticated indexing structures and search algorithms</a:t>
            </a:r>
            <a:endParaRPr lang="ru-RU" sz="2000" dirty="0"/>
          </a:p>
          <a:p>
            <a:pPr lvl="1"/>
            <a:endParaRPr lang="en-US" sz="2400" dirty="0"/>
          </a:p>
          <a:p>
            <a:pPr lvl="1"/>
            <a:r>
              <a:rPr lang="en-US" sz="2400" dirty="0"/>
              <a:t>Solutions:</a:t>
            </a:r>
          </a:p>
          <a:p>
            <a:pPr lvl="2"/>
            <a:r>
              <a:rPr lang="en-US" sz="2000" dirty="0"/>
              <a:t>Learned Indexes</a:t>
            </a:r>
          </a:p>
          <a:p>
            <a:pPr lvl="2"/>
            <a:r>
              <a:rPr lang="en-US" sz="2000" dirty="0"/>
              <a:t>Improve search efficiency using deep learning</a:t>
            </a:r>
          </a:p>
          <a:p>
            <a:pPr lvl="2"/>
            <a:r>
              <a:rPr lang="en-US" sz="2000" dirty="0"/>
              <a:t>Indexing for learned embeddings</a:t>
            </a:r>
          </a:p>
          <a:p>
            <a:pPr lvl="2"/>
            <a:endParaRPr lang="en-US" sz="2000"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237</a:t>
            </a:fld>
            <a:endParaRPr lang="en-US" dirty="0"/>
          </a:p>
        </p:txBody>
      </p:sp>
      <p:sp>
        <p:nvSpPr>
          <p:cNvPr id="7" name="Title 1">
            <a:extLst>
              <a:ext uri="{FF2B5EF4-FFF2-40B4-BE49-F238E27FC236}">
                <a16:creationId xmlns:a16="http://schemas.microsoft.com/office/drawing/2014/main" id="{E23F8EB9-92FB-4E00-8E1C-1000E03133F0}"/>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err="1">
                <a:solidFill>
                  <a:srgbClr val="7030A0"/>
                </a:solidFill>
              </a:rPr>
              <a:t>Search</a:t>
            </a:r>
            <a:r>
              <a:rPr lang="en-US" sz="2800" dirty="0">
                <a:solidFill>
                  <a:srgbClr val="7030A0"/>
                </a:solidFill>
              </a:rPr>
              <a:t> and Indexing</a:t>
            </a:r>
          </a:p>
        </p:txBody>
      </p:sp>
    </p:spTree>
    <p:extLst>
      <p:ext uri="{BB962C8B-B14F-4D97-AF65-F5344CB8AC3E}">
        <p14:creationId xmlns:p14="http://schemas.microsoft.com/office/powerpoint/2010/main" val="20461333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90" y="1664452"/>
            <a:ext cx="8929738" cy="5071627"/>
          </a:xfrm>
        </p:spPr>
        <p:txBody>
          <a:bodyPr>
            <a:normAutofit/>
          </a:bodyPr>
          <a:lstStyle/>
          <a:p>
            <a:r>
              <a:rPr lang="en-US" dirty="0"/>
              <a:t>Learned Indexes:</a:t>
            </a:r>
          </a:p>
          <a:p>
            <a:pPr lvl="1"/>
            <a:r>
              <a:rPr lang="en-US" dirty="0"/>
              <a:t>Main idea: replace an index with a learned model</a:t>
            </a:r>
          </a:p>
          <a:p>
            <a:pPr lvl="3"/>
            <a:r>
              <a:rPr lang="en-US" dirty="0"/>
              <a:t>One-dimensional learned indexes</a:t>
            </a:r>
          </a:p>
          <a:p>
            <a:pPr lvl="4"/>
            <a:r>
              <a:rPr lang="en-US" dirty="0"/>
              <a:t>Seminal work: The Case for Learned Indexes</a:t>
            </a:r>
          </a:p>
          <a:p>
            <a:pPr lvl="3"/>
            <a:r>
              <a:rPr lang="en-US" dirty="0"/>
              <a:t>Multi-dimensional indexes</a:t>
            </a:r>
          </a:p>
          <a:p>
            <a:pPr lvl="4"/>
            <a:r>
              <a:rPr lang="en-US" dirty="0"/>
              <a:t>Exhaustive tutorial on this topic at SIGSPATIAL’20: </a:t>
            </a:r>
            <a:r>
              <a:rPr lang="en-US" sz="2000" u="sng" dirty="0">
                <a:solidFill>
                  <a:srgbClr val="954F72"/>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https://www.cs.purdue.edu/homes/aref/learned-indexes-tutorial.html</a:t>
            </a:r>
            <a:endParaRPr lang="en-US" sz="2000" u="sng" dirty="0">
              <a:solidFill>
                <a:srgbClr val="954F72"/>
              </a:solidFill>
              <a:latin typeface="Times New Roman"/>
              <a:ea typeface="Times New Roman"/>
              <a:cs typeface="Times New Roman"/>
              <a:sym typeface="Times New Roman"/>
            </a:endParaRPr>
          </a:p>
          <a:p>
            <a:pPr lvl="3"/>
            <a:r>
              <a:rPr lang="en-US" dirty="0"/>
              <a:t>Some initial attempts for similarity search</a:t>
            </a:r>
            <a:endParaRPr lang="en-US" u="sng" dirty="0">
              <a:solidFill>
                <a:srgbClr val="954F72"/>
              </a:solidFill>
              <a:latin typeface="Times New Roman"/>
              <a:ea typeface="Times New Roman"/>
              <a:cs typeface="Times New Roman"/>
              <a:sym typeface="Times New Roman"/>
            </a:endParaRPr>
          </a:p>
          <a:p>
            <a:pPr lvl="1"/>
            <a:endParaRPr lang="en-US" dirty="0"/>
          </a:p>
          <a:p>
            <a:pPr lvl="1"/>
            <a:r>
              <a:rPr lang="en-US" dirty="0"/>
              <a:t>Main challenges for multi-dimensional indexes:</a:t>
            </a:r>
            <a:r>
              <a:rPr lang="en-US" u="sng" dirty="0">
                <a:solidFill>
                  <a:srgbClr val="954F72"/>
                </a:solidFill>
                <a:latin typeface="Times New Roman"/>
                <a:cs typeface="Times New Roman"/>
                <a:sym typeface="Times New Roman"/>
              </a:rPr>
              <a:t> </a:t>
            </a:r>
          </a:p>
          <a:p>
            <a:pPr lvl="2"/>
            <a:r>
              <a:rPr lang="en-US" dirty="0">
                <a:ea typeface="Calibri"/>
                <a:cs typeface="Calibri"/>
                <a:sym typeface="Calibri"/>
              </a:rPr>
              <a:t>How to sort the data?</a:t>
            </a:r>
          </a:p>
          <a:p>
            <a:pPr lvl="2"/>
            <a:r>
              <a:rPr lang="en-US" dirty="0">
                <a:ea typeface="Calibri"/>
                <a:cs typeface="Calibri"/>
                <a:sym typeface="Calibri"/>
              </a:rPr>
              <a:t>How to correct prediction errors?</a:t>
            </a:r>
          </a:p>
          <a:p>
            <a:pPr lvl="2"/>
            <a:r>
              <a:rPr lang="en-US" dirty="0">
                <a:ea typeface="Calibri"/>
                <a:cs typeface="Calibri"/>
                <a:sym typeface="Calibri"/>
              </a:rPr>
              <a:t>Which ML model to choose?</a:t>
            </a:r>
          </a:p>
          <a:p>
            <a:pPr lvl="2"/>
            <a:r>
              <a:rPr lang="en-US" dirty="0">
                <a:ea typeface="Calibri"/>
                <a:cs typeface="Calibri"/>
                <a:sym typeface="Calibri"/>
              </a:rPr>
              <a:t>How to store the data?</a:t>
            </a:r>
          </a:p>
          <a:p>
            <a:pPr lvl="2"/>
            <a:r>
              <a:rPr lang="en-US" dirty="0">
                <a:ea typeface="Calibri"/>
                <a:cs typeface="Calibri"/>
                <a:sym typeface="Calibri"/>
              </a:rPr>
              <a:t>How to learn indexes specifically for (the </a:t>
            </a:r>
            <a:r>
              <a:rPr lang="en-US" dirty="0">
                <a:solidFill>
                  <a:srgbClr val="C00000"/>
                </a:solidFill>
                <a:ea typeface="Calibri"/>
                <a:cs typeface="Calibri"/>
                <a:sym typeface="Calibri"/>
              </a:rPr>
              <a:t>high-d</a:t>
            </a:r>
            <a:r>
              <a:rPr lang="en-US" dirty="0">
                <a:ea typeface="Calibri"/>
                <a:cs typeface="Calibri"/>
                <a:sym typeface="Calibri"/>
              </a:rPr>
              <a:t>) sequences?</a:t>
            </a:r>
          </a:p>
          <a:p>
            <a:pPr lvl="2"/>
            <a:endParaRPr lang="en-US" dirty="0"/>
          </a:p>
          <a:p>
            <a:pPr lvl="4"/>
            <a:endParaRPr lang="en-US" dirty="0"/>
          </a:p>
        </p:txBody>
      </p:sp>
      <p:sp>
        <p:nvSpPr>
          <p:cNvPr id="4" name="Footer Placeholder 3">
            <a:extLst>
              <a:ext uri="{FF2B5EF4-FFF2-40B4-BE49-F238E27FC236}">
                <a16:creationId xmlns:a16="http://schemas.microsoft.com/office/drawing/2014/main" id="{088C0407-1893-4A06-ABD4-EB9EFD10FBAA}"/>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32" indent="-285744">
              <a:defRPr>
                <a:solidFill>
                  <a:schemeClr val="tx1"/>
                </a:solidFill>
                <a:latin typeface="Georgia" pitchFamily="18" charset="0"/>
              </a:defRPr>
            </a:lvl2pPr>
            <a:lvl3pPr marL="1142971" indent="-228594">
              <a:defRPr>
                <a:solidFill>
                  <a:schemeClr val="tx1"/>
                </a:solidFill>
                <a:latin typeface="Georgia" pitchFamily="18" charset="0"/>
              </a:defRPr>
            </a:lvl3pPr>
            <a:lvl4pPr marL="1600160" indent="-228594">
              <a:defRPr>
                <a:solidFill>
                  <a:schemeClr val="tx1"/>
                </a:solidFill>
                <a:latin typeface="Georgia" pitchFamily="18" charset="0"/>
              </a:defRPr>
            </a:lvl4pPr>
            <a:lvl5pPr marL="2057349" indent="-228594">
              <a:defRPr>
                <a:solidFill>
                  <a:schemeClr val="tx1"/>
                </a:solidFill>
                <a:latin typeface="Georgia" pitchFamily="18" charset="0"/>
              </a:defRPr>
            </a:lvl5pPr>
            <a:lvl6pPr marL="2514537" indent="-228594" fontAlgn="base">
              <a:spcBef>
                <a:spcPct val="0"/>
              </a:spcBef>
              <a:spcAft>
                <a:spcPct val="0"/>
              </a:spcAft>
              <a:defRPr>
                <a:solidFill>
                  <a:schemeClr val="tx1"/>
                </a:solidFill>
                <a:latin typeface="Georgia" pitchFamily="18" charset="0"/>
              </a:defRPr>
            </a:lvl6pPr>
            <a:lvl7pPr marL="2971726" indent="-228594" fontAlgn="base">
              <a:spcBef>
                <a:spcPct val="0"/>
              </a:spcBef>
              <a:spcAft>
                <a:spcPct val="0"/>
              </a:spcAft>
              <a:defRPr>
                <a:solidFill>
                  <a:schemeClr val="tx1"/>
                </a:solidFill>
                <a:latin typeface="Georgia" pitchFamily="18" charset="0"/>
              </a:defRPr>
            </a:lvl7pPr>
            <a:lvl8pPr marL="3428914" indent="-228594" fontAlgn="base">
              <a:spcBef>
                <a:spcPct val="0"/>
              </a:spcBef>
              <a:spcAft>
                <a:spcPct val="0"/>
              </a:spcAft>
              <a:defRPr>
                <a:solidFill>
                  <a:schemeClr val="tx1"/>
                </a:solidFill>
                <a:latin typeface="Georgia" pitchFamily="18" charset="0"/>
              </a:defRPr>
            </a:lvl8pPr>
            <a:lvl9pPr marL="3886103" indent="-228594"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endParaRPr lang="en-US" dirty="0">
              <a:solidFill>
                <a:schemeClr val="accent2"/>
              </a:solidFill>
            </a:endParaRPr>
          </a:p>
        </p:txBody>
      </p:sp>
      <p:sp>
        <p:nvSpPr>
          <p:cNvPr id="5" name="Espace réservé du numéro de diapositive 4">
            <a:extLst>
              <a:ext uri="{FF2B5EF4-FFF2-40B4-BE49-F238E27FC236}">
                <a16:creationId xmlns:a16="http://schemas.microsoft.com/office/drawing/2014/main" id="{86C4E5EF-F501-4C33-B7E6-BFFBD8F908B2}"/>
              </a:ext>
            </a:extLst>
          </p:cNvPr>
          <p:cNvSpPr>
            <a:spLocks noGrp="1"/>
          </p:cNvSpPr>
          <p:nvPr>
            <p:ph type="sldNum" sz="quarter" idx="12"/>
          </p:nvPr>
        </p:nvSpPr>
        <p:spPr/>
        <p:txBody>
          <a:bodyPr/>
          <a:lstStyle/>
          <a:p>
            <a:fld id="{B5C6C3C4-1F13-A745-94B4-FF34C1932FEB}" type="slidenum">
              <a:rPr lang="en-US" smtClean="0"/>
              <a:pPr/>
              <a:t>238</a:t>
            </a:fld>
            <a:endParaRPr lang="en-US" dirty="0"/>
          </a:p>
        </p:txBody>
      </p:sp>
      <p:sp>
        <p:nvSpPr>
          <p:cNvPr id="6" name="Rectangle 5">
            <a:extLst>
              <a:ext uri="{FF2B5EF4-FFF2-40B4-BE49-F238E27FC236}">
                <a16:creationId xmlns:a16="http://schemas.microsoft.com/office/drawing/2014/main" id="{9247904E-62B1-4111-80EB-5A237E0FD3DD}"/>
              </a:ext>
            </a:extLst>
          </p:cNvPr>
          <p:cNvSpPr/>
          <p:nvPr/>
        </p:nvSpPr>
        <p:spPr>
          <a:xfrm>
            <a:off x="7427148" y="992527"/>
            <a:ext cx="160075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F58DCAE5-6B3C-463B-8040-38E6012578C4}"/>
              </a:ext>
            </a:extLst>
          </p:cNvPr>
          <p:cNvSpPr/>
          <p:nvPr/>
        </p:nvSpPr>
        <p:spPr>
          <a:xfrm>
            <a:off x="7431209" y="66345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80AF816-AB4D-4D3F-89A3-7B1414E5A7EC}"/>
              </a:ext>
            </a:extLst>
          </p:cNvPr>
          <p:cNvSpPr/>
          <p:nvPr/>
        </p:nvSpPr>
        <p:spPr>
          <a:xfrm>
            <a:off x="7572198" y="1123433"/>
            <a:ext cx="1305986" cy="346882"/>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endParaRPr lang="en-US" sz="1300" kern="0" dirty="0">
              <a:solidFill>
                <a:prstClr val="white"/>
              </a:solidFill>
              <a:latin typeface="Gill Sans" charset="0"/>
              <a:ea typeface="Gill Sans" charset="0"/>
              <a:cs typeface="Gill Sans" charset="0"/>
            </a:endParaRPr>
          </a:p>
          <a:p>
            <a:pPr marL="0" lvl="1" algn="ctr" defTabSz="457189">
              <a:lnSpc>
                <a:spcPct val="90000"/>
              </a:lnSpc>
              <a:defRPr/>
            </a:pPr>
            <a:r>
              <a:rPr lang="en-US" sz="1300" b="1" kern="0" dirty="0">
                <a:solidFill>
                  <a:prstClr val="white"/>
                </a:solidFill>
                <a:latin typeface="Gill Sans" charset="0"/>
                <a:ea typeface="Gill Sans" charset="0"/>
                <a:cs typeface="Gill Sans" charset="0"/>
              </a:rPr>
              <a:t>Kraska-SIGMOD’18</a:t>
            </a:r>
          </a:p>
          <a:p>
            <a:pPr marL="0" lvl="1" algn="ctr" defTabSz="457189">
              <a:lnSpc>
                <a:spcPct val="90000"/>
              </a:lnSpc>
              <a:defRPr/>
            </a:pPr>
            <a:endParaRPr lang="en-US" sz="1300" b="1" kern="0" dirty="0">
              <a:solidFill>
                <a:prstClr val="white"/>
              </a:solidFill>
              <a:latin typeface="Gill Sans" charset="0"/>
              <a:ea typeface="Gill Sans" charset="0"/>
              <a:cs typeface="Gill Sans" charset="0"/>
            </a:endParaRPr>
          </a:p>
        </p:txBody>
      </p:sp>
      <p:sp>
        <p:nvSpPr>
          <p:cNvPr id="10" name="Rounded Rectangle 7">
            <a:extLst>
              <a:ext uri="{FF2B5EF4-FFF2-40B4-BE49-F238E27FC236}">
                <a16:creationId xmlns:a16="http://schemas.microsoft.com/office/drawing/2014/main" id="{87FA27BA-7256-42CB-98EB-CA6A434237E1}"/>
              </a:ext>
            </a:extLst>
          </p:cNvPr>
          <p:cNvSpPr/>
          <p:nvPr/>
        </p:nvSpPr>
        <p:spPr>
          <a:xfrm>
            <a:off x="7572198" y="1563424"/>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Al-Mamun-</a:t>
            </a:r>
          </a:p>
          <a:p>
            <a:pPr marL="0" lvl="1" algn="ctr" defTabSz="457189">
              <a:lnSpc>
                <a:spcPct val="90000"/>
              </a:lnSpc>
              <a:defRPr/>
            </a:pPr>
            <a:r>
              <a:rPr lang="en-US" sz="1300" b="1" kern="0" dirty="0">
                <a:solidFill>
                  <a:prstClr val="white"/>
                </a:solidFill>
                <a:latin typeface="Gill Sans" charset="0"/>
                <a:ea typeface="Gill Sans" charset="0"/>
                <a:cs typeface="Gill Sans" charset="0"/>
              </a:rPr>
              <a:t>SIGSPATIAL’20</a:t>
            </a:r>
          </a:p>
        </p:txBody>
      </p:sp>
      <p:sp>
        <p:nvSpPr>
          <p:cNvPr id="11" name="Title 1">
            <a:extLst>
              <a:ext uri="{FF2B5EF4-FFF2-40B4-BE49-F238E27FC236}">
                <a16:creationId xmlns:a16="http://schemas.microsoft.com/office/drawing/2014/main" id="{58833A90-7129-4CD3-B0F7-050C33072A9E}"/>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200" dirty="0">
                <a:solidFill>
                  <a:schemeClr val="tx1"/>
                </a:solidFill>
              </a:rPr>
              <a:t>AI and Similarity Search</a:t>
            </a:r>
            <a:br>
              <a:rPr lang="en-US" sz="3200" dirty="0">
                <a:solidFill>
                  <a:schemeClr val="tx1"/>
                </a:solidFill>
              </a:rPr>
            </a:br>
            <a:r>
              <a:rPr lang="en-US" sz="2800" dirty="0" err="1">
                <a:solidFill>
                  <a:srgbClr val="7030A0"/>
                </a:solidFill>
              </a:rPr>
              <a:t>Search</a:t>
            </a:r>
            <a:r>
              <a:rPr lang="en-US" sz="2800" dirty="0">
                <a:solidFill>
                  <a:srgbClr val="7030A0"/>
                </a:solidFill>
              </a:rPr>
              <a:t> and Indexing</a:t>
            </a:r>
          </a:p>
        </p:txBody>
      </p:sp>
    </p:spTree>
    <p:extLst>
      <p:ext uri="{BB962C8B-B14F-4D97-AF65-F5344CB8AC3E}">
        <p14:creationId xmlns:p14="http://schemas.microsoft.com/office/powerpoint/2010/main" val="44974086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Palpanas - MDM 2022</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239</a:t>
            </a:fld>
            <a:endParaRPr lang="en-US"/>
          </a:p>
        </p:txBody>
      </p:sp>
      <p:sp>
        <p:nvSpPr>
          <p:cNvPr id="6" name="Rectangle 5">
            <a:extLst>
              <a:ext uri="{FF2B5EF4-FFF2-40B4-BE49-F238E27FC236}">
                <a16:creationId xmlns:a16="http://schemas.microsoft.com/office/drawing/2014/main" id="{19AA4F15-B676-4197-A900-DD6448CA1626}"/>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59F1891D-8BCF-4BD2-A947-7219EF564827}"/>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6339F91-EDCA-43C8-8C96-A5C75110E14A}"/>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Echihabi-PVLDB’19</a:t>
            </a:r>
          </a:p>
        </p:txBody>
      </p:sp>
      <p:sp>
        <p:nvSpPr>
          <p:cNvPr id="15" name="Content Placeholder 2">
            <a:extLst>
              <a:ext uri="{FF2B5EF4-FFF2-40B4-BE49-F238E27FC236}">
                <a16:creationId xmlns:a16="http://schemas.microsoft.com/office/drawing/2014/main" id="{D69D728E-034F-4D6B-ADCB-8B597196B86D}"/>
              </a:ext>
            </a:extLst>
          </p:cNvPr>
          <p:cNvSpPr txBox="1">
            <a:spLocks/>
          </p:cNvSpPr>
          <p:nvPr/>
        </p:nvSpPr>
        <p:spPr>
          <a:xfrm>
            <a:off x="63880" y="1612086"/>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Indexing Deep Network Embeddings (DNE)</a:t>
            </a:r>
          </a:p>
          <a:p>
            <a:pPr marL="411470" lvl="1" indent="0">
              <a:buNone/>
            </a:pPr>
            <a:r>
              <a:rPr lang="en-US" sz="2400" dirty="0">
                <a:solidFill>
                  <a:schemeClr val="bg1"/>
                </a:solidFill>
              </a:rPr>
              <a:t>Extensions to data series indexes outperform competitors</a:t>
            </a:r>
          </a:p>
          <a:p>
            <a:pPr lvl="2"/>
            <a:endParaRPr lang="en-US" sz="2000" dirty="0"/>
          </a:p>
        </p:txBody>
      </p:sp>
      <p:sp>
        <p:nvSpPr>
          <p:cNvPr id="16" name="TextBox 1">
            <a:extLst>
              <a:ext uri="{FF2B5EF4-FFF2-40B4-BE49-F238E27FC236}">
                <a16:creationId xmlns:a16="http://schemas.microsoft.com/office/drawing/2014/main" id="{01D63B5A-9D90-4943-A893-714A57BB2CEC}"/>
              </a:ext>
            </a:extLst>
          </p:cNvPr>
          <p:cNvSpPr txBox="1"/>
          <p:nvPr/>
        </p:nvSpPr>
        <p:spPr>
          <a:xfrm>
            <a:off x="74431" y="2446086"/>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pic>
        <p:nvPicPr>
          <p:cNvPr id="17" name="Picture 5">
            <a:extLst>
              <a:ext uri="{FF2B5EF4-FFF2-40B4-BE49-F238E27FC236}">
                <a16:creationId xmlns:a16="http://schemas.microsoft.com/office/drawing/2014/main" id="{20477AC7-5347-43AF-B6FF-7355B40B4E3D}"/>
              </a:ext>
            </a:extLst>
          </p:cNvPr>
          <p:cNvPicPr>
            <a:picLocks noChangeAspect="1"/>
          </p:cNvPicPr>
          <p:nvPr/>
        </p:nvPicPr>
        <p:blipFill rotWithShape="1">
          <a:blip r:embed="rId3"/>
          <a:srcRect l="4995" t="6516" r="4655" b="4070"/>
          <a:stretch/>
        </p:blipFill>
        <p:spPr>
          <a:xfrm>
            <a:off x="1513875" y="2275749"/>
            <a:ext cx="3717865" cy="1991591"/>
          </a:xfrm>
          <a:prstGeom prst="rect">
            <a:avLst/>
          </a:prstGeom>
        </p:spPr>
      </p:pic>
      <p:sp>
        <p:nvSpPr>
          <p:cNvPr id="18" name="TextBox 6">
            <a:extLst>
              <a:ext uri="{FF2B5EF4-FFF2-40B4-BE49-F238E27FC236}">
                <a16:creationId xmlns:a16="http://schemas.microsoft.com/office/drawing/2014/main" id="{19A6A171-45D3-41F8-93C6-FB8DC690E757}"/>
              </a:ext>
            </a:extLst>
          </p:cNvPr>
          <p:cNvSpPr txBox="1"/>
          <p:nvPr/>
        </p:nvSpPr>
        <p:spPr>
          <a:xfrm>
            <a:off x="5231740" y="2948377"/>
            <a:ext cx="3836307" cy="646331"/>
          </a:xfrm>
          <a:prstGeom prst="rect">
            <a:avLst/>
          </a:prstGeom>
          <a:noFill/>
        </p:spPr>
        <p:txBody>
          <a:bodyPr wrap="none" rtlCol="0">
            <a:spAutoFit/>
          </a:bodyPr>
          <a:lstStyle/>
          <a:p>
            <a:r>
              <a:rPr lang="en-CA" b="1" dirty="0">
                <a:solidFill>
                  <a:srgbClr val="C00000"/>
                </a:solidFill>
              </a:rPr>
              <a:t>deep embeddings</a:t>
            </a:r>
            <a:endParaRPr lang="en-CA" dirty="0">
              <a:solidFill>
                <a:schemeClr val="accent1">
                  <a:lumMod val="50000"/>
                </a:schemeClr>
              </a:solidFill>
            </a:endParaRPr>
          </a:p>
          <a:p>
            <a:r>
              <a:rPr lang="en-CA" dirty="0"/>
              <a:t>high-d vectors learned using a DNN</a:t>
            </a:r>
          </a:p>
        </p:txBody>
      </p:sp>
      <p:sp>
        <p:nvSpPr>
          <p:cNvPr id="13" name="Title 1">
            <a:extLst>
              <a:ext uri="{FF2B5EF4-FFF2-40B4-BE49-F238E27FC236}">
                <a16:creationId xmlns:a16="http://schemas.microsoft.com/office/drawing/2014/main" id="{E7E85123-70E8-4EC0-A924-326C987450F6}"/>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dirty="0">
                <a:solidFill>
                  <a:schemeClr val="tx1"/>
                </a:solidFill>
              </a:rPr>
              <a:t>AI and Similarity Search</a:t>
            </a:r>
            <a:br>
              <a:rPr lang="en-US" sz="3600" dirty="0">
                <a:solidFill>
                  <a:schemeClr val="tx1"/>
                </a:solidFill>
              </a:rPr>
            </a:br>
            <a:r>
              <a:rPr lang="en-US" sz="3200" dirty="0" err="1">
                <a:solidFill>
                  <a:srgbClr val="7030A0"/>
                </a:solidFill>
              </a:rPr>
              <a:t>Search</a:t>
            </a:r>
            <a:r>
              <a:rPr lang="en-US" sz="3200" dirty="0">
                <a:solidFill>
                  <a:srgbClr val="7030A0"/>
                </a:solidFill>
              </a:rPr>
              <a:t> and Indexing</a:t>
            </a:r>
          </a:p>
        </p:txBody>
      </p:sp>
    </p:spTree>
    <p:extLst>
      <p:ext uri="{BB962C8B-B14F-4D97-AF65-F5344CB8AC3E}">
        <p14:creationId xmlns:p14="http://schemas.microsoft.com/office/powerpoint/2010/main" val="934900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D220AC3E-9D98-4674-9FBC-0981CFFF7C02}"/>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9D51EB75-0056-4A8F-A21C-D8D06A895550}"/>
              </a:ext>
            </a:extLst>
          </p:cNvPr>
          <p:cNvSpPr>
            <a:spLocks noGrp="1"/>
          </p:cNvSpPr>
          <p:nvPr>
            <p:ph type="sldNum" sz="quarter" idx="12"/>
          </p:nvPr>
        </p:nvSpPr>
        <p:spPr/>
        <p:txBody>
          <a:bodyPr/>
          <a:lstStyle/>
          <a:p>
            <a:fld id="{A577D55C-4B0B-488E-BDEC-E7DCB799A030}" type="slidenum">
              <a:rPr lang="en-CA" smtClean="0"/>
              <a:t>24</a:t>
            </a:fld>
            <a:endParaRPr lang="en-CA"/>
          </a:p>
        </p:txBody>
      </p:sp>
      <p:sp>
        <p:nvSpPr>
          <p:cNvPr id="13"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4" name="Content Placeholder 2"/>
          <p:cNvSpPr txBox="1">
            <a:spLocks/>
          </p:cNvSpPr>
          <p:nvPr/>
        </p:nvSpPr>
        <p:spPr>
          <a:xfrm>
            <a:off x="3987094" y="4109748"/>
            <a:ext cx="490582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 subsequence of a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6"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7"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61034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Palpanas - MDM 2022</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a:xfrm>
            <a:off x="-119619" y="-38145"/>
            <a:ext cx="762000" cy="365760"/>
          </a:xfrm>
        </p:spPr>
        <p:txBody>
          <a:bodyPr/>
          <a:lstStyle/>
          <a:p>
            <a:pPr>
              <a:defRPr/>
            </a:pPr>
            <a:fld id="{1075205A-EE31-41C0-B9CC-A2853C981E68}" type="slidenum">
              <a:rPr lang="en-US" smtClean="0"/>
              <a:pPr>
                <a:defRPr/>
              </a:pPr>
              <a:t>240</a:t>
            </a:fld>
            <a:endParaRPr lang="en-US"/>
          </a:p>
        </p:txBody>
      </p:sp>
      <p:sp>
        <p:nvSpPr>
          <p:cNvPr id="6" name="Rectangle 5">
            <a:extLst>
              <a:ext uri="{FF2B5EF4-FFF2-40B4-BE49-F238E27FC236}">
                <a16:creationId xmlns:a16="http://schemas.microsoft.com/office/drawing/2014/main" id="{19AA4F15-B676-4197-A900-DD6448CA1626}"/>
              </a:ext>
            </a:extLst>
          </p:cNvPr>
          <p:cNvSpPr/>
          <p:nvPr/>
        </p:nvSpPr>
        <p:spPr>
          <a:xfrm>
            <a:off x="7426592" y="970223"/>
            <a:ext cx="1600759" cy="54938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cs typeface="Arial" charset="0"/>
            </a:endParaRPr>
          </a:p>
        </p:txBody>
      </p:sp>
      <p:sp>
        <p:nvSpPr>
          <p:cNvPr id="7" name="Rectangle 6">
            <a:extLst>
              <a:ext uri="{FF2B5EF4-FFF2-40B4-BE49-F238E27FC236}">
                <a16:creationId xmlns:a16="http://schemas.microsoft.com/office/drawing/2014/main" id="{59F1891D-8BCF-4BD2-A947-7219EF564827}"/>
              </a:ext>
            </a:extLst>
          </p:cNvPr>
          <p:cNvSpPr/>
          <p:nvPr/>
        </p:nvSpPr>
        <p:spPr>
          <a:xfrm>
            <a:off x="7430653" y="6411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cs typeface="Arial" charset="0"/>
              </a:rPr>
              <a:t>Publications</a:t>
            </a:r>
          </a:p>
        </p:txBody>
      </p:sp>
      <p:sp>
        <p:nvSpPr>
          <p:cNvPr id="8" name="Rounded Rectangle 7">
            <a:extLst>
              <a:ext uri="{FF2B5EF4-FFF2-40B4-BE49-F238E27FC236}">
                <a16:creationId xmlns:a16="http://schemas.microsoft.com/office/drawing/2014/main" id="{96339F91-EDCA-43C8-8C96-A5C75110E14A}"/>
              </a:ext>
            </a:extLst>
          </p:cNvPr>
          <p:cNvSpPr/>
          <p:nvPr/>
        </p:nvSpPr>
        <p:spPr>
          <a:xfrm>
            <a:off x="7549772" y="1062705"/>
            <a:ext cx="13059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b="1" kern="0" dirty="0">
                <a:solidFill>
                  <a:prstClr val="white"/>
                </a:solidFill>
                <a:latin typeface="Gill Sans" charset="0"/>
                <a:ea typeface="Gill Sans" charset="0"/>
                <a:cs typeface="Gill Sans" charset="0"/>
              </a:rPr>
              <a:t>Echihabi-PVLDB’19</a:t>
            </a:r>
          </a:p>
        </p:txBody>
      </p:sp>
      <p:sp>
        <p:nvSpPr>
          <p:cNvPr id="9" name="TextBox 1">
            <a:extLst>
              <a:ext uri="{FF2B5EF4-FFF2-40B4-BE49-F238E27FC236}">
                <a16:creationId xmlns:a16="http://schemas.microsoft.com/office/drawing/2014/main" id="{EDFFACE1-707D-4623-A801-926F0CEA1F87}"/>
              </a:ext>
            </a:extLst>
          </p:cNvPr>
          <p:cNvSpPr txBox="1"/>
          <p:nvPr/>
        </p:nvSpPr>
        <p:spPr>
          <a:xfrm>
            <a:off x="74431" y="2446086"/>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pic>
        <p:nvPicPr>
          <p:cNvPr id="10" name="Picture 5">
            <a:extLst>
              <a:ext uri="{FF2B5EF4-FFF2-40B4-BE49-F238E27FC236}">
                <a16:creationId xmlns:a16="http://schemas.microsoft.com/office/drawing/2014/main" id="{80C9C5F9-FE4B-4E7E-96F5-C5EAF0536DE3}"/>
              </a:ext>
            </a:extLst>
          </p:cNvPr>
          <p:cNvPicPr>
            <a:picLocks noChangeAspect="1"/>
          </p:cNvPicPr>
          <p:nvPr/>
        </p:nvPicPr>
        <p:blipFill rotWithShape="1">
          <a:blip r:embed="rId2"/>
          <a:srcRect l="4995" t="6516" r="4655" b="4070"/>
          <a:stretch/>
        </p:blipFill>
        <p:spPr>
          <a:xfrm>
            <a:off x="1513875" y="2275749"/>
            <a:ext cx="3717865" cy="1991591"/>
          </a:xfrm>
          <a:prstGeom prst="rect">
            <a:avLst/>
          </a:prstGeom>
        </p:spPr>
      </p:pic>
      <p:sp>
        <p:nvSpPr>
          <p:cNvPr id="13" name="TextBox 6">
            <a:extLst>
              <a:ext uri="{FF2B5EF4-FFF2-40B4-BE49-F238E27FC236}">
                <a16:creationId xmlns:a16="http://schemas.microsoft.com/office/drawing/2014/main" id="{86F2C19D-518F-49EA-A8D2-8F7955377670}"/>
              </a:ext>
            </a:extLst>
          </p:cNvPr>
          <p:cNvSpPr txBox="1"/>
          <p:nvPr/>
        </p:nvSpPr>
        <p:spPr>
          <a:xfrm>
            <a:off x="5231740" y="2948377"/>
            <a:ext cx="3836307" cy="646331"/>
          </a:xfrm>
          <a:prstGeom prst="rect">
            <a:avLst/>
          </a:prstGeom>
          <a:noFill/>
        </p:spPr>
        <p:txBody>
          <a:bodyPr wrap="none" rtlCol="0">
            <a:spAutoFit/>
          </a:bodyPr>
          <a:lstStyle/>
          <a:p>
            <a:r>
              <a:rPr lang="en-CA" b="1" dirty="0">
                <a:solidFill>
                  <a:srgbClr val="C00000"/>
                </a:solidFill>
              </a:rPr>
              <a:t>deep embeddings</a:t>
            </a:r>
            <a:endParaRPr lang="en-CA" dirty="0">
              <a:solidFill>
                <a:schemeClr val="accent1">
                  <a:lumMod val="50000"/>
                </a:schemeClr>
              </a:solidFill>
            </a:endParaRPr>
          </a:p>
          <a:p>
            <a:r>
              <a:rPr lang="en-CA" dirty="0"/>
              <a:t>high-d vectors learned using a DNN</a:t>
            </a:r>
          </a:p>
        </p:txBody>
      </p:sp>
      <p:sp>
        <p:nvSpPr>
          <p:cNvPr id="12" name="Content Placeholder 2">
            <a:extLst>
              <a:ext uri="{FF2B5EF4-FFF2-40B4-BE49-F238E27FC236}">
                <a16:creationId xmlns:a16="http://schemas.microsoft.com/office/drawing/2014/main" id="{DA6747E1-2C9A-4A3B-81A4-F2805E38E9CB}"/>
              </a:ext>
            </a:extLst>
          </p:cNvPr>
          <p:cNvSpPr txBox="1">
            <a:spLocks/>
          </p:cNvSpPr>
          <p:nvPr/>
        </p:nvSpPr>
        <p:spPr>
          <a:xfrm>
            <a:off x="63880" y="1612086"/>
            <a:ext cx="8929738" cy="4876680"/>
          </a:xfrm>
          <a:prstGeom prst="rect">
            <a:avLst/>
          </a:prstGeom>
        </p:spPr>
        <p:txBody>
          <a:bodyPr/>
          <a:lstStyle>
            <a:lvl1pPr marL="365751" indent="-256026"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52" indent="-24688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21" indent="-219451"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47" indent="-2011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53" indent="-182875"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04" indent="-182875"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754" indent="-182875"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17" indent="-182875"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24" indent="-182875"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Indexing Deep Network Embeddings (DNE)</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Data series techniques provide effective/scalable similarity search over DNE</a:t>
            </a:r>
          </a:p>
          <a:p>
            <a:pPr lvl="1"/>
            <a:r>
              <a:rPr lang="en-US" sz="2000" dirty="0"/>
              <a:t>They outperform hashing-based, quantization-based inverted indexes and </a:t>
            </a:r>
            <a:r>
              <a:rPr lang="en-US" sz="2000" dirty="0" err="1"/>
              <a:t>kNN</a:t>
            </a:r>
            <a:r>
              <a:rPr lang="en-US" sz="2000" dirty="0"/>
              <a:t> graphs on many scenarios</a:t>
            </a:r>
          </a:p>
          <a:p>
            <a:endParaRPr lang="en-US" sz="2400" dirty="0"/>
          </a:p>
          <a:p>
            <a:pPr marL="411470" lvl="1" indent="0">
              <a:buNone/>
            </a:pPr>
            <a:r>
              <a:rPr lang="en-US" sz="2400" dirty="0">
                <a:solidFill>
                  <a:schemeClr val="bg1"/>
                </a:solidFill>
              </a:rPr>
              <a:t>Extensions to data series indexes outperform competitors</a:t>
            </a:r>
          </a:p>
          <a:p>
            <a:pPr lvl="2"/>
            <a:endParaRPr lang="en-US" sz="2000" dirty="0"/>
          </a:p>
        </p:txBody>
      </p:sp>
      <p:sp>
        <p:nvSpPr>
          <p:cNvPr id="15" name="Title 1">
            <a:extLst>
              <a:ext uri="{FF2B5EF4-FFF2-40B4-BE49-F238E27FC236}">
                <a16:creationId xmlns:a16="http://schemas.microsoft.com/office/drawing/2014/main" id="{221CF7BB-E9CB-4DDF-A73C-D759941ADCA4}"/>
              </a:ext>
            </a:extLst>
          </p:cNvPr>
          <p:cNvSpPr txBox="1">
            <a:spLocks/>
          </p:cNvSpPr>
          <p:nvPr/>
        </p:nvSpPr>
        <p:spPr bwMode="auto">
          <a:xfrm>
            <a:off x="202845" y="530159"/>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dirty="0">
                <a:solidFill>
                  <a:schemeClr val="tx1"/>
                </a:solidFill>
              </a:rPr>
              <a:t>AI and Similarity Search</a:t>
            </a:r>
            <a:br>
              <a:rPr lang="en-US" sz="3600" dirty="0">
                <a:solidFill>
                  <a:schemeClr val="tx1"/>
                </a:solidFill>
              </a:rPr>
            </a:br>
            <a:r>
              <a:rPr lang="en-US" sz="3200" dirty="0" err="1">
                <a:solidFill>
                  <a:srgbClr val="7030A0"/>
                </a:solidFill>
              </a:rPr>
              <a:t>Search</a:t>
            </a:r>
            <a:r>
              <a:rPr lang="en-US" sz="3200" dirty="0">
                <a:solidFill>
                  <a:srgbClr val="7030A0"/>
                </a:solidFill>
              </a:rPr>
              <a:t> and Indexing</a:t>
            </a:r>
          </a:p>
        </p:txBody>
      </p:sp>
    </p:spTree>
    <p:extLst>
      <p:ext uri="{BB962C8B-B14F-4D97-AF65-F5344CB8AC3E}">
        <p14:creationId xmlns:p14="http://schemas.microsoft.com/office/powerpoint/2010/main" val="363853572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Challenges and </a:t>
            </a:r>
            <a:br>
              <a:rPr lang="en-US" dirty="0"/>
            </a:br>
            <a:r>
              <a:rPr lang="en-US" dirty="0"/>
              <a:t>Open Problems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Footer Placeholder 1">
            <a:extLst>
              <a:ext uri="{FF2B5EF4-FFF2-40B4-BE49-F238E27FC236}">
                <a16:creationId xmlns:a16="http://schemas.microsoft.com/office/drawing/2014/main" id="{BFBECE66-CAFB-46A1-A0A7-EB629952DD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Tree>
    <p:extLst>
      <p:ext uri="{BB962C8B-B14F-4D97-AF65-F5344CB8AC3E}">
        <p14:creationId xmlns:p14="http://schemas.microsoft.com/office/powerpoint/2010/main" val="411365758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0A22-1CC3-4E8D-8E53-FAB009609D81}"/>
              </a:ext>
            </a:extLst>
          </p:cNvPr>
          <p:cNvSpPr>
            <a:spLocks noGrp="1"/>
          </p:cNvSpPr>
          <p:nvPr>
            <p:ph type="title"/>
          </p:nvPr>
        </p:nvSpPr>
        <p:spPr/>
        <p:txBody>
          <a:bodyPr/>
          <a:lstStyle/>
          <a:p>
            <a:r>
              <a:rPr lang="en-US" dirty="0"/>
              <a:t>Challenges and Open Problems</a:t>
            </a:r>
          </a:p>
        </p:txBody>
      </p:sp>
      <p:sp>
        <p:nvSpPr>
          <p:cNvPr id="7" name="Content Placeholder 6">
            <a:extLst>
              <a:ext uri="{FF2B5EF4-FFF2-40B4-BE49-F238E27FC236}">
                <a16:creationId xmlns:a16="http://schemas.microsoft.com/office/drawing/2014/main" id="{AC19B542-DAA7-4971-AD54-9FBA7A367C4F}"/>
              </a:ext>
            </a:extLst>
          </p:cNvPr>
          <p:cNvSpPr>
            <a:spLocks noGrp="1"/>
          </p:cNvSpPr>
          <p:nvPr>
            <p:ph idx="1"/>
          </p:nvPr>
        </p:nvSpPr>
        <p:spPr/>
        <p:txBody>
          <a:bodyPr/>
          <a:lstStyle/>
          <a:p>
            <a:r>
              <a:rPr lang="en-US" dirty="0"/>
              <a:t>we are still far from having solved the problem</a:t>
            </a:r>
          </a:p>
          <a:p>
            <a:endParaRPr lang="en-US" dirty="0"/>
          </a:p>
          <a:p>
            <a:r>
              <a:rPr lang="en-US" dirty="0"/>
              <a:t>several challenges remain in terms of </a:t>
            </a:r>
          </a:p>
          <a:p>
            <a:pPr lvl="1"/>
            <a:r>
              <a:rPr lang="en-US" dirty="0"/>
              <a:t>usability, ease of use</a:t>
            </a:r>
          </a:p>
          <a:p>
            <a:pPr lvl="1"/>
            <a:r>
              <a:rPr lang="en-US" dirty="0"/>
              <a:t>scalability, distribution</a:t>
            </a:r>
          </a:p>
          <a:p>
            <a:pPr lvl="1"/>
            <a:r>
              <a:rPr lang="en-US" dirty="0"/>
              <a:t>benchmarking</a:t>
            </a:r>
          </a:p>
          <a:p>
            <a:endParaRPr lang="en-US" dirty="0"/>
          </a:p>
          <a:p>
            <a:r>
              <a:rPr lang="en-US" dirty="0"/>
              <a:t>these challenges derive from modern data series applications</a:t>
            </a:r>
          </a:p>
        </p:txBody>
      </p:sp>
      <p:sp>
        <p:nvSpPr>
          <p:cNvPr id="4" name="Footer Placeholder 3">
            <a:extLst>
              <a:ext uri="{FF2B5EF4-FFF2-40B4-BE49-F238E27FC236}">
                <a16:creationId xmlns:a16="http://schemas.microsoft.com/office/drawing/2014/main" id="{90AD5C68-3E17-4EC6-B812-D95BE88B317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5" name="Slide Number Placeholder 4">
            <a:extLst>
              <a:ext uri="{FF2B5EF4-FFF2-40B4-BE49-F238E27FC236}">
                <a16:creationId xmlns:a16="http://schemas.microsoft.com/office/drawing/2014/main" id="{6F9DB06E-B3A9-40D3-85A5-05342248FB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8AB11-E471-43E0-A18C-9DF8599CB176}"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6285247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20779" y="1288199"/>
            <a:ext cx="394129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1933" y="3923817"/>
            <a:ext cx="4929601" cy="2087311"/>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1934" y="1288198"/>
            <a:ext cx="492960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5011534" y="1288199"/>
            <a:ext cx="2073620" cy="2361463"/>
          </a:xfrm>
          <a:prstGeom prst="rect">
            <a:avLst/>
          </a:prstGeom>
        </p:spPr>
      </p:pic>
      <p:sp>
        <p:nvSpPr>
          <p:cNvPr id="2" name="Title 1"/>
          <p:cNvSpPr>
            <a:spLocks noGrp="1"/>
          </p:cNvSpPr>
          <p:nvPr>
            <p:ph type="title"/>
          </p:nvPr>
        </p:nvSpPr>
        <p:spPr>
          <a:xfrm>
            <a:off x="43130" y="-41389"/>
            <a:ext cx="7257084" cy="1143000"/>
          </a:xfrm>
        </p:spPr>
        <p:txBody>
          <a:bodyPr>
            <a:normAutofit/>
          </a:bodyPr>
          <a:lstStyle/>
          <a:p>
            <a:r>
              <a:rPr lang="en-US" dirty="0"/>
              <a:t>Massive Data Series Collections</a:t>
            </a:r>
          </a:p>
        </p:txBody>
      </p:sp>
      <p:sp>
        <p:nvSpPr>
          <p:cNvPr id="4" name="Rectangle 3"/>
          <p:cNvSpPr/>
          <p:nvPr/>
        </p:nvSpPr>
        <p:spPr>
          <a:xfrm>
            <a:off x="6556710" y="2985132"/>
            <a:ext cx="2474139" cy="80021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Human Genome project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130 TB</a:t>
            </a:r>
          </a:p>
        </p:txBody>
      </p:sp>
      <p:sp>
        <p:nvSpPr>
          <p:cNvPr id="9" name="Rectangle 8"/>
          <p:cNvSpPr/>
          <p:nvPr/>
        </p:nvSpPr>
        <p:spPr>
          <a:xfrm>
            <a:off x="2009045" y="1382411"/>
            <a:ext cx="2693369" cy="80021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NASA’s Solar Observatory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1.5 TB per day</a:t>
            </a:r>
          </a:p>
        </p:txBody>
      </p:sp>
      <p:sp>
        <p:nvSpPr>
          <p:cNvPr id="10" name="Rectangle 9"/>
          <p:cNvSpPr/>
          <p:nvPr/>
        </p:nvSpPr>
        <p:spPr>
          <a:xfrm>
            <a:off x="2088604" y="2497597"/>
            <a:ext cx="2641595" cy="107721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Large Synoptic Survey Telescope (2019)</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~30 TB per night</a:t>
            </a:r>
          </a:p>
        </p:txBody>
      </p:sp>
      <p:pic>
        <p:nvPicPr>
          <p:cNvPr id="11" name="Picture 10"/>
          <p:cNvPicPr>
            <a:picLocks noChangeAspect="1"/>
          </p:cNvPicPr>
          <p:nvPr/>
        </p:nvPicPr>
        <p:blipFill>
          <a:blip r:embed="rId4"/>
          <a:stretch>
            <a:fillRect/>
          </a:stretch>
        </p:blipFill>
        <p:spPr>
          <a:xfrm rot="370123">
            <a:off x="143406" y="4300933"/>
            <a:ext cx="4708082" cy="1461467"/>
          </a:xfrm>
          <a:prstGeom prst="rect">
            <a:avLst/>
          </a:prstGeom>
        </p:spPr>
      </p:pic>
      <p:sp>
        <p:nvSpPr>
          <p:cNvPr id="12" name="TextBox 11"/>
          <p:cNvSpPr txBox="1"/>
          <p:nvPr/>
        </p:nvSpPr>
        <p:spPr>
          <a:xfrm rot="21245584">
            <a:off x="1816763" y="4151622"/>
            <a:ext cx="2382382"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passenger aircrafts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20 TB per hour</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5" name="Rectangle 14"/>
          <p:cNvSpPr/>
          <p:nvPr/>
        </p:nvSpPr>
        <p:spPr>
          <a:xfrm>
            <a:off x="5127259" y="3923816"/>
            <a:ext cx="3941290" cy="2087309"/>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207960" y="4213417"/>
            <a:ext cx="2311723" cy="150810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data center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services monitoring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2B data series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4M points/sec</a:t>
            </a:r>
          </a:p>
        </p:txBody>
      </p:sp>
      <p:pic>
        <p:nvPicPr>
          <p:cNvPr id="1026" name="Picture 2" descr="C:\Users\a\Desktop\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76" y="4204203"/>
            <a:ext cx="1387118" cy="392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esktop\Google-Data-Center-Ok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5" t="10444"/>
          <a:stretch/>
        </p:blipFill>
        <p:spPr bwMode="auto">
          <a:xfrm>
            <a:off x="7589077" y="4631722"/>
            <a:ext cx="1388995" cy="10978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C:\Users\a\Desktop\largesynopti.jpg"/>
          <p:cNvPicPr>
            <a:picLocks noChangeAspect="1" noChangeArrowheads="1"/>
          </p:cNvPicPr>
          <p:nvPr/>
        </p:nvPicPr>
        <p:blipFill rotWithShape="1">
          <a:blip r:embed="rId7">
            <a:extLst>
              <a:ext uri="{28A0092B-C50C-407E-A947-70E740481C1C}">
                <a14:useLocalDpi xmlns:a14="http://schemas.microsoft.com/office/drawing/2010/main" val="0"/>
              </a:ext>
            </a:extLst>
          </a:blip>
          <a:srcRect r="3551" b="4434"/>
          <a:stretch/>
        </p:blipFill>
        <p:spPr bwMode="auto">
          <a:xfrm>
            <a:off x="125131" y="1722757"/>
            <a:ext cx="1995704" cy="17264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4CC98CE-2EF1-4478-A009-4138E89DBCFF}"/>
              </a:ext>
            </a:extLst>
          </p:cNvPr>
          <p:cNvSpPr/>
          <p:nvPr/>
        </p:nvSpPr>
        <p:spPr>
          <a:xfrm>
            <a:off x="7427147" y="475372"/>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3" name="Rectangle 22">
            <a:extLst>
              <a:ext uri="{FF2B5EF4-FFF2-40B4-BE49-F238E27FC236}">
                <a16:creationId xmlns:a16="http://schemas.microsoft.com/office/drawing/2014/main" id="{B0E7E1C9-8818-49BC-A708-87BD4760F929}"/>
              </a:ext>
            </a:extLst>
          </p:cNvPr>
          <p:cNvSpPr/>
          <p:nvPr/>
        </p:nvSpPr>
        <p:spPr>
          <a:xfrm>
            <a:off x="7431205" y="146295"/>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4" name="Rounded Rectangle 7">
            <a:extLst>
              <a:ext uri="{FF2B5EF4-FFF2-40B4-BE49-F238E27FC236}">
                <a16:creationId xmlns:a16="http://schemas.microsoft.com/office/drawing/2014/main" id="{4F33F15E-7A80-4D40-ABAD-52F375D4BF5E}"/>
              </a:ext>
            </a:extLst>
          </p:cNvPr>
          <p:cNvSpPr/>
          <p:nvPr/>
        </p:nvSpPr>
        <p:spPr>
          <a:xfrm>
            <a:off x="7633312" y="60627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a:ln>
                  <a:noFill/>
                </a:ln>
                <a:solidFill>
                  <a:prstClr val="white"/>
                </a:solidFill>
                <a:effectLst/>
                <a:uLnTx/>
                <a:uFillTx/>
                <a:latin typeface="Gill Sans" charset="0"/>
                <a:ea typeface="Gill Sans" charset="0"/>
                <a:cs typeface="Gill Sans" charset="0"/>
              </a:rPr>
              <a:t>Palpanas-SIGREC’19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Footer Placeholder 2">
            <a:extLst>
              <a:ext uri="{FF2B5EF4-FFF2-40B4-BE49-F238E27FC236}">
                <a16:creationId xmlns:a16="http://schemas.microsoft.com/office/drawing/2014/main" id="{FD00FC49-A041-45EB-95DC-77D6A811734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Echihabi, Palpanas - MDM 2022</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0220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sz="2400" dirty="0">
                <a:solidFill>
                  <a:srgbClr val="C00000"/>
                </a:solidFill>
              </a:rPr>
              <a:t>sequence management system</a:t>
            </a:r>
          </a:p>
          <a:p>
            <a:r>
              <a:rPr lang="en-US" sz="2400" dirty="0"/>
              <a:t>benchmarking</a:t>
            </a:r>
          </a:p>
          <a:p>
            <a:r>
              <a:rPr lang="en-US" sz="2400" dirty="0"/>
              <a:t>interactive analytics</a:t>
            </a:r>
          </a:p>
          <a:p>
            <a:r>
              <a:rPr lang="en-US" sz="2400" dirty="0"/>
              <a:t>general high-dimensional vectors</a:t>
            </a:r>
          </a:p>
          <a:p>
            <a:r>
              <a:rPr lang="en-US" sz="2400" dirty="0"/>
              <a:t>deep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38086"/>
                </a:solidFill>
                <a:effectLst/>
                <a:uLnTx/>
                <a:uFillTx/>
                <a:latin typeface="Georgia"/>
                <a:ea typeface="+mn-ea"/>
                <a:cs typeface="+mn-cs"/>
              </a:rPr>
              <a:t>Echihabi, Palpanas - MDM 2022</a:t>
            </a:r>
            <a:endParaRPr kumimoji="0" lang="en-US" sz="900" b="0" i="0" u="none" strike="noStrike" kern="1200" cap="none" spc="0" normalizeH="0" baseline="0" noProof="0" dirty="0">
              <a:ln>
                <a:noFill/>
              </a:ln>
              <a:solidFill>
                <a:srgbClr val="438086"/>
              </a:solidFill>
              <a:effectLst/>
              <a:uLnTx/>
              <a:uFillTx/>
              <a:latin typeface="Georgia"/>
              <a:ea typeface="+mn-ea"/>
              <a:cs typeface="+mn-cs"/>
            </a:endParaRPr>
          </a:p>
        </p:txBody>
      </p:sp>
    </p:spTree>
    <p:extLst>
      <p:ext uri="{BB962C8B-B14F-4D97-AF65-F5344CB8AC3E}">
        <p14:creationId xmlns:p14="http://schemas.microsoft.com/office/powerpoint/2010/main" val="42882841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endParaRPr lang="en-US" dirty="0"/>
          </a:p>
          <a:p>
            <a:pPr marL="109728" indent="0">
              <a:buNone/>
            </a:pPr>
            <a:endParaRPr lang="en-US" i="1" dirty="0"/>
          </a:p>
          <a:p>
            <a:pPr marL="109728" indent="0">
              <a:buNone/>
            </a:pPr>
            <a:r>
              <a:rPr lang="en-US" i="1" dirty="0"/>
              <a:t>“enable practitioners and non-expert users to easily and efficiently manage and analyze massive data series collections”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8"/>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9"/>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FF785C28-FA0E-42E8-A785-11A966364F6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Tree>
    <p:extLst>
      <p:ext uri="{BB962C8B-B14F-4D97-AF65-F5344CB8AC3E}">
        <p14:creationId xmlns:p14="http://schemas.microsoft.com/office/powerpoint/2010/main" val="29338207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a:p>
            <a:pPr lvl="1"/>
            <a:r>
              <a:rPr lang="en-US" dirty="0"/>
              <a:t>general purpose data series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6" name="Picture 2" descr="C:\Users\a\Desktop\user-management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00" y="2954895"/>
            <a:ext cx="929615" cy="674479"/>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3039347" y="5932987"/>
            <a:ext cx="3012290" cy="77934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data sequences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Rounded Rectangle 7"/>
          <p:cNvSpPr/>
          <p:nvPr/>
        </p:nvSpPr>
        <p:spPr>
          <a:xfrm>
            <a:off x="3437681" y="4083717"/>
            <a:ext cx="2409666" cy="1588168"/>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Georgia"/>
              <a:ea typeface="+mn-ea"/>
              <a:cs typeface="+mn-cs"/>
            </a:endParaRPr>
          </a:p>
        </p:txBody>
      </p:sp>
      <p:sp>
        <p:nvSpPr>
          <p:cNvPr id="9" name="Right Arrow 8"/>
          <p:cNvSpPr/>
          <p:nvPr/>
        </p:nvSpPr>
        <p:spPr>
          <a:xfrm rot="16200000">
            <a:off x="4290976" y="5627089"/>
            <a:ext cx="396063" cy="3767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Up-Down Arrow 9"/>
          <p:cNvSpPr/>
          <p:nvPr/>
        </p:nvSpPr>
        <p:spPr>
          <a:xfrm>
            <a:off x="4392135" y="3664801"/>
            <a:ext cx="277344" cy="471203"/>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300" y="4184132"/>
            <a:ext cx="2018297" cy="142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AA984269-00B5-43EF-A4A1-B2DA1001368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17" name="Rectangle 16">
            <a:extLst>
              <a:ext uri="{FF2B5EF4-FFF2-40B4-BE49-F238E27FC236}">
                <a16:creationId xmlns:a16="http://schemas.microsoft.com/office/drawing/2014/main" id="{2FD1F42A-30BB-427B-AA74-2430F5967222}"/>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22A1F0FA-5FC6-45FD-A349-659671FE96C2}"/>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7">
            <a:extLst>
              <a:ext uri="{FF2B5EF4-FFF2-40B4-BE49-F238E27FC236}">
                <a16:creationId xmlns:a16="http://schemas.microsoft.com/office/drawing/2014/main" id="{D2BFCAF0-57A4-4A0B-9D83-ECF96CA7175E}"/>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8BC73A55-918A-4847-9859-2A29FDED89F7}"/>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1" name="Rounded Rectangle 9">
            <a:extLst>
              <a:ext uri="{FF2B5EF4-FFF2-40B4-BE49-F238E27FC236}">
                <a16:creationId xmlns:a16="http://schemas.microsoft.com/office/drawing/2014/main" id="{2DE29B2A-CAE8-4EED-8CA1-B273685C6A50}"/>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09473132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CFC1267C-7FC9-4AC1-BA38-622D8A05487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12" name="Rectangle 11">
            <a:extLst>
              <a:ext uri="{FF2B5EF4-FFF2-40B4-BE49-F238E27FC236}">
                <a16:creationId xmlns:a16="http://schemas.microsoft.com/office/drawing/2014/main" id="{4269BCDB-F5CD-4EC7-981D-AE9E9698D941}"/>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5E165FE3-B9A8-4F9C-8F1C-D552B7A54896}"/>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5DF0A2E4-0823-4397-88DB-888403B517FD}"/>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8">
            <a:extLst>
              <a:ext uri="{FF2B5EF4-FFF2-40B4-BE49-F238E27FC236}">
                <a16:creationId xmlns:a16="http://schemas.microsoft.com/office/drawing/2014/main" id="{DBA6A9CB-CE42-4F25-BD20-1F5803872670}"/>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6" name="Rounded Rectangle 9">
            <a:extLst>
              <a:ext uri="{FF2B5EF4-FFF2-40B4-BE49-F238E27FC236}">
                <a16:creationId xmlns:a16="http://schemas.microsoft.com/office/drawing/2014/main" id="{359B6CB8-9314-4E30-9A56-F2C0DFDED8DB}"/>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783836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E455A62-86C8-4832-A854-94866AB1558A}"/>
              </a:ext>
            </a:extLst>
          </p:cNvPr>
          <p:cNvSpPr/>
          <p:nvPr/>
        </p:nvSpPr>
        <p:spPr>
          <a:xfrm rot="16200000">
            <a:off x="409941" y="4456115"/>
            <a:ext cx="2984542" cy="8745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a:ea typeface="+mn-ea"/>
                <a:cs typeface="+mn-cs"/>
              </a:rPr>
              <a:t>Holistic Optimization </a:t>
            </a:r>
          </a:p>
        </p:txBody>
      </p:sp>
      <p:grpSp>
        <p:nvGrpSpPr>
          <p:cNvPr id="16" name="Group 15">
            <a:extLst>
              <a:ext uri="{FF2B5EF4-FFF2-40B4-BE49-F238E27FC236}">
                <a16:creationId xmlns:a16="http://schemas.microsoft.com/office/drawing/2014/main" id="{0F3320F3-8EC2-4036-9390-C44BBE5193B3}"/>
              </a:ext>
            </a:extLst>
          </p:cNvPr>
          <p:cNvGrpSpPr/>
          <p:nvPr/>
        </p:nvGrpSpPr>
        <p:grpSpPr>
          <a:xfrm>
            <a:off x="3054096" y="3116524"/>
            <a:ext cx="5333729" cy="3610790"/>
            <a:chOff x="1792224" y="2943922"/>
            <a:chExt cx="5514081" cy="3551278"/>
          </a:xfrm>
        </p:grpSpPr>
        <p:sp>
          <p:nvSpPr>
            <p:cNvPr id="14" name="Rectangle 13">
              <a:extLst>
                <a:ext uri="{FF2B5EF4-FFF2-40B4-BE49-F238E27FC236}">
                  <a16:creationId xmlns:a16="http://schemas.microsoft.com/office/drawing/2014/main" id="{60756DF7-9A07-4DBD-A165-B8B90D7C695D}"/>
                </a:ext>
              </a:extLst>
            </p:cNvPr>
            <p:cNvSpPr/>
            <p:nvPr/>
          </p:nvSpPr>
          <p:spPr>
            <a:xfrm>
              <a:off x="1792224" y="2943922"/>
              <a:ext cx="5514081" cy="3551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5" name="Picture 14">
              <a:extLst>
                <a:ext uri="{FF2B5EF4-FFF2-40B4-BE49-F238E27FC236}">
                  <a16:creationId xmlns:a16="http://schemas.microsoft.com/office/drawing/2014/main" id="{CDF9DBB4-1E16-4A5C-AF8A-20BE93E32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038" y="3051741"/>
              <a:ext cx="5327924" cy="3333921"/>
            </a:xfrm>
            <a:prstGeom prst="rect">
              <a:avLst/>
            </a:prstGeom>
          </p:spPr>
        </p:pic>
      </p:grpSp>
      <p:sp>
        <p:nvSpPr>
          <p:cNvPr id="6" name="Rectangle 5">
            <a:extLst>
              <a:ext uri="{FF2B5EF4-FFF2-40B4-BE49-F238E27FC236}">
                <a16:creationId xmlns:a16="http://schemas.microsoft.com/office/drawing/2014/main" id="{347DFCFE-E9F8-41D7-B7F9-7D87743A7D99}"/>
              </a:ext>
            </a:extLst>
          </p:cNvPr>
          <p:cNvSpPr/>
          <p:nvPr/>
        </p:nvSpPr>
        <p:spPr>
          <a:xfrm>
            <a:off x="4376382" y="400789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A5B5B449-C896-4438-AA98-1EE9E1C13381}"/>
              </a:ext>
            </a:extLst>
          </p:cNvPr>
          <p:cNvSpPr/>
          <p:nvPr/>
        </p:nvSpPr>
        <p:spPr>
          <a:xfrm>
            <a:off x="4378656" y="4192136"/>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a:extLst>
              <a:ext uri="{FF2B5EF4-FFF2-40B4-BE49-F238E27FC236}">
                <a16:creationId xmlns:a16="http://schemas.microsoft.com/office/drawing/2014/main" id="{3E06482C-0149-4ABA-89F0-1F860ECDE851}"/>
              </a:ext>
            </a:extLst>
          </p:cNvPr>
          <p:cNvSpPr/>
          <p:nvPr/>
        </p:nvSpPr>
        <p:spPr>
          <a:xfrm>
            <a:off x="4376379" y="4371830"/>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a:extLst>
              <a:ext uri="{FF2B5EF4-FFF2-40B4-BE49-F238E27FC236}">
                <a16:creationId xmlns:a16="http://schemas.microsoft.com/office/drawing/2014/main" id="{392C940C-8E45-49C4-9DB6-527907BDCB37}"/>
              </a:ext>
            </a:extLst>
          </p:cNvPr>
          <p:cNvSpPr/>
          <p:nvPr/>
        </p:nvSpPr>
        <p:spPr>
          <a:xfrm>
            <a:off x="4376379" y="4553804"/>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a:extLst>
              <a:ext uri="{FF2B5EF4-FFF2-40B4-BE49-F238E27FC236}">
                <a16:creationId xmlns:a16="http://schemas.microsoft.com/office/drawing/2014/main" id="{7C93E9C9-4A54-45E9-A61A-55A01CB6B426}"/>
              </a:ext>
            </a:extLst>
          </p:cNvPr>
          <p:cNvSpPr/>
          <p:nvPr/>
        </p:nvSpPr>
        <p:spPr>
          <a:xfrm>
            <a:off x="4378654" y="4733499"/>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a:extLst>
              <a:ext uri="{FF2B5EF4-FFF2-40B4-BE49-F238E27FC236}">
                <a16:creationId xmlns:a16="http://schemas.microsoft.com/office/drawing/2014/main" id="{F375C1BF-79D5-4F59-9DF3-AE60C0BC6237}"/>
              </a:ext>
            </a:extLst>
          </p:cNvPr>
          <p:cNvSpPr/>
          <p:nvPr/>
        </p:nvSpPr>
        <p:spPr>
          <a:xfrm>
            <a:off x="4376379" y="492229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a:extLst>
              <a:ext uri="{FF2B5EF4-FFF2-40B4-BE49-F238E27FC236}">
                <a16:creationId xmlns:a16="http://schemas.microsoft.com/office/drawing/2014/main" id="{284C4FC9-B983-4762-91B4-38E96F5F9E49}"/>
              </a:ext>
            </a:extLst>
          </p:cNvPr>
          <p:cNvSpPr/>
          <p:nvPr/>
        </p:nvSpPr>
        <p:spPr>
          <a:xfrm>
            <a:off x="4378653" y="602094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a:extLst>
              <a:ext uri="{FF2B5EF4-FFF2-40B4-BE49-F238E27FC236}">
                <a16:creationId xmlns:a16="http://schemas.microsoft.com/office/drawing/2014/main" id="{268A7D9E-E9B0-4906-BC45-FD237F1021DD}"/>
              </a:ext>
            </a:extLst>
          </p:cNvPr>
          <p:cNvSpPr/>
          <p:nvPr/>
        </p:nvSpPr>
        <p:spPr>
          <a:xfrm>
            <a:off x="4376375" y="510881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5" name="Rectangle 24">
            <a:extLst>
              <a:ext uri="{FF2B5EF4-FFF2-40B4-BE49-F238E27FC236}">
                <a16:creationId xmlns:a16="http://schemas.microsoft.com/office/drawing/2014/main" id="{F6A333DB-7BE7-48AA-B31F-CDA7F9E3E178}"/>
              </a:ext>
            </a:extLst>
          </p:cNvPr>
          <p:cNvSpPr/>
          <p:nvPr/>
        </p:nvSpPr>
        <p:spPr>
          <a:xfrm>
            <a:off x="4378647" y="529305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6" name="Rectangle 25">
            <a:extLst>
              <a:ext uri="{FF2B5EF4-FFF2-40B4-BE49-F238E27FC236}">
                <a16:creationId xmlns:a16="http://schemas.microsoft.com/office/drawing/2014/main" id="{48D4AFAB-E8CA-4476-ABCA-7838982C5D0E}"/>
              </a:ext>
            </a:extLst>
          </p:cNvPr>
          <p:cNvSpPr/>
          <p:nvPr/>
        </p:nvSpPr>
        <p:spPr>
          <a:xfrm>
            <a:off x="4376371" y="565927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Rectangle 26">
            <a:extLst>
              <a:ext uri="{FF2B5EF4-FFF2-40B4-BE49-F238E27FC236}">
                <a16:creationId xmlns:a16="http://schemas.microsoft.com/office/drawing/2014/main" id="{5EB10A43-6DE3-4207-AEEE-BBF2F043AD9A}"/>
              </a:ext>
            </a:extLst>
          </p:cNvPr>
          <p:cNvSpPr/>
          <p:nvPr/>
        </p:nvSpPr>
        <p:spPr>
          <a:xfrm>
            <a:off x="4378645" y="583897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8" name="Rectangle 27">
            <a:extLst>
              <a:ext uri="{FF2B5EF4-FFF2-40B4-BE49-F238E27FC236}">
                <a16:creationId xmlns:a16="http://schemas.microsoft.com/office/drawing/2014/main" id="{95ED0C56-C48B-40F0-B507-BE229C747CCD}"/>
              </a:ext>
            </a:extLst>
          </p:cNvPr>
          <p:cNvSpPr/>
          <p:nvPr/>
        </p:nvSpPr>
        <p:spPr>
          <a:xfrm>
            <a:off x="5442752" y="4007893"/>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Rectangle 28">
            <a:extLst>
              <a:ext uri="{FF2B5EF4-FFF2-40B4-BE49-F238E27FC236}">
                <a16:creationId xmlns:a16="http://schemas.microsoft.com/office/drawing/2014/main" id="{0BE63205-C695-4860-BA88-596B95329CB2}"/>
              </a:ext>
            </a:extLst>
          </p:cNvPr>
          <p:cNvSpPr/>
          <p:nvPr/>
        </p:nvSpPr>
        <p:spPr>
          <a:xfrm>
            <a:off x="5440477" y="4192137"/>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0" name="Rectangle 29">
            <a:extLst>
              <a:ext uri="{FF2B5EF4-FFF2-40B4-BE49-F238E27FC236}">
                <a16:creationId xmlns:a16="http://schemas.microsoft.com/office/drawing/2014/main" id="{7D20F0DF-317D-4D78-A928-067B2FDD840A}"/>
              </a:ext>
            </a:extLst>
          </p:cNvPr>
          <p:cNvSpPr/>
          <p:nvPr/>
        </p:nvSpPr>
        <p:spPr>
          <a:xfrm>
            <a:off x="5438201" y="4922294"/>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1" name="Rectangle 30">
            <a:extLst>
              <a:ext uri="{FF2B5EF4-FFF2-40B4-BE49-F238E27FC236}">
                <a16:creationId xmlns:a16="http://schemas.microsoft.com/office/drawing/2014/main" id="{C9F08FAA-BAC5-413A-99F2-24C9033F8BF0}"/>
              </a:ext>
            </a:extLst>
          </p:cNvPr>
          <p:cNvSpPr/>
          <p:nvPr/>
        </p:nvSpPr>
        <p:spPr>
          <a:xfrm>
            <a:off x="5440474" y="547048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2" name="Rectangle 31">
            <a:extLst>
              <a:ext uri="{FF2B5EF4-FFF2-40B4-BE49-F238E27FC236}">
                <a16:creationId xmlns:a16="http://schemas.microsoft.com/office/drawing/2014/main" id="{67A7B893-BE28-4BCD-9C7C-572DD38B7E42}"/>
              </a:ext>
            </a:extLst>
          </p:cNvPr>
          <p:cNvSpPr/>
          <p:nvPr/>
        </p:nvSpPr>
        <p:spPr>
          <a:xfrm>
            <a:off x="5442748" y="6023217"/>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3" name="Rectangle 32">
            <a:extLst>
              <a:ext uri="{FF2B5EF4-FFF2-40B4-BE49-F238E27FC236}">
                <a16:creationId xmlns:a16="http://schemas.microsoft.com/office/drawing/2014/main" id="{D86BB9D9-70E5-43B6-B521-A3A6D5B52322}"/>
              </a:ext>
            </a:extLst>
          </p:cNvPr>
          <p:cNvSpPr/>
          <p:nvPr/>
        </p:nvSpPr>
        <p:spPr>
          <a:xfrm>
            <a:off x="6072822" y="602094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4" name="Rectangle 33">
            <a:extLst>
              <a:ext uri="{FF2B5EF4-FFF2-40B4-BE49-F238E27FC236}">
                <a16:creationId xmlns:a16="http://schemas.microsoft.com/office/drawing/2014/main" id="{A384ED78-54EF-4547-B7FF-E95283D38FD7}"/>
              </a:ext>
            </a:extLst>
          </p:cNvPr>
          <p:cNvSpPr/>
          <p:nvPr/>
        </p:nvSpPr>
        <p:spPr>
          <a:xfrm>
            <a:off x="6070547" y="437637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5" name="Rectangle 34">
            <a:extLst>
              <a:ext uri="{FF2B5EF4-FFF2-40B4-BE49-F238E27FC236}">
                <a16:creationId xmlns:a16="http://schemas.microsoft.com/office/drawing/2014/main" id="{DCCD091B-0308-4EA6-BFA5-5EE729A343BF}"/>
              </a:ext>
            </a:extLst>
          </p:cNvPr>
          <p:cNvSpPr/>
          <p:nvPr/>
        </p:nvSpPr>
        <p:spPr>
          <a:xfrm>
            <a:off x="6068271" y="547502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6" name="Rectangle 35">
            <a:extLst>
              <a:ext uri="{FF2B5EF4-FFF2-40B4-BE49-F238E27FC236}">
                <a16:creationId xmlns:a16="http://schemas.microsoft.com/office/drawing/2014/main" id="{5BA8C685-8D5B-4454-8480-81DB66715742}"/>
              </a:ext>
            </a:extLst>
          </p:cNvPr>
          <p:cNvSpPr/>
          <p:nvPr/>
        </p:nvSpPr>
        <p:spPr>
          <a:xfrm>
            <a:off x="6070546" y="5659271"/>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7" name="Rectangle 36">
            <a:extLst>
              <a:ext uri="{FF2B5EF4-FFF2-40B4-BE49-F238E27FC236}">
                <a16:creationId xmlns:a16="http://schemas.microsoft.com/office/drawing/2014/main" id="{DB0C5150-7E73-4F0C-B224-CD42C6F1FED4}"/>
              </a:ext>
            </a:extLst>
          </p:cNvPr>
          <p:cNvSpPr/>
          <p:nvPr/>
        </p:nvSpPr>
        <p:spPr>
          <a:xfrm>
            <a:off x="6691522" y="5475023"/>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8" name="Rectangle 37">
            <a:extLst>
              <a:ext uri="{FF2B5EF4-FFF2-40B4-BE49-F238E27FC236}">
                <a16:creationId xmlns:a16="http://schemas.microsoft.com/office/drawing/2014/main" id="{B2B22504-C669-42DA-8690-9D3BCB749A93}"/>
              </a:ext>
            </a:extLst>
          </p:cNvPr>
          <p:cNvSpPr/>
          <p:nvPr/>
        </p:nvSpPr>
        <p:spPr>
          <a:xfrm>
            <a:off x="6689245" y="438091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9" name="Rectangle 38">
            <a:extLst>
              <a:ext uri="{FF2B5EF4-FFF2-40B4-BE49-F238E27FC236}">
                <a16:creationId xmlns:a16="http://schemas.microsoft.com/office/drawing/2014/main" id="{800D93F9-A333-4A59-9A62-97386D7B996A}"/>
              </a:ext>
            </a:extLst>
          </p:cNvPr>
          <p:cNvSpPr/>
          <p:nvPr/>
        </p:nvSpPr>
        <p:spPr>
          <a:xfrm>
            <a:off x="7469444" y="5479566"/>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0" name="Rectangle 39">
            <a:extLst>
              <a:ext uri="{FF2B5EF4-FFF2-40B4-BE49-F238E27FC236}">
                <a16:creationId xmlns:a16="http://schemas.microsoft.com/office/drawing/2014/main" id="{A734C425-B422-4417-95A3-48A2D492C070}"/>
              </a:ext>
            </a:extLst>
          </p:cNvPr>
          <p:cNvSpPr/>
          <p:nvPr/>
        </p:nvSpPr>
        <p:spPr>
          <a:xfrm>
            <a:off x="7476266" y="5845782"/>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1" name="Rectangle 40">
            <a:extLst>
              <a:ext uri="{FF2B5EF4-FFF2-40B4-BE49-F238E27FC236}">
                <a16:creationId xmlns:a16="http://schemas.microsoft.com/office/drawing/2014/main" id="{67B788C2-A57F-4966-8B71-AA9EF92D44EA}"/>
              </a:ext>
            </a:extLst>
          </p:cNvPr>
          <p:cNvSpPr/>
          <p:nvPr/>
        </p:nvSpPr>
        <p:spPr>
          <a:xfrm>
            <a:off x="7473991" y="603002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2" name="Rectangle 41">
            <a:extLst>
              <a:ext uri="{FF2B5EF4-FFF2-40B4-BE49-F238E27FC236}">
                <a16:creationId xmlns:a16="http://schemas.microsoft.com/office/drawing/2014/main" id="{68C78A82-4FF6-4E46-96A7-5E363A49F421}"/>
              </a:ext>
            </a:extLst>
          </p:cNvPr>
          <p:cNvSpPr/>
          <p:nvPr/>
        </p:nvSpPr>
        <p:spPr>
          <a:xfrm>
            <a:off x="7471717" y="401242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3" name="Rectangle 42">
            <a:extLst>
              <a:ext uri="{FF2B5EF4-FFF2-40B4-BE49-F238E27FC236}">
                <a16:creationId xmlns:a16="http://schemas.microsoft.com/office/drawing/2014/main" id="{BD7BE458-A6D6-4874-B41D-A8A98C47222E}"/>
              </a:ext>
            </a:extLst>
          </p:cNvPr>
          <p:cNvSpPr/>
          <p:nvPr/>
        </p:nvSpPr>
        <p:spPr>
          <a:xfrm>
            <a:off x="7469438" y="41966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4" name="Rectangle 43">
            <a:extLst>
              <a:ext uri="{FF2B5EF4-FFF2-40B4-BE49-F238E27FC236}">
                <a16:creationId xmlns:a16="http://schemas.microsoft.com/office/drawing/2014/main" id="{CF5F742D-439B-409C-99A9-7394869E9469}"/>
              </a:ext>
            </a:extLst>
          </p:cNvPr>
          <p:cNvSpPr/>
          <p:nvPr/>
        </p:nvSpPr>
        <p:spPr>
          <a:xfrm>
            <a:off x="7476260" y="47448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5" name="Rectangle 44">
            <a:extLst>
              <a:ext uri="{FF2B5EF4-FFF2-40B4-BE49-F238E27FC236}">
                <a16:creationId xmlns:a16="http://schemas.microsoft.com/office/drawing/2014/main" id="{D74E2F48-99CE-4A71-A013-5AE942E097A5}"/>
              </a:ext>
            </a:extLst>
          </p:cNvPr>
          <p:cNvSpPr/>
          <p:nvPr/>
        </p:nvSpPr>
        <p:spPr>
          <a:xfrm>
            <a:off x="7473985" y="51110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6" name="Rectangle 45">
            <a:extLst>
              <a:ext uri="{FF2B5EF4-FFF2-40B4-BE49-F238E27FC236}">
                <a16:creationId xmlns:a16="http://schemas.microsoft.com/office/drawing/2014/main" id="{4201F250-41A7-424B-B58B-91E60204823F}"/>
              </a:ext>
            </a:extLst>
          </p:cNvPr>
          <p:cNvSpPr/>
          <p:nvPr/>
        </p:nvSpPr>
        <p:spPr>
          <a:xfrm>
            <a:off x="7471711" y="529076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7" name="Rectangle 46">
            <a:extLst>
              <a:ext uri="{FF2B5EF4-FFF2-40B4-BE49-F238E27FC236}">
                <a16:creationId xmlns:a16="http://schemas.microsoft.com/office/drawing/2014/main" id="{5A2B31CC-117E-4C10-9406-D16EFDDA993F}"/>
              </a:ext>
            </a:extLst>
          </p:cNvPr>
          <p:cNvSpPr/>
          <p:nvPr/>
        </p:nvSpPr>
        <p:spPr>
          <a:xfrm>
            <a:off x="6686963" y="6025472"/>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8" name="Rectangle 47">
            <a:extLst>
              <a:ext uri="{FF2B5EF4-FFF2-40B4-BE49-F238E27FC236}">
                <a16:creationId xmlns:a16="http://schemas.microsoft.com/office/drawing/2014/main" id="{89A84093-4347-4C0D-95D3-2D57C663CF4A}"/>
              </a:ext>
            </a:extLst>
          </p:cNvPr>
          <p:cNvSpPr/>
          <p:nvPr/>
        </p:nvSpPr>
        <p:spPr>
          <a:xfrm>
            <a:off x="6689235" y="4012411"/>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0" name="Rectangle 49">
            <a:extLst>
              <a:ext uri="{FF2B5EF4-FFF2-40B4-BE49-F238E27FC236}">
                <a16:creationId xmlns:a16="http://schemas.microsoft.com/office/drawing/2014/main" id="{A89C0DDA-E608-4DAF-B6DF-F82F5683EE66}"/>
              </a:ext>
            </a:extLst>
          </p:cNvPr>
          <p:cNvSpPr/>
          <p:nvPr/>
        </p:nvSpPr>
        <p:spPr>
          <a:xfrm>
            <a:off x="6686960" y="41966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1" name="Rectangle 50">
            <a:extLst>
              <a:ext uri="{FF2B5EF4-FFF2-40B4-BE49-F238E27FC236}">
                <a16:creationId xmlns:a16="http://schemas.microsoft.com/office/drawing/2014/main" id="{CB697ABF-C0DA-4466-8EA0-8D9D98389E73}"/>
              </a:ext>
            </a:extLst>
          </p:cNvPr>
          <p:cNvSpPr/>
          <p:nvPr/>
        </p:nvSpPr>
        <p:spPr>
          <a:xfrm>
            <a:off x="6689235" y="4562870"/>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2" name="Rectangle 51">
            <a:extLst>
              <a:ext uri="{FF2B5EF4-FFF2-40B4-BE49-F238E27FC236}">
                <a16:creationId xmlns:a16="http://schemas.microsoft.com/office/drawing/2014/main" id="{32EB65B0-2097-4349-8D22-7AEEC705CE38}"/>
              </a:ext>
            </a:extLst>
          </p:cNvPr>
          <p:cNvSpPr/>
          <p:nvPr/>
        </p:nvSpPr>
        <p:spPr>
          <a:xfrm>
            <a:off x="6686959" y="4747114"/>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3" name="Rectangle 52">
            <a:extLst>
              <a:ext uri="{FF2B5EF4-FFF2-40B4-BE49-F238E27FC236}">
                <a16:creationId xmlns:a16="http://schemas.microsoft.com/office/drawing/2014/main" id="{E9BFB379-84B4-4222-9D2C-12BEBA9827E7}"/>
              </a:ext>
            </a:extLst>
          </p:cNvPr>
          <p:cNvSpPr/>
          <p:nvPr/>
        </p:nvSpPr>
        <p:spPr>
          <a:xfrm>
            <a:off x="6689232" y="492680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4" name="Rectangle 53">
            <a:extLst>
              <a:ext uri="{FF2B5EF4-FFF2-40B4-BE49-F238E27FC236}">
                <a16:creationId xmlns:a16="http://schemas.microsoft.com/office/drawing/2014/main" id="{3FFF272B-A4F6-446D-B5A8-DF0FA315CBF2}"/>
              </a:ext>
            </a:extLst>
          </p:cNvPr>
          <p:cNvSpPr/>
          <p:nvPr/>
        </p:nvSpPr>
        <p:spPr>
          <a:xfrm>
            <a:off x="6686957" y="5106503"/>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5" name="Rectangle 54">
            <a:extLst>
              <a:ext uri="{FF2B5EF4-FFF2-40B4-BE49-F238E27FC236}">
                <a16:creationId xmlns:a16="http://schemas.microsoft.com/office/drawing/2014/main" id="{B0457D3B-CBA7-4DD4-A93D-A89C101EBABA}"/>
              </a:ext>
            </a:extLst>
          </p:cNvPr>
          <p:cNvSpPr/>
          <p:nvPr/>
        </p:nvSpPr>
        <p:spPr>
          <a:xfrm>
            <a:off x="6689231" y="5295297"/>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6" name="Rectangle 55">
            <a:extLst>
              <a:ext uri="{FF2B5EF4-FFF2-40B4-BE49-F238E27FC236}">
                <a16:creationId xmlns:a16="http://schemas.microsoft.com/office/drawing/2014/main" id="{957A19E1-E957-444B-BCFF-021F99968DE2}"/>
              </a:ext>
            </a:extLst>
          </p:cNvPr>
          <p:cNvSpPr/>
          <p:nvPr/>
        </p:nvSpPr>
        <p:spPr>
          <a:xfrm>
            <a:off x="6686955" y="5661510"/>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7" name="Rectangle 56">
            <a:extLst>
              <a:ext uri="{FF2B5EF4-FFF2-40B4-BE49-F238E27FC236}">
                <a16:creationId xmlns:a16="http://schemas.microsoft.com/office/drawing/2014/main" id="{388BC8BE-1EAA-42C4-AE33-0E74552D977D}"/>
              </a:ext>
            </a:extLst>
          </p:cNvPr>
          <p:cNvSpPr/>
          <p:nvPr/>
        </p:nvSpPr>
        <p:spPr>
          <a:xfrm>
            <a:off x="6684679" y="5841205"/>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8" name="Rectangle 57">
            <a:extLst>
              <a:ext uri="{FF2B5EF4-FFF2-40B4-BE49-F238E27FC236}">
                <a16:creationId xmlns:a16="http://schemas.microsoft.com/office/drawing/2014/main" id="{2DDFAF53-B4D3-4EA7-821C-3879D43C49CA}"/>
              </a:ext>
            </a:extLst>
          </p:cNvPr>
          <p:cNvSpPr/>
          <p:nvPr/>
        </p:nvSpPr>
        <p:spPr>
          <a:xfrm>
            <a:off x="6068271" y="5848065"/>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9" name="Rectangle 58">
            <a:extLst>
              <a:ext uri="{FF2B5EF4-FFF2-40B4-BE49-F238E27FC236}">
                <a16:creationId xmlns:a16="http://schemas.microsoft.com/office/drawing/2014/main" id="{F650D3BA-9BC1-41B0-BC9C-A5C92342EC16}"/>
              </a:ext>
            </a:extLst>
          </p:cNvPr>
          <p:cNvSpPr/>
          <p:nvPr/>
        </p:nvSpPr>
        <p:spPr>
          <a:xfrm>
            <a:off x="5442746" y="5841242"/>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0" name="Rectangle 59">
            <a:extLst>
              <a:ext uri="{FF2B5EF4-FFF2-40B4-BE49-F238E27FC236}">
                <a16:creationId xmlns:a16="http://schemas.microsoft.com/office/drawing/2014/main" id="{FBFF7894-E46E-4DAA-BDD8-4C12A3EDEF31}"/>
              </a:ext>
            </a:extLst>
          </p:cNvPr>
          <p:cNvSpPr/>
          <p:nvPr/>
        </p:nvSpPr>
        <p:spPr>
          <a:xfrm>
            <a:off x="5440469" y="474713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1" name="Rectangle 60">
            <a:extLst>
              <a:ext uri="{FF2B5EF4-FFF2-40B4-BE49-F238E27FC236}">
                <a16:creationId xmlns:a16="http://schemas.microsoft.com/office/drawing/2014/main" id="{DB404BF7-3211-4C97-A6F3-9014D29EEA96}"/>
              </a:ext>
            </a:extLst>
          </p:cNvPr>
          <p:cNvSpPr/>
          <p:nvPr/>
        </p:nvSpPr>
        <p:spPr>
          <a:xfrm>
            <a:off x="5442742" y="510880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2" name="Rectangle 61">
            <a:extLst>
              <a:ext uri="{FF2B5EF4-FFF2-40B4-BE49-F238E27FC236}">
                <a16:creationId xmlns:a16="http://schemas.microsoft.com/office/drawing/2014/main" id="{F922829A-0963-4EAD-BC55-7A84670E411C}"/>
              </a:ext>
            </a:extLst>
          </p:cNvPr>
          <p:cNvSpPr/>
          <p:nvPr/>
        </p:nvSpPr>
        <p:spPr>
          <a:xfrm>
            <a:off x="5440466" y="529759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3" name="Rectangle 62">
            <a:extLst>
              <a:ext uri="{FF2B5EF4-FFF2-40B4-BE49-F238E27FC236}">
                <a16:creationId xmlns:a16="http://schemas.microsoft.com/office/drawing/2014/main" id="{B3B1F84D-0824-4BBA-B299-084B92B6169D}"/>
              </a:ext>
            </a:extLst>
          </p:cNvPr>
          <p:cNvSpPr/>
          <p:nvPr/>
        </p:nvSpPr>
        <p:spPr>
          <a:xfrm>
            <a:off x="5442738" y="5659266"/>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4" name="Rectangle 63">
            <a:extLst>
              <a:ext uri="{FF2B5EF4-FFF2-40B4-BE49-F238E27FC236}">
                <a16:creationId xmlns:a16="http://schemas.microsoft.com/office/drawing/2014/main" id="{86DA4C60-4C10-4891-909F-4E59A0D050F8}"/>
              </a:ext>
            </a:extLst>
          </p:cNvPr>
          <p:cNvSpPr/>
          <p:nvPr/>
        </p:nvSpPr>
        <p:spPr>
          <a:xfrm>
            <a:off x="4821766" y="5843511"/>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5" name="Rectangle 64">
            <a:extLst>
              <a:ext uri="{FF2B5EF4-FFF2-40B4-BE49-F238E27FC236}">
                <a16:creationId xmlns:a16="http://schemas.microsoft.com/office/drawing/2014/main" id="{E09AB485-7C21-4EFE-97F6-1ED308FEA031}"/>
              </a:ext>
            </a:extLst>
          </p:cNvPr>
          <p:cNvSpPr/>
          <p:nvPr/>
        </p:nvSpPr>
        <p:spPr>
          <a:xfrm>
            <a:off x="4819490" y="565926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6" name="Rectangle 65">
            <a:extLst>
              <a:ext uri="{FF2B5EF4-FFF2-40B4-BE49-F238E27FC236}">
                <a16:creationId xmlns:a16="http://schemas.microsoft.com/office/drawing/2014/main" id="{C908FA19-6096-47CC-BCD9-BF0D966EF345}"/>
              </a:ext>
            </a:extLst>
          </p:cNvPr>
          <p:cNvSpPr/>
          <p:nvPr/>
        </p:nvSpPr>
        <p:spPr>
          <a:xfrm>
            <a:off x="4814950" y="547275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7" name="Rectangle 66">
            <a:extLst>
              <a:ext uri="{FF2B5EF4-FFF2-40B4-BE49-F238E27FC236}">
                <a16:creationId xmlns:a16="http://schemas.microsoft.com/office/drawing/2014/main" id="{BBD424EC-5B64-4D74-9FF7-AC7E3C9383D8}"/>
              </a:ext>
            </a:extLst>
          </p:cNvPr>
          <p:cNvSpPr/>
          <p:nvPr/>
        </p:nvSpPr>
        <p:spPr>
          <a:xfrm>
            <a:off x="4817223" y="602549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8" name="Rectangle 67">
            <a:extLst>
              <a:ext uri="{FF2B5EF4-FFF2-40B4-BE49-F238E27FC236}">
                <a16:creationId xmlns:a16="http://schemas.microsoft.com/office/drawing/2014/main" id="{AB2607AD-2C5D-461F-8CDC-9762391A1137}"/>
              </a:ext>
            </a:extLst>
          </p:cNvPr>
          <p:cNvSpPr/>
          <p:nvPr/>
        </p:nvSpPr>
        <p:spPr>
          <a:xfrm>
            <a:off x="4819494" y="40078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9" name="Rectangle 68">
            <a:extLst>
              <a:ext uri="{FF2B5EF4-FFF2-40B4-BE49-F238E27FC236}">
                <a16:creationId xmlns:a16="http://schemas.microsoft.com/office/drawing/2014/main" id="{0D3D7056-6CE6-4049-B3D6-872F358EA182}"/>
              </a:ext>
            </a:extLst>
          </p:cNvPr>
          <p:cNvSpPr/>
          <p:nvPr/>
        </p:nvSpPr>
        <p:spPr>
          <a:xfrm>
            <a:off x="4812668" y="418757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0" name="Rectangle 69">
            <a:extLst>
              <a:ext uri="{FF2B5EF4-FFF2-40B4-BE49-F238E27FC236}">
                <a16:creationId xmlns:a16="http://schemas.microsoft.com/office/drawing/2014/main" id="{09342394-7134-4895-B17A-6D07C3973C78}"/>
              </a:ext>
            </a:extLst>
          </p:cNvPr>
          <p:cNvSpPr/>
          <p:nvPr/>
        </p:nvSpPr>
        <p:spPr>
          <a:xfrm>
            <a:off x="6072820" y="401015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1" name="Rectangle 70">
            <a:extLst>
              <a:ext uri="{FF2B5EF4-FFF2-40B4-BE49-F238E27FC236}">
                <a16:creationId xmlns:a16="http://schemas.microsoft.com/office/drawing/2014/main" id="{BD1FB2C8-2B96-47B7-9138-D91078C78FD9}"/>
              </a:ext>
            </a:extLst>
          </p:cNvPr>
          <p:cNvSpPr/>
          <p:nvPr/>
        </p:nvSpPr>
        <p:spPr>
          <a:xfrm>
            <a:off x="6065994" y="41898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2" name="Rectangle 71">
            <a:extLst>
              <a:ext uri="{FF2B5EF4-FFF2-40B4-BE49-F238E27FC236}">
                <a16:creationId xmlns:a16="http://schemas.microsoft.com/office/drawing/2014/main" id="{73B4559A-CC18-4F70-A61E-E29D5E954DB3}"/>
              </a:ext>
            </a:extLst>
          </p:cNvPr>
          <p:cNvSpPr/>
          <p:nvPr/>
        </p:nvSpPr>
        <p:spPr>
          <a:xfrm>
            <a:off x="6070544" y="4744866"/>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3" name="Rectangle 72">
            <a:extLst>
              <a:ext uri="{FF2B5EF4-FFF2-40B4-BE49-F238E27FC236}">
                <a16:creationId xmlns:a16="http://schemas.microsoft.com/office/drawing/2014/main" id="{EA2F5CC9-B0C0-4918-B1DC-2394D96799D0}"/>
              </a:ext>
            </a:extLst>
          </p:cNvPr>
          <p:cNvSpPr/>
          <p:nvPr/>
        </p:nvSpPr>
        <p:spPr>
          <a:xfrm>
            <a:off x="6068267" y="4924561"/>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4" name="Rectangle 73">
            <a:extLst>
              <a:ext uri="{FF2B5EF4-FFF2-40B4-BE49-F238E27FC236}">
                <a16:creationId xmlns:a16="http://schemas.microsoft.com/office/drawing/2014/main" id="{5D452B95-F5C4-48EC-BF8B-1FD3387ABBA2}"/>
              </a:ext>
            </a:extLst>
          </p:cNvPr>
          <p:cNvSpPr/>
          <p:nvPr/>
        </p:nvSpPr>
        <p:spPr>
          <a:xfrm>
            <a:off x="6072817" y="510653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5" name="Rectangle 74">
            <a:extLst>
              <a:ext uri="{FF2B5EF4-FFF2-40B4-BE49-F238E27FC236}">
                <a16:creationId xmlns:a16="http://schemas.microsoft.com/office/drawing/2014/main" id="{3D1379EC-0D7B-4D83-9767-3118F0AD1FBE}"/>
              </a:ext>
            </a:extLst>
          </p:cNvPr>
          <p:cNvSpPr/>
          <p:nvPr/>
        </p:nvSpPr>
        <p:spPr>
          <a:xfrm>
            <a:off x="6065991" y="528622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6" name="Rectangle 75">
            <a:extLst>
              <a:ext uri="{FF2B5EF4-FFF2-40B4-BE49-F238E27FC236}">
                <a16:creationId xmlns:a16="http://schemas.microsoft.com/office/drawing/2014/main" id="{692BDB71-F35C-4A34-8C0C-CF3719C31CD5}"/>
              </a:ext>
            </a:extLst>
          </p:cNvPr>
          <p:cNvSpPr/>
          <p:nvPr/>
        </p:nvSpPr>
        <p:spPr>
          <a:xfrm>
            <a:off x="4821764" y="475168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7" name="Rectangle 76">
            <a:extLst>
              <a:ext uri="{FF2B5EF4-FFF2-40B4-BE49-F238E27FC236}">
                <a16:creationId xmlns:a16="http://schemas.microsoft.com/office/drawing/2014/main" id="{DBF4E370-061C-4075-892E-C4AE73138546}"/>
              </a:ext>
            </a:extLst>
          </p:cNvPr>
          <p:cNvSpPr/>
          <p:nvPr/>
        </p:nvSpPr>
        <p:spPr>
          <a:xfrm>
            <a:off x="4819487" y="49313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8" name="Rectangle 77">
            <a:extLst>
              <a:ext uri="{FF2B5EF4-FFF2-40B4-BE49-F238E27FC236}">
                <a16:creationId xmlns:a16="http://schemas.microsoft.com/office/drawing/2014/main" id="{F7B41DC2-EA64-494E-9EC2-AA9471EB8823}"/>
              </a:ext>
            </a:extLst>
          </p:cNvPr>
          <p:cNvSpPr/>
          <p:nvPr/>
        </p:nvSpPr>
        <p:spPr>
          <a:xfrm>
            <a:off x="4824037" y="51133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9" name="Rectangle 78">
            <a:extLst>
              <a:ext uri="{FF2B5EF4-FFF2-40B4-BE49-F238E27FC236}">
                <a16:creationId xmlns:a16="http://schemas.microsoft.com/office/drawing/2014/main" id="{1B78CB46-1F30-406A-A235-52C169E4A892}"/>
              </a:ext>
            </a:extLst>
          </p:cNvPr>
          <p:cNvSpPr/>
          <p:nvPr/>
        </p:nvSpPr>
        <p:spPr>
          <a:xfrm>
            <a:off x="4817211" y="529304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0" name="Rectangle 79">
            <a:extLst>
              <a:ext uri="{FF2B5EF4-FFF2-40B4-BE49-F238E27FC236}">
                <a16:creationId xmlns:a16="http://schemas.microsoft.com/office/drawing/2014/main" id="{49E9E97C-B6D0-41D0-8A44-1C878E28FC1F}"/>
              </a:ext>
            </a:extLst>
          </p:cNvPr>
          <p:cNvSpPr/>
          <p:nvPr/>
        </p:nvSpPr>
        <p:spPr>
          <a:xfrm>
            <a:off x="4380921" y="5472752"/>
            <a:ext cx="395785"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1" name="Rectangle 80">
            <a:extLst>
              <a:ext uri="{FF2B5EF4-FFF2-40B4-BE49-F238E27FC236}">
                <a16:creationId xmlns:a16="http://schemas.microsoft.com/office/drawing/2014/main" id="{736714BB-8268-4D8E-828A-09CECAD4BC81}"/>
              </a:ext>
            </a:extLst>
          </p:cNvPr>
          <p:cNvSpPr/>
          <p:nvPr/>
        </p:nvSpPr>
        <p:spPr>
          <a:xfrm>
            <a:off x="4581086" y="6373509"/>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2" name="Rectangle 81">
            <a:extLst>
              <a:ext uri="{FF2B5EF4-FFF2-40B4-BE49-F238E27FC236}">
                <a16:creationId xmlns:a16="http://schemas.microsoft.com/office/drawing/2014/main" id="{57D5CCF5-28B4-4E94-BD99-DEF03E24B6D1}"/>
              </a:ext>
            </a:extLst>
          </p:cNvPr>
          <p:cNvSpPr/>
          <p:nvPr/>
        </p:nvSpPr>
        <p:spPr>
          <a:xfrm>
            <a:off x="6323010" y="6202871"/>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3" name="Rectangle 82">
            <a:extLst>
              <a:ext uri="{FF2B5EF4-FFF2-40B4-BE49-F238E27FC236}">
                <a16:creationId xmlns:a16="http://schemas.microsoft.com/office/drawing/2014/main" id="{93F9843D-F39A-47C7-A28B-FE55C828DAD9}"/>
              </a:ext>
            </a:extLst>
          </p:cNvPr>
          <p:cNvSpPr/>
          <p:nvPr/>
        </p:nvSpPr>
        <p:spPr>
          <a:xfrm>
            <a:off x="6470881" y="6373504"/>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4" name="Rectangle 83">
            <a:extLst>
              <a:ext uri="{FF2B5EF4-FFF2-40B4-BE49-F238E27FC236}">
                <a16:creationId xmlns:a16="http://schemas.microsoft.com/office/drawing/2014/main" id="{322A5850-A7BB-43B6-AB94-2F01BFEBF805}"/>
              </a:ext>
            </a:extLst>
          </p:cNvPr>
          <p:cNvSpPr/>
          <p:nvPr/>
        </p:nvSpPr>
        <p:spPr>
          <a:xfrm>
            <a:off x="5442738" y="6207419"/>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5" name="Rectangle 84">
            <a:extLst>
              <a:ext uri="{FF2B5EF4-FFF2-40B4-BE49-F238E27FC236}">
                <a16:creationId xmlns:a16="http://schemas.microsoft.com/office/drawing/2014/main" id="{7A423F57-7176-4462-AD3E-F82DA8CA782B}"/>
              </a:ext>
            </a:extLst>
          </p:cNvPr>
          <p:cNvSpPr/>
          <p:nvPr/>
        </p:nvSpPr>
        <p:spPr>
          <a:xfrm>
            <a:off x="4782602" y="617331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6" name="Rectangle 85">
            <a:extLst>
              <a:ext uri="{FF2B5EF4-FFF2-40B4-BE49-F238E27FC236}">
                <a16:creationId xmlns:a16="http://schemas.microsoft.com/office/drawing/2014/main" id="{421BAA0A-D692-4603-8C38-38EB84A2897C}"/>
              </a:ext>
            </a:extLst>
          </p:cNvPr>
          <p:cNvSpPr/>
          <p:nvPr/>
        </p:nvSpPr>
        <p:spPr>
          <a:xfrm>
            <a:off x="5317636" y="6368918"/>
            <a:ext cx="854270" cy="150167"/>
          </a:xfrm>
          <a:prstGeom prst="rect">
            <a:avLst/>
          </a:prstGeom>
          <a:solidFill>
            <a:schemeClr val="bg1">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96885DB2-8F72-43A7-95C4-4A6319B6F5B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87" name="Rectangle 86">
            <a:extLst>
              <a:ext uri="{FF2B5EF4-FFF2-40B4-BE49-F238E27FC236}">
                <a16:creationId xmlns:a16="http://schemas.microsoft.com/office/drawing/2014/main" id="{03FB7E4B-0808-4E4F-B6CC-8E6AA7A8C9D8}"/>
              </a:ext>
            </a:extLst>
          </p:cNvPr>
          <p:cNvSpPr/>
          <p:nvPr/>
        </p:nvSpPr>
        <p:spPr>
          <a:xfrm>
            <a:off x="7427147" y="992526"/>
            <a:ext cx="1600758" cy="19513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8" name="Rectangle 87">
            <a:extLst>
              <a:ext uri="{FF2B5EF4-FFF2-40B4-BE49-F238E27FC236}">
                <a16:creationId xmlns:a16="http://schemas.microsoft.com/office/drawing/2014/main" id="{FDD74A12-E3F8-4056-8BC2-A682D17CD9DA}"/>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9" name="Rounded Rectangle 8">
            <a:extLst>
              <a:ext uri="{FF2B5EF4-FFF2-40B4-BE49-F238E27FC236}">
                <a16:creationId xmlns:a16="http://schemas.microsoft.com/office/drawing/2014/main" id="{C5EDC1E9-0667-4BC0-94BD-FD55C943CA5F}"/>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Zoumbatianos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0" name="Rounded Rectangle 9">
            <a:extLst>
              <a:ext uri="{FF2B5EF4-FFF2-40B4-BE49-F238E27FC236}">
                <a16:creationId xmlns:a16="http://schemas.microsoft.com/office/drawing/2014/main" id="{4AA111CD-3709-4A51-9ADB-EBAE7B5E0E66}"/>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1" name="Rounded Rectangle 10">
            <a:extLst>
              <a:ext uri="{FF2B5EF4-FFF2-40B4-BE49-F238E27FC236}">
                <a16:creationId xmlns:a16="http://schemas.microsoft.com/office/drawing/2014/main" id="{F45FCB75-28D5-4B84-9D46-A30580D6DB9D}"/>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2" name="Rounded Rectangle 10">
            <a:extLst>
              <a:ext uri="{FF2B5EF4-FFF2-40B4-BE49-F238E27FC236}">
                <a16:creationId xmlns:a16="http://schemas.microsoft.com/office/drawing/2014/main" id="{0BF4D9C3-CBDC-49ED-BC89-5B8851345ABE}"/>
              </a:ext>
            </a:extLst>
          </p:cNvPr>
          <p:cNvSpPr/>
          <p:nvPr/>
        </p:nvSpPr>
        <p:spPr>
          <a:xfrm>
            <a:off x="7642670" y="246128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51810911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2F20F6F-7D69-44BA-A8B4-A45D51B7B836}"/>
              </a:ext>
            </a:extLst>
          </p:cNvPr>
          <p:cNvSpPr>
            <a:spLocks noGrp="1" noChangeArrowheads="1"/>
          </p:cNvSpPr>
          <p:nvPr>
            <p:ph type="title"/>
          </p:nvPr>
        </p:nvSpPr>
        <p:spPr>
          <a:xfrm>
            <a:off x="311150" y="443675"/>
            <a:ext cx="8520113" cy="763587"/>
          </a:xfrm>
          <a:ln/>
        </p:spPr>
        <p:txBody>
          <a:bodyPr lIns="91440" tIns="91440" rIns="91440" bIns="91440" anchor="t"/>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err="1"/>
              <a:t>BestNeighbor</a:t>
            </a:r>
            <a:r>
              <a:rPr lang="en-US" altLang="en-US" sz="2800" dirty="0"/>
              <a:t>:</a:t>
            </a:r>
            <a:br>
              <a:rPr lang="en-US" altLang="en-US" sz="2800" dirty="0"/>
            </a:br>
            <a:r>
              <a:rPr lang="en-US" altLang="en-US" sz="2800" dirty="0"/>
              <a:t>Choosing Indexing Method for Given Dataset</a:t>
            </a:r>
          </a:p>
        </p:txBody>
      </p:sp>
      <p:sp>
        <p:nvSpPr>
          <p:cNvPr id="26626" name="Rectangle 2">
            <a:extLst>
              <a:ext uri="{FF2B5EF4-FFF2-40B4-BE49-F238E27FC236}">
                <a16:creationId xmlns:a16="http://schemas.microsoft.com/office/drawing/2014/main" id="{71A4DC00-FDF4-46C0-9AF9-066FC5F09122}"/>
              </a:ext>
            </a:extLst>
          </p:cNvPr>
          <p:cNvSpPr>
            <a:spLocks noGrp="1" noChangeArrowheads="1"/>
          </p:cNvSpPr>
          <p:nvPr>
            <p:ph type="body" idx="1"/>
          </p:nvPr>
        </p:nvSpPr>
        <p:spPr>
          <a:xfrm>
            <a:off x="0" y="1581912"/>
            <a:ext cx="7214617" cy="4974336"/>
          </a:xfrm>
          <a:ln/>
        </p:spPr>
        <p:txBody>
          <a:bodyPr lIns="91440" tIns="91440" rIns="91440" bIns="91440"/>
          <a:lstStyle/>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method to choose between </a:t>
            </a:r>
            <a:r>
              <a:rPr lang="en-US" altLang="en-US" sz="2000" dirty="0" err="1"/>
              <a:t>DPiSAX</a:t>
            </a:r>
            <a:r>
              <a:rPr lang="en-US" altLang="en-US" sz="2000" dirty="0"/>
              <a:t> and </a:t>
            </a:r>
            <a:r>
              <a:rPr lang="en-US" altLang="en-US" sz="2000" dirty="0" err="1"/>
              <a:t>ParSketch</a:t>
            </a:r>
            <a:endParaRPr lang="en-US" altLang="en-US" sz="2000" dirty="0"/>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based on data power spectrum</a:t>
            </a:r>
          </a:p>
          <a:p>
            <a:pPr marL="771526" lvl="2"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iSAX</a:t>
            </a:r>
            <a:r>
              <a:rPr lang="en-US" altLang="en-US" dirty="0"/>
              <a:t> less efficient than </a:t>
            </a:r>
            <a:r>
              <a:rPr lang="en-US" altLang="en-US" dirty="0" err="1"/>
              <a:t>ParSketch</a:t>
            </a:r>
            <a:r>
              <a:rPr lang="en-US" altLang="en-US" dirty="0"/>
              <a:t> for high-frequency data</a:t>
            </a:r>
            <a:endParaRPr lang="en-US" altLang="en-US" sz="2000" dirty="0"/>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a:t>
            </a:r>
            <a:r>
              <a:rPr lang="en-US" altLang="en-US" sz="2000" dirty="0" err="1"/>
              <a:t>BestNeighbor</a:t>
            </a:r>
            <a:r>
              <a:rPr lang="en-US" altLang="en-US" sz="2000" dirty="0"/>
              <a:t> uses dataset characteristics (Fourier coefficients), and chooses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ParSketch</a:t>
            </a:r>
            <a:r>
              <a:rPr lang="en-US" altLang="en-US" dirty="0"/>
              <a:t>: if there is substantial power at least up to the 30th coefficient</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DPiSAX</a:t>
            </a:r>
            <a:r>
              <a:rPr lang="en-US" altLang="en-US" dirty="0"/>
              <a:t>: otherwise (most of energy in low order Fourier coefficients)</a:t>
            </a:r>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2000" dirty="0"/>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how do these results extend to </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other data characteristics?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more indexing methods?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take hardware specifications into consideration?</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a:t>
            </a:r>
          </a:p>
        </p:txBody>
      </p:sp>
      <p:sp>
        <p:nvSpPr>
          <p:cNvPr id="26627" name="Text Box 3">
            <a:extLst>
              <a:ext uri="{FF2B5EF4-FFF2-40B4-BE49-F238E27FC236}">
                <a16:creationId xmlns:a16="http://schemas.microsoft.com/office/drawing/2014/main" id="{55C6455A-66BA-4336-BD66-C50666076BF6}"/>
              </a:ext>
            </a:extLst>
          </p:cNvPr>
          <p:cNvSpPr txBox="1">
            <a:spLocks noChangeArrowheads="1"/>
          </p:cNvSpPr>
          <p:nvPr/>
        </p:nvSpPr>
        <p:spPr bwMode="auto">
          <a:xfrm>
            <a:off x="8472488" y="6218238"/>
            <a:ext cx="547687"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fld id="{331F152F-D0AD-4D72-915B-0F71B88A501D}" type="slidenum">
              <a:rPr kumimoji="0" lang="en-US" altLang="en-US" sz="10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t>249</a:t>
            </a:fld>
            <a:endParaRPr kumimoji="0" lang="en-US" altLang="en-US" sz="10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D9F5A62-C444-413E-8E87-155DBE863756}"/>
              </a:ext>
            </a:extLst>
          </p:cNvPr>
          <p:cNvSpPr/>
          <p:nvPr/>
        </p:nvSpPr>
        <p:spPr>
          <a:xfrm>
            <a:off x="7645632" y="983445"/>
            <a:ext cx="1409356" cy="5238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684A4541-DF25-4939-961C-ED93F5A293C6}"/>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8">
            <a:extLst>
              <a:ext uri="{FF2B5EF4-FFF2-40B4-BE49-F238E27FC236}">
                <a16:creationId xmlns:a16="http://schemas.microsoft.com/office/drawing/2014/main" id="{4EEA4BDF-DFC2-4CAB-A16C-A720DA247FA4}"/>
              </a:ext>
            </a:extLst>
          </p:cNvPr>
          <p:cNvSpPr/>
          <p:nvPr/>
        </p:nvSpPr>
        <p:spPr>
          <a:xfrm>
            <a:off x="7757192" y="106305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Lavchenko</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3" name="Group 2">
            <a:extLst>
              <a:ext uri="{FF2B5EF4-FFF2-40B4-BE49-F238E27FC236}">
                <a16:creationId xmlns:a16="http://schemas.microsoft.com/office/drawing/2014/main" id="{B0384A89-422C-4F21-A358-9C2B4ABADB11}"/>
              </a:ext>
            </a:extLst>
          </p:cNvPr>
          <p:cNvGrpSpPr/>
          <p:nvPr/>
        </p:nvGrpSpPr>
        <p:grpSpPr>
          <a:xfrm>
            <a:off x="6060327" y="4513885"/>
            <a:ext cx="2994661" cy="2012010"/>
            <a:chOff x="5912701" y="4271132"/>
            <a:chExt cx="2994661" cy="2012010"/>
          </a:xfrm>
        </p:grpSpPr>
        <p:pic>
          <p:nvPicPr>
            <p:cNvPr id="8" name="Picture 3">
              <a:extLst>
                <a:ext uri="{FF2B5EF4-FFF2-40B4-BE49-F238E27FC236}">
                  <a16:creationId xmlns:a16="http://schemas.microsoft.com/office/drawing/2014/main" id="{59B4BFF8-5504-4816-80C1-AD9471D604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62" t="3793" r="10529" b="13397"/>
            <a:stretch/>
          </p:blipFill>
          <p:spPr bwMode="auto">
            <a:xfrm>
              <a:off x="5912701" y="4572000"/>
              <a:ext cx="2994661" cy="17111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E074D89-9E52-4EFF-96E1-0B9380A918D2}"/>
                </a:ext>
              </a:extLst>
            </p:cNvPr>
            <p:cNvSpPr txBox="1"/>
            <p:nvPr/>
          </p:nvSpPr>
          <p:spPr>
            <a:xfrm>
              <a:off x="5912701" y="4271132"/>
              <a:ext cx="29706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C00000"/>
                  </a:solidFill>
                  <a:effectLst/>
                  <a:uLnTx/>
                  <a:uFillTx/>
                  <a:latin typeface="Georgia"/>
                  <a:ea typeface="+mn-ea"/>
                  <a:cs typeface="+mn-cs"/>
                </a:rPr>
                <a:t>http://imitates.gforge.inria.fr/</a:t>
              </a:r>
            </a:p>
          </p:txBody>
        </p:sp>
      </p:grpSp>
      <p:sp>
        <p:nvSpPr>
          <p:cNvPr id="4" name="Footer Placeholder 3">
            <a:extLst>
              <a:ext uri="{FF2B5EF4-FFF2-40B4-BE49-F238E27FC236}">
                <a16:creationId xmlns:a16="http://schemas.microsoft.com/office/drawing/2014/main" id="{459D8BE9-791F-4D89-B8BC-6C86880597B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p>
        </p:txBody>
      </p:sp>
      <p:sp>
        <p:nvSpPr>
          <p:cNvPr id="5" name="Slide Number Placeholder 4">
            <a:extLst>
              <a:ext uri="{FF2B5EF4-FFF2-40B4-BE49-F238E27FC236}">
                <a16:creationId xmlns:a16="http://schemas.microsoft.com/office/drawing/2014/main" id="{6018C1BC-1BEC-4F38-8E15-7DF96C3485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2837554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B6F06954-B65B-4A58-A136-F480D0E32CC8}"/>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8043E169-8D54-458A-9BE3-18EB5B1A0048}"/>
              </a:ext>
            </a:extLst>
          </p:cNvPr>
          <p:cNvSpPr>
            <a:spLocks noGrp="1"/>
          </p:cNvSpPr>
          <p:nvPr>
            <p:ph type="sldNum" sz="quarter" idx="12"/>
          </p:nvPr>
        </p:nvSpPr>
        <p:spPr/>
        <p:txBody>
          <a:bodyPr/>
          <a:lstStyle/>
          <a:p>
            <a:fld id="{A577D55C-4B0B-488E-BDEC-E7DCB799A030}" type="slidenum">
              <a:rPr lang="en-CA" smtClean="0"/>
              <a:t>25</a:t>
            </a:fld>
            <a:endParaRPr lang="en-CA"/>
          </a:p>
        </p:txBody>
      </p:sp>
      <p:sp>
        <p:nvSpPr>
          <p:cNvPr id="14" name="Content Placeholder 2"/>
          <p:cNvSpPr txBox="1">
            <a:spLocks/>
          </p:cNvSpPr>
          <p:nvPr/>
        </p:nvSpPr>
        <p:spPr>
          <a:xfrm>
            <a:off x="3987094" y="4109748"/>
            <a:ext cx="4905821" cy="1411585"/>
          </a:xfrm>
          <a:prstGeom prst="rect">
            <a:avLst/>
          </a:prstGeom>
          <a:ln>
            <a:solidFill>
              <a:schemeClr val="bg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Entire 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A subsequence of a candidate</a:t>
            </a:r>
          </a:p>
        </p:txBody>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chemeClr val="bg1">
                <a:lumMod val="85000"/>
              </a:schemeClr>
            </a:solidFill>
            <a:prstDash val="solid"/>
            <a:round/>
            <a:headEnd type="none" w="med" len="med"/>
            <a:tailEnd type="none" w="med" len="med"/>
          </a:ln>
        </p:spPr>
      </p:sp>
      <p:sp>
        <p:nvSpPr>
          <p:cNvPr id="10"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1"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2"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360885573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solidFill>
                  <a:srgbClr val="C00000"/>
                </a:solidFill>
              </a:rPr>
              <a:t>benchmarking</a:t>
            </a:r>
          </a:p>
          <a:p>
            <a:r>
              <a:rPr lang="en-US" dirty="0"/>
              <a:t>interactive analytics</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Palpanas - MDM 2022</a:t>
            </a:r>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Tree>
    <p:extLst>
      <p:ext uri="{BB962C8B-B14F-4D97-AF65-F5344CB8AC3E}">
        <p14:creationId xmlns:p14="http://schemas.microsoft.com/office/powerpoint/2010/main" val="21685164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579913"/>
            <a:ext cx="8229600" cy="1066800"/>
          </a:xfrm>
        </p:spPr>
        <p:txBody>
          <a:bodyPr/>
          <a:lstStyle/>
          <a:p>
            <a:r>
              <a:rPr lang="en-US" dirty="0"/>
              <a:t>Previous Studies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8" name="Freeform 7"/>
          <p:cNvSpPr/>
          <p:nvPr/>
        </p:nvSpPr>
        <p:spPr>
          <a:xfrm rot="3167430">
            <a:off x="4153051" y="3475186"/>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29965" y="2048434"/>
            <a:ext cx="6137021" cy="430887"/>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chosen from the data (with/without 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6" name="TextBox 5"/>
          <p:cNvSpPr txBox="1"/>
          <p:nvPr/>
        </p:nvSpPr>
        <p:spPr>
          <a:xfrm>
            <a:off x="129965" y="1564018"/>
            <a:ext cx="8805616"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evaluate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performance</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of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indexing</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using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random queries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4" name="Footer Placeholder 3">
            <a:extLst>
              <a:ext uri="{FF2B5EF4-FFF2-40B4-BE49-F238E27FC236}">
                <a16:creationId xmlns:a16="http://schemas.microsoft.com/office/drawing/2014/main" id="{43D4E74C-0D9A-42AD-AE0E-550A673FD8F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Tree>
    <p:extLst>
      <p:ext uri="{BB962C8B-B14F-4D97-AF65-F5344CB8AC3E}">
        <p14:creationId xmlns:p14="http://schemas.microsoft.com/office/powerpoint/2010/main" val="997371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35016E-6 -4.67809E-6 C 0.02863 -0.07619 0.05726 -0.15238 0.09023 -0.14219 C 0.1232 -0.132 0.17751 0.01344 0.19816 0.06114 C 0.21881 0.10885 0.21655 0.12622 0.2143 0.14382 " pathEditMode="relative" ptsTypes="aaaA">
                                      <p:cBhvr>
                                        <p:cTn id="9" dur="2000" fill="hold"/>
                                        <p:tgtEl>
                                          <p:spTgt spid="8"/>
                                        </p:tgtEl>
                                        <p:attrNameLst>
                                          <p:attrName>ppt_x</p:attrName>
                                          <p:attrName>ppt_y</p:attrName>
                                        </p:attrNameLst>
                                      </p:cBhvr>
                                    </p:animMotion>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rot="3167430">
            <a:off x="6113466" y="4461504"/>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57200" y="904081"/>
            <a:ext cx="8229600" cy="1066800"/>
          </a:xfrm>
        </p:spPr>
        <p:txBody>
          <a:bodyPr/>
          <a:lstStyle/>
          <a:p>
            <a:r>
              <a:rPr lang="en-US" dirty="0"/>
              <a:t>Previous Studies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5" name="Freeform 4"/>
          <p:cNvSpPr/>
          <p:nvPr/>
        </p:nvSpPr>
        <p:spPr>
          <a:xfrm rot="3167430">
            <a:off x="7880923" y="4503934"/>
            <a:ext cx="738684"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358080 w 1205909"/>
              <a:gd name="connsiteY3" fmla="*/ 695069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143847 w 1339826"/>
              <a:gd name="connsiteY0" fmla="*/ 1562941 h 1562941"/>
              <a:gd name="connsiteX1" fmla="*/ 8215 w 1339826"/>
              <a:gd name="connsiteY1" fmla="*/ 1046703 h 1562941"/>
              <a:gd name="connsiteX2" fmla="*/ 427429 w 1339826"/>
              <a:gd name="connsiteY2" fmla="*/ 1180742 h 1562941"/>
              <a:gd name="connsiteX3" fmla="*/ 491997 w 1339826"/>
              <a:gd name="connsiteY3" fmla="*/ 695069 h 1562941"/>
              <a:gd name="connsiteX4" fmla="*/ 711012 w 1339826"/>
              <a:gd name="connsiteY4" fmla="*/ 675254 h 1562941"/>
              <a:gd name="connsiteX5" fmla="*/ 594386 w 1339826"/>
              <a:gd name="connsiteY5" fmla="*/ 413638 h 1562941"/>
              <a:gd name="connsiteX6" fmla="*/ 1031584 w 1339826"/>
              <a:gd name="connsiteY6" fmla="*/ 576622 h 1562941"/>
              <a:gd name="connsiteX7" fmla="*/ 846639 w 1339826"/>
              <a:gd name="connsiteY7" fmla="*/ 9488 h 1562941"/>
              <a:gd name="connsiteX8" fmla="*/ 1339826 w 1339826"/>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26" h="1562941">
                <a:moveTo>
                  <a:pt x="143847" y="1562941"/>
                </a:moveTo>
                <a:cubicBezTo>
                  <a:pt x="132544" y="1397527"/>
                  <a:pt x="-39049" y="1110403"/>
                  <a:pt x="8215" y="1046703"/>
                </a:cubicBezTo>
                <a:cubicBezTo>
                  <a:pt x="55479" y="983003"/>
                  <a:pt x="346799" y="1239348"/>
                  <a:pt x="427429" y="1180742"/>
                </a:cubicBezTo>
                <a:cubicBezTo>
                  <a:pt x="508059" y="1122136"/>
                  <a:pt x="444733" y="779317"/>
                  <a:pt x="491997" y="695069"/>
                </a:cubicBezTo>
                <a:cubicBezTo>
                  <a:pt x="539261" y="610821"/>
                  <a:pt x="693947" y="722159"/>
                  <a:pt x="711012" y="675254"/>
                </a:cubicBezTo>
                <a:cubicBezTo>
                  <a:pt x="728077" y="628349"/>
                  <a:pt x="540957" y="430077"/>
                  <a:pt x="594386" y="413638"/>
                </a:cubicBezTo>
                <a:cubicBezTo>
                  <a:pt x="647815" y="397199"/>
                  <a:pt x="989542" y="643980"/>
                  <a:pt x="1031584" y="576622"/>
                </a:cubicBezTo>
                <a:cubicBezTo>
                  <a:pt x="1073626" y="509264"/>
                  <a:pt x="795265" y="71133"/>
                  <a:pt x="846639" y="9488"/>
                </a:cubicBezTo>
                <a:cubicBezTo>
                  <a:pt x="898013" y="-52157"/>
                  <a:pt x="1339826" y="206752"/>
                  <a:pt x="1339826"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2828989" y="1689564"/>
            <a:ext cx="330462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With or without noise</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8" name="Right Arrow 7"/>
          <p:cNvSpPr/>
          <p:nvPr/>
        </p:nvSpPr>
        <p:spPr>
          <a:xfrm>
            <a:off x="6990061" y="4625330"/>
            <a:ext cx="669053" cy="454215"/>
          </a:xfrm>
          <a:prstGeom prst="rightArrow">
            <a:avLst>
              <a:gd name="adj1" fmla="val 53700"/>
              <a:gd name="adj2" fmla="val 4978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60478" y="4650166"/>
            <a:ext cx="67358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a:ea typeface="+mn-ea"/>
                <a:cs typeface="Gill Sans"/>
              </a:rPr>
              <a:t>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0" name="Footer Placeholder 9">
            <a:extLst>
              <a:ext uri="{FF2B5EF4-FFF2-40B4-BE49-F238E27FC236}">
                <a16:creationId xmlns:a16="http://schemas.microsoft.com/office/drawing/2014/main" id="{DEBA4C55-ED29-40FE-B5CE-6A26856A28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Tree>
    <p:extLst>
      <p:ext uri="{BB962C8B-B14F-4D97-AF65-F5344CB8AC3E}">
        <p14:creationId xmlns:p14="http://schemas.microsoft.com/office/powerpoint/2010/main" val="1315742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with</a:t>
            </a:r>
            <a:br>
              <a:rPr lang="en-US" dirty="0"/>
            </a:br>
            <a:r>
              <a:rPr lang="en-US" dirty="0"/>
              <a:t>Random Queries</a:t>
            </a:r>
          </a:p>
        </p:txBody>
      </p:sp>
      <p:grpSp>
        <p:nvGrpSpPr>
          <p:cNvPr id="44" name="Group 43"/>
          <p:cNvGrpSpPr/>
          <p:nvPr/>
        </p:nvGrpSpPr>
        <p:grpSpPr>
          <a:xfrm>
            <a:off x="457200" y="2604029"/>
            <a:ext cx="8789936" cy="1780891"/>
            <a:chOff x="617673" y="4215521"/>
            <a:chExt cx="8789936" cy="1780891"/>
          </a:xfrm>
        </p:grpSpPr>
        <p:sp>
          <p:nvSpPr>
            <p:cNvPr id="5" name="Rectangle 4"/>
            <p:cNvSpPr/>
            <p:nvPr/>
          </p:nvSpPr>
          <p:spPr>
            <a:xfrm>
              <a:off x="2766741" y="4373886"/>
              <a:ext cx="6640868"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a:ea typeface="+mn-ea"/>
                  <a:cs typeface="Gill Sans"/>
                </a:rPr>
                <a:t>No</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control</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on their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characteristics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We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cannot</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properly</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evaluate</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summarizations and indexes</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2" name="Group 41"/>
            <p:cNvGrpSpPr/>
            <p:nvPr/>
          </p:nvGrpSpPr>
          <p:grpSpPr>
            <a:xfrm>
              <a:off x="617673" y="4215521"/>
              <a:ext cx="1524399" cy="1780891"/>
              <a:chOff x="1024867" y="4332771"/>
              <a:chExt cx="1524399" cy="1780891"/>
            </a:xfrm>
          </p:grpSpPr>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9369" y="5278647"/>
                <a:ext cx="652703" cy="835015"/>
              </a:xfrm>
              <a:prstGeom prst="rect">
                <a:avLst/>
              </a:prstGeom>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3328" y="5583552"/>
                <a:ext cx="389876" cy="372797"/>
              </a:xfrm>
              <a:prstGeom prst="rect">
                <a:avLst/>
              </a:prstGeom>
            </p:spPr>
          </p:pic>
          <p:grpSp>
            <p:nvGrpSpPr>
              <p:cNvPr id="38" name="Group 37"/>
              <p:cNvGrpSpPr/>
              <p:nvPr/>
            </p:nvGrpSpPr>
            <p:grpSpPr>
              <a:xfrm>
                <a:off x="1024867" y="4332771"/>
                <a:ext cx="1524399" cy="1089814"/>
                <a:chOff x="397377" y="2324065"/>
                <a:chExt cx="1524399" cy="1089814"/>
              </a:xfrm>
            </p:grpSpPr>
            <p:sp>
              <p:nvSpPr>
                <p:cNvPr id="32" name="Cloud 31"/>
                <p:cNvSpPr/>
                <p:nvPr/>
              </p:nvSpPr>
              <p:spPr>
                <a:xfrm>
                  <a:off x="397377" y="2324065"/>
                  <a:ext cx="1524399" cy="86239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807" y="2891559"/>
                  <a:ext cx="546249" cy="522320"/>
                </a:xfrm>
                <a:prstGeom prst="rect">
                  <a:avLst/>
                </a:prstGeom>
                <a:noFill/>
                <a:ln>
                  <a:no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781" y="2440558"/>
                  <a:ext cx="671963" cy="470015"/>
                </a:xfrm>
                <a:prstGeom prst="rect">
                  <a:avLst/>
                </a:prstGeom>
              </p:spPr>
            </p:pic>
            <p:pic>
              <p:nvPicPr>
                <p:cNvPr id="36" name="Picture 3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500" y="2592235"/>
                  <a:ext cx="457200" cy="303467"/>
                </a:xfrm>
                <a:prstGeom prst="rect">
                  <a:avLst/>
                </a:prstGeom>
              </p:spPr>
            </p:pic>
            <p:pic>
              <p:nvPicPr>
                <p:cNvPr id="37" name="Picture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9170" y="2567907"/>
                  <a:ext cx="234907" cy="151066"/>
                </a:xfrm>
                <a:prstGeom prst="rect">
                  <a:avLst/>
                </a:prstGeom>
              </p:spPr>
            </p:pic>
          </p:grpSp>
        </p:grpSp>
        <p:sp>
          <p:nvSpPr>
            <p:cNvPr id="41" name="Left Arrow 40"/>
            <p:cNvSpPr/>
            <p:nvPr/>
          </p:nvSpPr>
          <p:spPr>
            <a:xfrm>
              <a:off x="2238407" y="4491126"/>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eft Arrow 42"/>
            <p:cNvSpPr/>
            <p:nvPr/>
          </p:nvSpPr>
          <p:spPr>
            <a:xfrm rot="10800000">
              <a:off x="2236836" y="5305335"/>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Slide Number Placeholder 2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5" name="TextBox 24"/>
          <p:cNvSpPr txBox="1"/>
          <p:nvPr/>
        </p:nvSpPr>
        <p:spPr>
          <a:xfrm>
            <a:off x="1205017" y="4716429"/>
            <a:ext cx="665842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We need queries that cover the entire range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from easy to hard</a:t>
            </a:r>
          </a:p>
        </p:txBody>
      </p:sp>
      <p:sp>
        <p:nvSpPr>
          <p:cNvPr id="3" name="Footer Placeholder 2">
            <a:extLst>
              <a:ext uri="{FF2B5EF4-FFF2-40B4-BE49-F238E27FC236}">
                <a16:creationId xmlns:a16="http://schemas.microsoft.com/office/drawing/2014/main" id="{4C53FDAD-1ED6-46F3-AE5E-770525ADC82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Tree>
    <p:extLst>
      <p:ext uri="{BB962C8B-B14F-4D97-AF65-F5344CB8AC3E}">
        <p14:creationId xmlns:p14="http://schemas.microsoft.com/office/powerpoint/2010/main" val="19593231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4" name="TextBox 3"/>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21" name="Rectangle 20"/>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descr="legen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540" y="3305689"/>
            <a:ext cx="3212568" cy="672399"/>
          </a:xfrm>
          <a:prstGeom prst="rect">
            <a:avLst/>
          </a:prstGeom>
        </p:spPr>
      </p:pic>
      <p:sp>
        <p:nvSpPr>
          <p:cNvPr id="24" name="Rectangle 23"/>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8" name="Rectangle 27"/>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1" name="Rounded Rectangle 26">
            <a:extLst>
              <a:ext uri="{FF2B5EF4-FFF2-40B4-BE49-F238E27FC236}">
                <a16:creationId xmlns:a16="http://schemas.microsoft.com/office/drawing/2014/main" id="{3420D127-CE53-4F40-ACF3-FF98D59123F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26">
            <a:extLst>
              <a:ext uri="{FF2B5EF4-FFF2-40B4-BE49-F238E27FC236}">
                <a16:creationId xmlns:a16="http://schemas.microsoft.com/office/drawing/2014/main" id="{04DE3DCE-E6C6-4870-A9BA-61501F22DAC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Footer Placeholder 7">
            <a:extLst>
              <a:ext uri="{FF2B5EF4-FFF2-40B4-BE49-F238E27FC236}">
                <a16:creationId xmlns:a16="http://schemas.microsoft.com/office/drawing/2014/main" id="{749355D4-EAA5-48BE-9BCC-9C66595631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Tree>
    <p:extLst>
      <p:ext uri="{BB962C8B-B14F-4D97-AF65-F5344CB8AC3E}">
        <p14:creationId xmlns:p14="http://schemas.microsoft.com/office/powerpoint/2010/main" val="10722770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4" grpId="0" animBg="1"/>
      <p:bldP spid="25"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45" y="314896"/>
            <a:ext cx="8229600" cy="1066800"/>
          </a:xfrm>
        </p:spPr>
        <p:txBody>
          <a:bodyPr/>
          <a:lstStyle/>
          <a:p>
            <a:r>
              <a:rPr lang="en-US" dirty="0"/>
              <a:t>Previous Workloads</a:t>
            </a: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pic>
        <p:nvPicPr>
          <p:cNvPr id="8" name="Picture 7" descr="EEG.64-previous-hardness-hist.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501" y="3073491"/>
            <a:ext cx="2444223" cy="1629483"/>
          </a:xfrm>
          <a:prstGeom prst="rect">
            <a:avLst/>
          </a:prstGeom>
        </p:spPr>
      </p:pic>
      <p:pic>
        <p:nvPicPr>
          <p:cNvPr id="9" name="Picture 8" descr="EEG.256-previous-hardness-hist.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7699" y="3073491"/>
            <a:ext cx="2444223" cy="1629483"/>
          </a:xfrm>
          <a:prstGeom prst="rect">
            <a:avLst/>
          </a:prstGeom>
        </p:spPr>
      </p:pic>
      <p:pic>
        <p:nvPicPr>
          <p:cNvPr id="10" name="Picture 9" descr="EEG.1024-previous-hardness-hist.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579" y="3073491"/>
            <a:ext cx="2444223" cy="1629483"/>
          </a:xfrm>
          <a:prstGeom prst="rect">
            <a:avLst/>
          </a:prstGeom>
        </p:spPr>
      </p:pic>
      <p:pic>
        <p:nvPicPr>
          <p:cNvPr id="11" name="Picture 10" descr="RANDOMWALK.64-previous-hardness-hist.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499" y="4424052"/>
            <a:ext cx="2743200" cy="1828800"/>
          </a:xfrm>
          <a:prstGeom prst="rect">
            <a:avLst/>
          </a:prstGeom>
        </p:spPr>
      </p:pic>
      <p:pic>
        <p:nvPicPr>
          <p:cNvPr id="12" name="Picture 11" descr="RANDOMWALK.256-previous-hardness-hist.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0057" y="4424052"/>
            <a:ext cx="2743200" cy="1828800"/>
          </a:xfrm>
          <a:prstGeom prst="rect">
            <a:avLst/>
          </a:prstGeom>
        </p:spPr>
      </p:pic>
      <p:pic>
        <p:nvPicPr>
          <p:cNvPr id="13" name="Picture 12" descr="RANDOMWALK.1024-previous-hardness-hist.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3257" y="4424052"/>
            <a:ext cx="2743200" cy="1828800"/>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5" name="TextBox 14"/>
          <p:cNvSpPr txBox="1"/>
          <p:nvPr/>
        </p:nvSpPr>
        <p:spPr>
          <a:xfrm>
            <a:off x="115643" y="3431911"/>
            <a:ext cx="5100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EEG</a:t>
            </a:r>
          </a:p>
        </p:txBody>
      </p:sp>
      <p:sp>
        <p:nvSpPr>
          <p:cNvPr id="16" name="TextBox 15"/>
          <p:cNvSpPr txBox="1"/>
          <p:nvPr/>
        </p:nvSpPr>
        <p:spPr>
          <a:xfrm rot="16200000">
            <a:off x="-151965" y="4949679"/>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Gill Sans"/>
                <a:ea typeface="+mn-ea"/>
                <a:cs typeface="Gill Sans"/>
              </a:rPr>
              <a:t>Randomwalk</a:t>
            </a:r>
            <a:endParaRPr kumimoji="0" lang="en-US" sz="1200" b="1"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30" name="TextBox 29"/>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sp>
        <p:nvSpPr>
          <p:cNvPr id="29" name="Rectangle 28"/>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20889"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160875"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6904672"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1482886"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180892"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6924689"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Footer Placeholder 3">
            <a:extLst>
              <a:ext uri="{FF2B5EF4-FFF2-40B4-BE49-F238E27FC236}">
                <a16:creationId xmlns:a16="http://schemas.microsoft.com/office/drawing/2014/main" id="{069772F2-657D-4AE2-B519-3C03D48CE8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34" name="Rectangle 33">
            <a:extLst>
              <a:ext uri="{FF2B5EF4-FFF2-40B4-BE49-F238E27FC236}">
                <a16:creationId xmlns:a16="http://schemas.microsoft.com/office/drawing/2014/main" id="{3884D1B4-84FB-4D4A-B025-6914A346D6F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8D4C9ADB-42AB-47AB-A78E-E1EDF1FB3EEF}"/>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6" name="Rounded Rectangle 26">
            <a:extLst>
              <a:ext uri="{FF2B5EF4-FFF2-40B4-BE49-F238E27FC236}">
                <a16:creationId xmlns:a16="http://schemas.microsoft.com/office/drawing/2014/main" id="{FD18AC47-37C2-472A-ACCB-B3F8C7ABDE42}"/>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26">
            <a:extLst>
              <a:ext uri="{FF2B5EF4-FFF2-40B4-BE49-F238E27FC236}">
                <a16:creationId xmlns:a16="http://schemas.microsoft.com/office/drawing/2014/main" id="{0A9A851C-BA83-4BBD-A59A-1AFE6B32F1DE}"/>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7382639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954087">
            <a:off x="2727644" y="2561054"/>
            <a:ext cx="674823" cy="246262"/>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562427">
            <a:off x="1546545" y="2513428"/>
            <a:ext cx="674823" cy="246262"/>
          </a:xfrm>
          <a:prstGeom prst="rect">
            <a:avLst/>
          </a:prstGeom>
        </p:spPr>
      </p:pic>
      <p:grpSp>
        <p:nvGrpSpPr>
          <p:cNvPr id="26" name="Group 25"/>
          <p:cNvGrpSpPr/>
          <p:nvPr/>
        </p:nvGrpSpPr>
        <p:grpSpPr>
          <a:xfrm>
            <a:off x="1212947" y="2460343"/>
            <a:ext cx="2549428" cy="1243347"/>
            <a:chOff x="1105265" y="2392424"/>
            <a:chExt cx="2715896" cy="1243347"/>
          </a:xfrm>
        </p:grpSpPr>
        <p:pic>
          <p:nvPicPr>
            <p:cNvPr id="22" name="Picture 21"/>
            <p:cNvPicPr>
              <a:picLocks noChangeAspect="1"/>
            </p:cNvPicPr>
            <p:nvPr/>
          </p:nvPicPr>
          <p:blipFill rotWithShape="1">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05265" y="2392424"/>
              <a:ext cx="1152168" cy="1243347"/>
            </a:xfrm>
            <a:prstGeom prst="rect">
              <a:avLst/>
            </a:prstGeom>
          </p:spPr>
        </p:pic>
        <p:pic>
          <p:nvPicPr>
            <p:cNvPr id="23" name="Picture 22"/>
            <p:cNvPicPr>
              <a:picLocks noChangeAspect="1"/>
            </p:cNvPicPr>
            <p:nvPr/>
          </p:nvPicPr>
          <p:blipFill rotWithShape="1">
            <a:blip r:embed="rId6" cstate="email">
              <a:graysc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flipH="1">
              <a:off x="2719209" y="2438414"/>
              <a:ext cx="1101952" cy="1197357"/>
            </a:xfrm>
            <a:prstGeom prst="rect">
              <a:avLst/>
            </a:prstGeom>
          </p:spPr>
        </p:pic>
      </p:grpSp>
      <p:sp>
        <p:nvSpPr>
          <p:cNvPr id="2" name="Title 1"/>
          <p:cNvSpPr>
            <a:spLocks noGrp="1"/>
          </p:cNvSpPr>
          <p:nvPr>
            <p:ph type="title"/>
          </p:nvPr>
        </p:nvSpPr>
        <p:spPr>
          <a:xfrm>
            <a:off x="387765" y="451131"/>
            <a:ext cx="8229600" cy="1066800"/>
          </a:xfrm>
        </p:spPr>
        <p:txBody>
          <a:bodyPr/>
          <a:lstStyle/>
          <a:p>
            <a:r>
              <a:rPr lang="en-US" dirty="0"/>
              <a:t>Benchmark Workloads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Rectangle 3"/>
          <p:cNvSpPr/>
          <p:nvPr/>
        </p:nvSpPr>
        <p:spPr>
          <a:xfrm>
            <a:off x="888521" y="1403457"/>
            <a:ext cx="3231974"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easy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good</a:t>
            </a:r>
          </a:p>
        </p:txBody>
      </p:sp>
      <p:grpSp>
        <p:nvGrpSpPr>
          <p:cNvPr id="27" name="Group 26"/>
          <p:cNvGrpSpPr/>
          <p:nvPr/>
        </p:nvGrpSpPr>
        <p:grpSpPr>
          <a:xfrm flipH="1">
            <a:off x="5239372" y="2377114"/>
            <a:ext cx="3167409" cy="1178887"/>
            <a:chOff x="5040659" y="2377114"/>
            <a:chExt cx="3419898" cy="1178886"/>
          </a:xfrm>
        </p:grpSpPr>
        <p:pic>
          <p:nvPicPr>
            <p:cNvPr id="15" name="Picture 14"/>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5040659" y="2377114"/>
              <a:ext cx="1573987" cy="1178886"/>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093745" y="2460342"/>
              <a:ext cx="1366812" cy="1079783"/>
            </a:xfrm>
            <a:prstGeom prst="rect">
              <a:avLst/>
            </a:prstGeom>
          </p:spPr>
        </p:pic>
      </p:grpSp>
      <p:sp>
        <p:nvSpPr>
          <p:cNvPr id="17" name="Rectangle 16"/>
          <p:cNvSpPr/>
          <p:nvPr/>
        </p:nvSpPr>
        <p:spPr>
          <a:xfrm>
            <a:off x="5173358" y="1377669"/>
            <a:ext cx="3212738"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bad</a:t>
            </a:r>
          </a:p>
        </p:txBody>
      </p:sp>
      <p:pic>
        <p:nvPicPr>
          <p:cNvPr id="25" name="Picture 24" descr="dumbell-rac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99462" y="4730751"/>
            <a:ext cx="1799104" cy="1349328"/>
          </a:xfrm>
          <a:prstGeom prst="rect">
            <a:avLst/>
          </a:prstGeom>
        </p:spPr>
      </p:pic>
      <p:sp>
        <p:nvSpPr>
          <p:cNvPr id="21" name="Rectangle 20"/>
          <p:cNvSpPr/>
          <p:nvPr/>
        </p:nvSpPr>
        <p:spPr>
          <a:xfrm>
            <a:off x="387765" y="4078825"/>
            <a:ext cx="841127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need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for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generating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queries of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varying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hardness</a:t>
            </a:r>
          </a:p>
        </p:txBody>
      </p:sp>
      <p:sp>
        <p:nvSpPr>
          <p:cNvPr id="5" name="Footer Placeholder 4">
            <a:extLst>
              <a:ext uri="{FF2B5EF4-FFF2-40B4-BE49-F238E27FC236}">
                <a16:creationId xmlns:a16="http://schemas.microsoft.com/office/drawing/2014/main" id="{78A4178C-5D07-46B4-9519-86397064EE0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30" name="Rectangle 29">
            <a:extLst>
              <a:ext uri="{FF2B5EF4-FFF2-40B4-BE49-F238E27FC236}">
                <a16:creationId xmlns:a16="http://schemas.microsoft.com/office/drawing/2014/main" id="{30116CC0-BCC3-4115-A2D6-B2471AE09A5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CF7DAADF-4AA1-4498-962F-E35868114CC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2" name="Rounded Rectangle 26">
            <a:extLst>
              <a:ext uri="{FF2B5EF4-FFF2-40B4-BE49-F238E27FC236}">
                <a16:creationId xmlns:a16="http://schemas.microsoft.com/office/drawing/2014/main" id="{D0DD2A53-52C6-450A-8B44-17EA5BED7EDA}"/>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26">
            <a:extLst>
              <a:ext uri="{FF2B5EF4-FFF2-40B4-BE49-F238E27FC236}">
                <a16:creationId xmlns:a16="http://schemas.microsoft.com/office/drawing/2014/main" id="{2A4D1622-373A-47AF-BDFC-E459F10BF8D4}"/>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67859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 name="Straight Connector 24"/>
          <p:cNvCxnSpPr/>
          <p:nvPr/>
        </p:nvCxnSpPr>
        <p:spPr>
          <a:xfrm>
            <a:off x="3572697" y="2013739"/>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33545" y="653928"/>
            <a:ext cx="8229600" cy="1066800"/>
          </a:xfrm>
        </p:spPr>
        <p:txBody>
          <a:bodyPr/>
          <a:lstStyle/>
          <a:p>
            <a:r>
              <a:rPr lang="en-US" dirty="0"/>
              <a:t>Characterizing Queries</a:t>
            </a:r>
          </a:p>
        </p:txBody>
      </p:sp>
      <p:grpSp>
        <p:nvGrpSpPr>
          <p:cNvPr id="9" name="Group 8"/>
          <p:cNvGrpSpPr/>
          <p:nvPr/>
        </p:nvGrpSpPr>
        <p:grpSpPr>
          <a:xfrm>
            <a:off x="2749319" y="2308300"/>
            <a:ext cx="4055235" cy="528332"/>
            <a:chOff x="5023407" y="3820026"/>
            <a:chExt cx="4055235" cy="528332"/>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6"/>
              <p:cNvSpPr txBox="1"/>
              <p:nvPr/>
            </p:nvSpPr>
            <p:spPr>
              <a:xfrm>
                <a:off x="1680052" y="2983132"/>
                <a:ext cx="5101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P</a:t>
                </a:r>
                <a:r>
                  <a:rPr kumimoji="0" lang="en-US" sz="1400" b="1" i="1" u="none" strike="noStrike" kern="1200" cap="none" spc="0" normalizeH="0" baseline="-25000" noProof="0" dirty="0">
                    <a:ln>
                      <a:noFill/>
                    </a:ln>
                    <a:solidFill>
                      <a:prstClr val="black"/>
                    </a:solidFill>
                    <a:effectLst/>
                    <a:uLnTx/>
                    <a:uFillTx/>
                    <a:latin typeface="Calibri"/>
                    <a:ea typeface="+mn-ea"/>
                    <a:cs typeface="+mn-cs"/>
                  </a:rPr>
                  <a:t>4</a:t>
                </a:r>
              </a:p>
            </p:txBody>
          </p:sp>
        </p:grpSp>
        <p:sp>
          <p:nvSpPr>
            <p:cNvPr id="81" name="Oval 80"/>
            <p:cNvSpPr/>
            <p:nvPr/>
          </p:nvSpPr>
          <p:spPr>
            <a:xfrm>
              <a:off x="5776078" y="3840291"/>
              <a:ext cx="141414" cy="141414"/>
            </a:xfrm>
            <a:prstGeom prst="ellipse">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5" y="4071359"/>
              <a:ext cx="7334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5"/>
          <p:cNvGrpSpPr/>
          <p:nvPr/>
        </p:nvGrpSpPr>
        <p:grpSpPr>
          <a:xfrm>
            <a:off x="2749319" y="3579864"/>
            <a:ext cx="4055235" cy="520486"/>
            <a:chOff x="5023407" y="3827872"/>
            <a:chExt cx="4055235" cy="52048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5" y="4071359"/>
              <a:ext cx="7334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66" name="Straight Arrow Connector 65"/>
          <p:cNvCxnSpPr>
            <a:stCxn id="51" idx="0"/>
            <a:endCxn id="81" idx="4"/>
          </p:cNvCxnSpPr>
          <p:nvPr/>
        </p:nvCxnSpPr>
        <p:spPr>
          <a:xfrm flipV="1">
            <a:off x="3138843" y="2469979"/>
            <a:ext cx="433854" cy="11145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4"/>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4" y="2449714"/>
            <a:ext cx="881388" cy="113015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4" y="2429004"/>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4" y="2441479"/>
            <a:ext cx="2273670"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4" y="2462189"/>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0" y="2439853"/>
            <a:ext cx="1686380" cy="11430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9" name="TextBox 48"/>
          <p:cNvSpPr txBox="1"/>
          <p:nvPr/>
        </p:nvSpPr>
        <p:spPr>
          <a:xfrm>
            <a:off x="6409383" y="3210582"/>
            <a:ext cx="274932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Approximating</a:t>
            </a:r>
            <a:r>
              <a:rPr kumimoji="0" lang="en-US" sz="1600" b="0" i="0" u="none" strike="noStrike" kern="1200" cap="none" spc="0" normalizeH="0" baseline="0" noProof="0" dirty="0">
                <a:ln>
                  <a:noFill/>
                </a:ln>
                <a:solidFill>
                  <a:prstClr val="black"/>
                </a:solidFill>
                <a:effectLst/>
                <a:uLnTx/>
                <a:uFillTx/>
                <a:latin typeface="Calibri"/>
                <a:ea typeface="+mn-ea"/>
                <a:cs typeface="+mn-cs"/>
              </a:rPr>
              <a:t> distances using </a:t>
            </a:r>
            <a:r>
              <a:rPr kumimoji="0" lang="en-US" sz="1600" b="1" i="0" u="none" strike="noStrike" kern="1200" cap="none" spc="0" normalizeH="0" baseline="0" noProof="0" dirty="0">
                <a:ln>
                  <a:noFill/>
                </a:ln>
                <a:solidFill>
                  <a:prstClr val="black"/>
                </a:solidFill>
                <a:effectLst/>
                <a:uLnTx/>
                <a:uFillTx/>
                <a:latin typeface="Calibri"/>
                <a:ea typeface="+mn-ea"/>
                <a:cs typeface="+mn-cs"/>
              </a:rPr>
              <a:t>Lower Bounding functions </a:t>
            </a:r>
            <a:r>
              <a:rPr kumimoji="0" lang="en-US" sz="1600" b="0" i="0" u="none" strike="noStrike" kern="1200" cap="none" spc="0" normalizeH="0" baseline="0" noProof="0" dirty="0">
                <a:ln>
                  <a:noFill/>
                </a:ln>
                <a:solidFill>
                  <a:prstClr val="black"/>
                </a:solidFill>
                <a:effectLst/>
                <a:uLnTx/>
                <a:uFillTx/>
                <a:latin typeface="Calibri"/>
                <a:ea typeface="+mn-ea"/>
                <a:cs typeface="+mn-cs"/>
              </a:rPr>
              <a:t>on </a:t>
            </a:r>
            <a:r>
              <a:rPr kumimoji="0" lang="en-US" sz="1600" b="1" i="0" u="none" strike="noStrike" kern="1200" cap="none" spc="0" normalizeH="0" baseline="0" noProof="0" dirty="0">
                <a:ln>
                  <a:noFill/>
                </a:ln>
                <a:solidFill>
                  <a:prstClr val="black"/>
                </a:solidFill>
                <a:effectLst/>
                <a:uLnTx/>
                <a:uFillTx/>
                <a:latin typeface="Calibri"/>
                <a:ea typeface="+mn-ea"/>
                <a:cs typeface="+mn-cs"/>
              </a:rPr>
              <a:t>summarizations</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Footer Placeholder 3">
            <a:extLst>
              <a:ext uri="{FF2B5EF4-FFF2-40B4-BE49-F238E27FC236}">
                <a16:creationId xmlns:a16="http://schemas.microsoft.com/office/drawing/2014/main" id="{9ECF90E4-D88C-4DE7-B4FC-A7DE43EB1D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53" name="Rectangle 52">
            <a:extLst>
              <a:ext uri="{FF2B5EF4-FFF2-40B4-BE49-F238E27FC236}">
                <a16:creationId xmlns:a16="http://schemas.microsoft.com/office/drawing/2014/main" id="{6B4FFC7A-EF7F-401F-B15A-29581FDD7D86}"/>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5275D165-EA35-4C77-80C4-4BCA84D66909}"/>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3" name="Rounded Rectangle 26">
            <a:extLst>
              <a:ext uri="{FF2B5EF4-FFF2-40B4-BE49-F238E27FC236}">
                <a16:creationId xmlns:a16="http://schemas.microsoft.com/office/drawing/2014/main" id="{F52884F5-9067-4239-840E-7A6B22FF13E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4" name="Rounded Rectangle 26">
            <a:extLst>
              <a:ext uri="{FF2B5EF4-FFF2-40B4-BE49-F238E27FC236}">
                <a16:creationId xmlns:a16="http://schemas.microsoft.com/office/drawing/2014/main" id="{CFBC98A8-99D8-4C3D-84DB-A13D3F715EA7}"/>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5" name="TextBox 64">
            <a:extLst>
              <a:ext uri="{FF2B5EF4-FFF2-40B4-BE49-F238E27FC236}">
                <a16:creationId xmlns:a16="http://schemas.microsoft.com/office/drawing/2014/main" id="{302E5190-2C0A-4935-BB17-7D1C722B1283}"/>
              </a:ext>
            </a:extLst>
          </p:cNvPr>
          <p:cNvSpPr txBox="1"/>
          <p:nvPr/>
        </p:nvSpPr>
        <p:spPr>
          <a:xfrm>
            <a:off x="1613738" y="2892288"/>
            <a:ext cx="7343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7" name="Straight Arrow Connector 66">
            <a:extLst>
              <a:ext uri="{FF2B5EF4-FFF2-40B4-BE49-F238E27FC236}">
                <a16:creationId xmlns:a16="http://schemas.microsoft.com/office/drawing/2014/main" id="{4BBB394F-4D55-4474-B4CA-A7E662D0FED2}"/>
              </a:ext>
            </a:extLst>
          </p:cNvPr>
          <p:cNvCxnSpPr/>
          <p:nvPr/>
        </p:nvCxnSpPr>
        <p:spPr>
          <a:xfrm flipV="1">
            <a:off x="2207055" y="2498707"/>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9297721-CFB8-4054-904D-C0AA2B8D6EE9}"/>
              </a:ext>
            </a:extLst>
          </p:cNvPr>
          <p:cNvCxnSpPr>
            <a:cxnSpLocks/>
          </p:cNvCxnSpPr>
          <p:nvPr/>
        </p:nvCxnSpPr>
        <p:spPr>
          <a:xfrm>
            <a:off x="2184644" y="3300182"/>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8BC40BBB-B5BF-4AEB-8072-A57BCB9C1454}"/>
              </a:ext>
            </a:extLst>
          </p:cNvPr>
          <p:cNvSpPr txBox="1"/>
          <p:nvPr/>
        </p:nvSpPr>
        <p:spPr>
          <a:xfrm>
            <a:off x="3677169" y="1706288"/>
            <a:ext cx="2030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Gill Sans"/>
                <a:ea typeface="+mn-ea"/>
                <a:cs typeface="Gill Sans"/>
              </a:rPr>
              <a:t>Real Distance</a:t>
            </a:r>
            <a:r>
              <a:rPr kumimoji="0" lang="en-US" sz="1400" b="0" i="1" u="none" strike="noStrike" kern="1200" cap="none" spc="0" normalizeH="0" baseline="0" noProof="0" dirty="0">
                <a:ln>
                  <a:noFill/>
                </a:ln>
                <a:solidFill>
                  <a:prstClr val="black"/>
                </a:solidFill>
                <a:effectLst/>
                <a:uLnTx/>
                <a:uFillTx/>
                <a:latin typeface="Gill Sans"/>
                <a:ea typeface="+mn-ea"/>
                <a:cs typeface="Gill Sans"/>
              </a:rPr>
              <a:t> from </a:t>
            </a:r>
            <a:r>
              <a:rPr kumimoji="0" lang="en-US" sz="14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p>
        </p:txBody>
      </p:sp>
      <p:sp>
        <p:nvSpPr>
          <p:cNvPr id="72" name="TextBox 71">
            <a:extLst>
              <a:ext uri="{FF2B5EF4-FFF2-40B4-BE49-F238E27FC236}">
                <a16:creationId xmlns:a16="http://schemas.microsoft.com/office/drawing/2014/main" id="{E9BB9D8B-A833-47FD-8179-1ADF428CF121}"/>
              </a:ext>
            </a:extLst>
          </p:cNvPr>
          <p:cNvSpPr txBox="1"/>
          <p:nvPr/>
        </p:nvSpPr>
        <p:spPr>
          <a:xfrm>
            <a:off x="3677169" y="4059213"/>
            <a:ext cx="27728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Gill Sans"/>
                <a:ea typeface="+mn-ea"/>
                <a:cs typeface="Gill Sans"/>
              </a:rPr>
              <a:t>Lower Bound</a:t>
            </a:r>
            <a:r>
              <a:rPr kumimoji="0" lang="en-US" sz="1400" b="0" i="1" u="none" strike="noStrike" kern="1200" cap="none" spc="0" normalizeH="0" baseline="0" noProof="0" dirty="0">
                <a:ln>
                  <a:noFill/>
                </a:ln>
                <a:solidFill>
                  <a:prstClr val="black"/>
                </a:solidFill>
                <a:effectLst/>
                <a:uLnTx/>
                <a:uFillTx/>
                <a:latin typeface="Gill Sans"/>
                <a:ea typeface="+mn-ea"/>
                <a:cs typeface="Gill Sans"/>
              </a:rPr>
              <a:t> Distance from </a:t>
            </a:r>
            <a:r>
              <a:rPr kumimoji="0" lang="en-US" sz="14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p>
        </p:txBody>
      </p:sp>
    </p:spTree>
    <p:extLst>
      <p:ext uri="{BB962C8B-B14F-4D97-AF65-F5344CB8AC3E}">
        <p14:creationId xmlns:p14="http://schemas.microsoft.com/office/powerpoint/2010/main" val="23752715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TextBox 26"/>
          <p:cNvSpPr txBox="1"/>
          <p:nvPr/>
        </p:nvSpPr>
        <p:spPr>
          <a:xfrm>
            <a:off x="320077" y="1747865"/>
            <a:ext cx="40128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Distribute points such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The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worse</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 summarization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8000"/>
                </a:solidFill>
                <a:effectLst/>
                <a:uLnTx/>
                <a:uFillTx/>
                <a:latin typeface="Gill Sans"/>
                <a:ea typeface="+mn-ea"/>
                <a:cs typeface="Gill Sans"/>
              </a:rPr>
              <a:t>the more data it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9BBB59"/>
              </a:solidFill>
              <a:effectLst/>
              <a:uLnTx/>
              <a:uFillTx/>
              <a:latin typeface="Gill Sans"/>
              <a:ea typeface="+mn-ea"/>
              <a:cs typeface="Gill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a:ea typeface="+mn-ea"/>
                <a:cs typeface="Gill Sans"/>
              </a:rPr>
              <a:t>Equal</a:t>
            </a:r>
            <a:r>
              <a:rPr kumimoji="0" lang="en-US" sz="1800" b="0" i="0" u="none" strike="noStrike" kern="1200" cap="none" spc="0" normalizeH="0" baseline="0" noProof="0" dirty="0">
                <a:ln>
                  <a:noFill/>
                </a:ln>
                <a:solidFill>
                  <a:srgbClr val="000000"/>
                </a:solidFill>
                <a:effectLst/>
                <a:uLnTx/>
                <a:uFillTx/>
                <a:latin typeface="Gill Sans"/>
                <a:ea typeface="+mn-ea"/>
                <a:cs typeface="Gill Sans"/>
              </a:rPr>
              <a:t> number of points in every “zone”</a:t>
            </a:r>
          </a:p>
        </p:txBody>
      </p:sp>
      <p:grpSp>
        <p:nvGrpSpPr>
          <p:cNvPr id="3" name="Group 2"/>
          <p:cNvGrpSpPr/>
          <p:nvPr/>
        </p:nvGrpSpPr>
        <p:grpSpPr>
          <a:xfrm>
            <a:off x="4205901" y="1635190"/>
            <a:ext cx="4334965" cy="4334965"/>
            <a:chOff x="2332942" y="1636473"/>
            <a:chExt cx="4334965" cy="4334965"/>
          </a:xfrm>
        </p:grpSpPr>
        <p:sp>
          <p:nvSpPr>
            <p:cNvPr id="26" name="Donut 25"/>
            <p:cNvSpPr/>
            <p:nvPr/>
          </p:nvSpPr>
          <p:spPr>
            <a:xfrm>
              <a:off x="2332942" y="1636473"/>
              <a:ext cx="4334965" cy="4334965"/>
            </a:xfrm>
            <a:prstGeom prst="donut">
              <a:avLst>
                <a:gd name="adj" fmla="val 48648"/>
              </a:avLst>
            </a:prstGeom>
            <a:solidFill>
              <a:schemeClr val="accent2">
                <a:lumMod val="40000"/>
                <a:lumOff val="60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9" name="Donut 48"/>
            <p:cNvSpPr/>
            <p:nvPr/>
          </p:nvSpPr>
          <p:spPr>
            <a:xfrm>
              <a:off x="2934428" y="2201772"/>
              <a:ext cx="3179709" cy="3179709"/>
            </a:xfrm>
            <a:prstGeom prst="donut">
              <a:avLst>
                <a:gd name="adj" fmla="val 48648"/>
              </a:avLst>
            </a:prstGeom>
            <a:solidFill>
              <a:schemeClr val="accent6">
                <a:lumMod val="60000"/>
                <a:lumOff val="40000"/>
                <a:alpha val="70000"/>
              </a:schemeClr>
            </a:solidFill>
            <a:ln w="3175" cmpd="sng">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8" name="Donut 47"/>
            <p:cNvSpPr/>
            <p:nvPr/>
          </p:nvSpPr>
          <p:spPr>
            <a:xfrm>
              <a:off x="3427662" y="2688374"/>
              <a:ext cx="2167483" cy="2167483"/>
            </a:xfrm>
            <a:prstGeom prst="donut">
              <a:avLst>
                <a:gd name="adj" fmla="val 48648"/>
              </a:avLst>
            </a:prstGeom>
            <a:solidFill>
              <a:schemeClr val="accent3">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8" name="Donut 27"/>
            <p:cNvSpPr/>
            <p:nvPr/>
          </p:nvSpPr>
          <p:spPr>
            <a:xfrm>
              <a:off x="4023105" y="3302140"/>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p:cNvSpPr/>
            <p:nvPr/>
          </p:nvSpPr>
          <p:spPr>
            <a:xfrm>
              <a:off x="4099736" y="3389456"/>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0" name="Oval 29"/>
            <p:cNvSpPr/>
            <p:nvPr/>
          </p:nvSpPr>
          <p:spPr>
            <a:xfrm>
              <a:off x="4097588" y="3390209"/>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30"/>
            <p:cNvSpPr/>
            <p:nvPr/>
          </p:nvSpPr>
          <p:spPr>
            <a:xfrm>
              <a:off x="4096440" y="3385965"/>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Arrow Connector 31"/>
            <p:cNvCxnSpPr>
              <a:stCxn id="34" idx="1"/>
              <a:endCxn id="31" idx="5"/>
            </p:cNvCxnSpPr>
            <p:nvPr/>
          </p:nvCxnSpPr>
          <p:spPr>
            <a:xfrm flipH="1" flipV="1">
              <a:off x="4179445" y="3468969"/>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4439367" y="3728070"/>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2618314" y="3763570"/>
                <a:ext cx="190238" cy="358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Calibri"/>
                    <a:ea typeface="+mn-ea"/>
                    <a:cs typeface="+mn-cs"/>
                  </a:rPr>
                  <a:t>Q</a:t>
                </a:r>
                <a:r>
                  <a:rPr kumimoji="0" lang="en-US" sz="1000" b="1" i="1" u="none" strike="noStrike" kern="1200" cap="none" spc="0" normalizeH="0" baseline="-25000" noProof="0" dirty="0">
                    <a:ln>
                      <a:noFill/>
                    </a:ln>
                    <a:solidFill>
                      <a:prstClr val="black"/>
                    </a:solidFill>
                    <a:effectLst/>
                    <a:uLnTx/>
                    <a:uFillTx/>
                    <a:latin typeface="Calibri"/>
                    <a:ea typeface="+mn-ea"/>
                    <a:cs typeface="+mn-cs"/>
                  </a:rPr>
                  <a:t>1</a:t>
                </a:r>
              </a:p>
            </p:txBody>
          </p:sp>
        </p:grpSp>
        <p:sp>
          <p:nvSpPr>
            <p:cNvPr id="36" name="TextBox 35"/>
            <p:cNvSpPr txBox="1"/>
            <p:nvPr/>
          </p:nvSpPr>
          <p:spPr>
            <a:xfrm rot="2700000">
              <a:off x="4018664" y="3557262"/>
              <a:ext cx="51809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38" name="Oval 37"/>
            <p:cNvSpPr/>
            <p:nvPr/>
          </p:nvSpPr>
          <p:spPr>
            <a:xfrm>
              <a:off x="3115148" y="3134520"/>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3429565" y="2958043"/>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788411" y="2975087"/>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201456" y="397156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p:cNvSpPr/>
            <p:nvPr/>
          </p:nvSpPr>
          <p:spPr>
            <a:xfrm>
              <a:off x="5322165" y="423722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p:cNvSpPr/>
            <p:nvPr/>
          </p:nvSpPr>
          <p:spPr>
            <a:xfrm>
              <a:off x="5595145" y="2061254"/>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p:cNvSpPr/>
            <p:nvPr/>
          </p:nvSpPr>
          <p:spPr>
            <a:xfrm>
              <a:off x="3936797" y="235714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3028840" y="279033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p:cNvSpPr/>
            <p:nvPr/>
          </p:nvSpPr>
          <p:spPr>
            <a:xfrm>
              <a:off x="3899808" y="33428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p:cNvSpPr/>
            <p:nvPr/>
          </p:nvSpPr>
          <p:spPr>
            <a:xfrm>
              <a:off x="389191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370696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p:cNvSpPr/>
            <p:nvPr/>
          </p:nvSpPr>
          <p:spPr>
            <a:xfrm>
              <a:off x="3620660" y="4370569"/>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p:cNvSpPr/>
            <p:nvPr/>
          </p:nvSpPr>
          <p:spPr>
            <a:xfrm>
              <a:off x="4367301" y="271848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p:cNvSpPr/>
            <p:nvPr/>
          </p:nvSpPr>
          <p:spPr>
            <a:xfrm>
              <a:off x="5322165" y="4237228"/>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5365319" y="320961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3020774" y="2632176"/>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5912955" y="4794207"/>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a:off x="4353059" y="543531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Title 1"/>
          <p:cNvSpPr txBox="1">
            <a:spLocks/>
          </p:cNvSpPr>
          <p:nvPr/>
        </p:nvSpPr>
        <p:spPr>
          <a:xfrm>
            <a:off x="609600" y="34174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a:ea typeface="+mj-ea"/>
              </a:rPr>
              <a:t>Densification Method:</a:t>
            </a:r>
            <a:br>
              <a:rPr kumimoji="0" lang="en-US" sz="4000" b="1" i="0" u="none" strike="noStrike" kern="1200" cap="none" spc="0" normalizeH="0" baseline="0" noProof="0" dirty="0">
                <a:ln>
                  <a:noFill/>
                </a:ln>
                <a:solidFill>
                  <a:prstClr val="black"/>
                </a:solidFill>
                <a:effectLst/>
                <a:uLnTx/>
                <a:uFillTx/>
                <a:latin typeface="Gill Sans"/>
                <a:ea typeface="+mj-ea"/>
              </a:rPr>
            </a:br>
            <a:r>
              <a:rPr kumimoji="0" lang="en-US" sz="3700" b="1" i="0" u="none" strike="noStrike" kern="1200" cap="none" spc="0" normalizeH="0" baseline="0" noProof="0" dirty="0" err="1">
                <a:ln>
                  <a:noFill/>
                </a:ln>
                <a:solidFill>
                  <a:prstClr val="black"/>
                </a:solidFill>
                <a:effectLst/>
                <a:uLnTx/>
                <a:uFillTx/>
                <a:latin typeface="Gill Sans"/>
                <a:ea typeface="+mj-ea"/>
              </a:rPr>
              <a:t>Equi</a:t>
            </a:r>
            <a:r>
              <a:rPr kumimoji="0" lang="en-US" sz="3700" b="1" i="0" u="none" strike="noStrike" kern="1200" cap="none" spc="0" normalizeH="0" baseline="0" noProof="0" dirty="0">
                <a:ln>
                  <a:noFill/>
                </a:ln>
                <a:solidFill>
                  <a:prstClr val="black"/>
                </a:solidFill>
                <a:effectLst/>
                <a:uLnTx/>
                <a:uFillTx/>
                <a:latin typeface="Gill Sans"/>
                <a:ea typeface="+mj-ea"/>
              </a:rPr>
              <a:t>-densification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grpSp>
        <p:nvGrpSpPr>
          <p:cNvPr id="45" name="Group 44"/>
          <p:cNvGrpSpPr/>
          <p:nvPr/>
        </p:nvGrpSpPr>
        <p:grpSpPr>
          <a:xfrm>
            <a:off x="7546490" y="1237985"/>
            <a:ext cx="1835635" cy="692386"/>
            <a:chOff x="7546490" y="1237985"/>
            <a:chExt cx="1835635" cy="692386"/>
          </a:xfrm>
        </p:grpSpPr>
        <p:sp>
          <p:nvSpPr>
            <p:cNvPr id="59" name="Oval 58"/>
            <p:cNvSpPr/>
            <p:nvPr/>
          </p:nvSpPr>
          <p:spPr>
            <a:xfrm>
              <a:off x="7547239" y="1411247"/>
              <a:ext cx="86308" cy="86308"/>
            </a:xfrm>
            <a:prstGeom prst="ellipse">
              <a:avLst/>
            </a:prstGeom>
            <a:solidFill>
              <a:srgbClr val="FF0000"/>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7678060" y="1237985"/>
              <a:ext cx="1250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points</a:t>
              </a:r>
            </a:p>
          </p:txBody>
        </p:sp>
        <p:sp>
          <p:nvSpPr>
            <p:cNvPr id="61" name="Oval 60"/>
            <p:cNvSpPr/>
            <p:nvPr/>
          </p:nvSpPr>
          <p:spPr>
            <a:xfrm>
              <a:off x="7546490" y="172983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7669738" y="1561039"/>
              <a:ext cx="1712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Original points</a:t>
              </a:r>
            </a:p>
          </p:txBody>
        </p:sp>
      </p:grpSp>
      <p:sp>
        <p:nvSpPr>
          <p:cNvPr id="4" name="Footer Placeholder 3">
            <a:extLst>
              <a:ext uri="{FF2B5EF4-FFF2-40B4-BE49-F238E27FC236}">
                <a16:creationId xmlns:a16="http://schemas.microsoft.com/office/drawing/2014/main" id="{52C6186E-F9D3-4D11-9F6A-B6BEA40379B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BC69F03B-CF18-4D0C-9D3E-6F711B7DA851}"/>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EC6A2171-29A5-40B3-AC62-FF651B21D49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5" name="Rounded Rectangle 26">
            <a:extLst>
              <a:ext uri="{FF2B5EF4-FFF2-40B4-BE49-F238E27FC236}">
                <a16:creationId xmlns:a16="http://schemas.microsoft.com/office/drawing/2014/main" id="{210B9B57-A912-478C-8459-C22005462C1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6" name="Rounded Rectangle 26">
            <a:extLst>
              <a:ext uri="{FF2B5EF4-FFF2-40B4-BE49-F238E27FC236}">
                <a16:creationId xmlns:a16="http://schemas.microsoft.com/office/drawing/2014/main" id="{29061138-8F05-4723-871A-2B6A6026D7D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65587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tightnes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9298"/>
            <a:ext cx="9144000" cy="3657600"/>
          </a:xfrm>
          <a:prstGeom prst="rect">
            <a:avLst/>
          </a:prstGeom>
        </p:spPr>
      </p:pic>
      <p:sp>
        <p:nvSpPr>
          <p:cNvPr id="2" name="Title 1"/>
          <p:cNvSpPr>
            <a:spLocks noGrp="1"/>
          </p:cNvSpPr>
          <p:nvPr>
            <p:ph type="title"/>
          </p:nvPr>
        </p:nvSpPr>
        <p:spPr>
          <a:xfrm>
            <a:off x="433545" y="696438"/>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3" name="TextBox 2"/>
          <p:cNvSpPr txBox="1"/>
          <p:nvPr/>
        </p:nvSpPr>
        <p:spPr>
          <a:xfrm>
            <a:off x="457201" y="1360551"/>
            <a:ext cx="85798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Using all datasets of size 256 (100 queries for each dens. method), we measured the: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1-TLB: Summarization Error</a:t>
            </a:r>
            <a:r>
              <a:rPr kumimoji="0" lang="en-US" sz="1800" b="0" i="1" u="none" strike="noStrike" kern="1200" cap="none" spc="0" normalizeH="0" baseline="0" noProof="0" dirty="0">
                <a:ln>
                  <a:noFill/>
                </a:ln>
                <a:solidFill>
                  <a:prstClr val="black"/>
                </a:solidFill>
                <a:effectLst/>
                <a:uLnTx/>
                <a:uFillTx/>
                <a:latin typeface="Calibri"/>
                <a:ea typeface="+mn-ea"/>
                <a:cs typeface="+mn-cs"/>
              </a:rPr>
              <a:t> (0: perfect bound, 1: worst possible bound)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Minimum Effort </a:t>
            </a:r>
            <a:r>
              <a:rPr kumimoji="0" lang="en-US" sz="1800" b="0" i="1" u="none" strike="noStrike" kern="1200" cap="none" spc="0" normalizeH="0" baseline="0" noProof="0" dirty="0">
                <a:ln>
                  <a:noFill/>
                </a:ln>
                <a:solidFill>
                  <a:prstClr val="black"/>
                </a:solidFill>
                <a:effectLst/>
                <a:uLnTx/>
                <a:uFillTx/>
                <a:latin typeface="Calibri"/>
                <a:ea typeface="+mn-ea"/>
                <a:cs typeface="+mn-cs"/>
              </a:rPr>
              <a:t>for a set of summarizations using 8 – 64 bytes.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mn-cs"/>
              </a:rPr>
              <a:t>Normalized over SAX-64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5" name="Footer Placeholder 4">
            <a:extLst>
              <a:ext uri="{FF2B5EF4-FFF2-40B4-BE49-F238E27FC236}">
                <a16:creationId xmlns:a16="http://schemas.microsoft.com/office/drawing/2014/main" id="{72996FF3-BBC1-4C3D-A992-84EE5C0165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7" name="Rectangle 6">
            <a:extLst>
              <a:ext uri="{FF2B5EF4-FFF2-40B4-BE49-F238E27FC236}">
                <a16:creationId xmlns:a16="http://schemas.microsoft.com/office/drawing/2014/main" id="{CDFFE4EC-20F5-457F-9714-D17484256C2A}"/>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34474-9416-4C6C-A7DC-D41A08ED01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0" name="Rounded Rectangle 26">
            <a:extLst>
              <a:ext uri="{FF2B5EF4-FFF2-40B4-BE49-F238E27FC236}">
                <a16:creationId xmlns:a16="http://schemas.microsoft.com/office/drawing/2014/main" id="{C5B8A2D5-943E-49E5-BC1B-7BF84B31920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26">
            <a:extLst>
              <a:ext uri="{FF2B5EF4-FFF2-40B4-BE49-F238E27FC236}">
                <a16:creationId xmlns:a16="http://schemas.microsoft.com/office/drawing/2014/main" id="{627E1DC8-A059-4768-901D-D4A098F59E7F}"/>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026255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26</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endParaRPr lang="en" dirty="0">
              <a:latin typeface="Century Gothic"/>
              <a:sym typeface="Century Gothic"/>
            </a:endParaRPr>
          </a:p>
          <a:p>
            <a:pPr marL="0" indent="0">
              <a:buNone/>
            </a:pPr>
            <a:r>
              <a:rPr lang="en" dirty="0">
                <a:latin typeface="Century Gothic"/>
                <a:sym typeface="Century Gothic"/>
              </a:rPr>
              <a:t>	</a:t>
            </a:r>
            <a:r>
              <a:rPr lang="en" sz="2400" dirty="0">
                <a:sym typeface="Century Gothic"/>
              </a:rPr>
              <a:t>Nearest Neighbor (1NN)</a:t>
            </a:r>
          </a:p>
          <a:p>
            <a:pPr marL="0" indent="0">
              <a:buNone/>
            </a:pPr>
            <a:r>
              <a:rPr lang="en" sz="2400" dirty="0">
                <a:sym typeface="Century Gothic"/>
              </a:rPr>
              <a:t>	k-Nearest Neighbor (kNN)</a:t>
            </a:r>
          </a:p>
          <a:p>
            <a:pPr marL="0" indent="0">
              <a:buNone/>
            </a:pPr>
            <a:r>
              <a:rPr lang="en" sz="2400" dirty="0">
                <a:sym typeface="Century Gothic"/>
              </a:rPr>
              <a:t>	Farthest Neighbor</a:t>
            </a:r>
          </a:p>
          <a:p>
            <a:pPr marL="0" indent="0">
              <a:buNone/>
            </a:pPr>
            <a:r>
              <a:rPr lang="en" sz="2400" dirty="0">
                <a:sym typeface="Century Gothic"/>
              </a:rPr>
              <a:t>	epsilon-Range</a:t>
            </a:r>
          </a:p>
          <a:p>
            <a:pPr marL="0" indent="0">
              <a:buNone/>
            </a:pPr>
            <a:endParaRPr lang="en" sz="2400" dirty="0">
              <a:sym typeface="Century Gothic"/>
            </a:endParaRPr>
          </a:p>
          <a:p>
            <a:pPr marL="0" indent="0">
              <a:buNone/>
            </a:pPr>
            <a:r>
              <a:rPr lang="en" sz="2400" dirty="0">
                <a:sym typeface="Century Gothic"/>
              </a:rPr>
              <a:t>	and more…</a:t>
            </a:r>
            <a:endParaRPr lang="en-CA" dirty="0"/>
          </a:p>
        </p:txBody>
      </p:sp>
    </p:spTree>
    <p:custDataLst>
      <p:tags r:id="rId1"/>
    </p:custDataLst>
    <p:extLst>
      <p:ext uri="{BB962C8B-B14F-4D97-AF65-F5344CB8AC3E}">
        <p14:creationId xmlns:p14="http://schemas.microsoft.com/office/powerpoint/2010/main" val="3444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1204448"/>
            <a:ext cx="9144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For</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err="1">
                <a:ln>
                  <a:noFill/>
                </a:ln>
                <a:solidFill>
                  <a:prstClr val="black"/>
                </a:solidFill>
                <a:effectLst/>
                <a:uLnTx/>
                <a:uFillTx/>
                <a:latin typeface="Gill Sans"/>
                <a:ea typeface="+mn-ea"/>
                <a:cs typeface="Gill Sans"/>
              </a:rPr>
              <a:t>equi</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-densification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normalized Effort</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is closer to the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normalized Summarization Error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The worse a summarization the bigger effort it does</a:t>
            </a:r>
          </a:p>
        </p:txBody>
      </p:sp>
      <p:pic>
        <p:nvPicPr>
          <p:cNvPr id="9" name="Picture 8" descr="tightn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298"/>
            <a:ext cx="9144000" cy="3657600"/>
          </a:xfrm>
          <a:prstGeom prst="rect">
            <a:avLst/>
          </a:prstGeom>
        </p:spPr>
      </p:pic>
      <p:sp>
        <p:nvSpPr>
          <p:cNvPr id="5" name="Rectangle 4"/>
          <p:cNvSpPr/>
          <p:nvPr/>
        </p:nvSpPr>
        <p:spPr>
          <a:xfrm>
            <a:off x="55235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0" name="Rectangle 9"/>
          <p:cNvSpPr/>
          <p:nvPr/>
        </p:nvSpPr>
        <p:spPr>
          <a:xfrm>
            <a:off x="1045405"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1" name="Rectangle 10"/>
          <p:cNvSpPr/>
          <p:nvPr/>
        </p:nvSpPr>
        <p:spPr>
          <a:xfrm>
            <a:off x="1546964"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2" name="Rectangle 11"/>
          <p:cNvSpPr/>
          <p:nvPr/>
        </p:nvSpPr>
        <p:spPr>
          <a:xfrm>
            <a:off x="2643174"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3" name="Rectangle 12"/>
          <p:cNvSpPr/>
          <p:nvPr/>
        </p:nvSpPr>
        <p:spPr>
          <a:xfrm>
            <a:off x="313622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4" name="Rectangle 13"/>
          <p:cNvSpPr/>
          <p:nvPr/>
        </p:nvSpPr>
        <p:spPr>
          <a:xfrm>
            <a:off x="3637785"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5" name="Rectangle 14"/>
          <p:cNvSpPr/>
          <p:nvPr/>
        </p:nvSpPr>
        <p:spPr>
          <a:xfrm>
            <a:off x="409608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6" name="Rectangle 15"/>
          <p:cNvSpPr/>
          <p:nvPr/>
        </p:nvSpPr>
        <p:spPr>
          <a:xfrm>
            <a:off x="4760732"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7" name="Rectangle 16"/>
          <p:cNvSpPr/>
          <p:nvPr/>
        </p:nvSpPr>
        <p:spPr>
          <a:xfrm>
            <a:off x="525378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8" name="Rectangle 17"/>
          <p:cNvSpPr/>
          <p:nvPr/>
        </p:nvSpPr>
        <p:spPr>
          <a:xfrm>
            <a:off x="575534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9" name="Rectangle 18"/>
          <p:cNvSpPr/>
          <p:nvPr/>
        </p:nvSpPr>
        <p:spPr>
          <a:xfrm>
            <a:off x="621364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0" name="Rectangle 19"/>
          <p:cNvSpPr/>
          <p:nvPr/>
        </p:nvSpPr>
        <p:spPr>
          <a:xfrm>
            <a:off x="6878291"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1" name="Rectangle 20"/>
          <p:cNvSpPr/>
          <p:nvPr/>
        </p:nvSpPr>
        <p:spPr>
          <a:xfrm>
            <a:off x="737134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2" name="Rectangle 21"/>
          <p:cNvSpPr/>
          <p:nvPr/>
        </p:nvSpPr>
        <p:spPr>
          <a:xfrm>
            <a:off x="7872902"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3" name="Rectangle 22"/>
          <p:cNvSpPr/>
          <p:nvPr/>
        </p:nvSpPr>
        <p:spPr>
          <a:xfrm>
            <a:off x="833120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8" name="Rectangle 27"/>
          <p:cNvSpPr/>
          <p:nvPr/>
        </p:nvSpPr>
        <p:spPr>
          <a:xfrm>
            <a:off x="55235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9" name="Rectangle 28"/>
          <p:cNvSpPr/>
          <p:nvPr/>
        </p:nvSpPr>
        <p:spPr>
          <a:xfrm>
            <a:off x="1045405"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0" name="Rectangle 29"/>
          <p:cNvSpPr/>
          <p:nvPr/>
        </p:nvSpPr>
        <p:spPr>
          <a:xfrm>
            <a:off x="1546964"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1" name="Rectangle 30"/>
          <p:cNvSpPr/>
          <p:nvPr/>
        </p:nvSpPr>
        <p:spPr>
          <a:xfrm>
            <a:off x="2643174"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2" name="Rectangle 31"/>
          <p:cNvSpPr/>
          <p:nvPr/>
        </p:nvSpPr>
        <p:spPr>
          <a:xfrm>
            <a:off x="313622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3" name="Rectangle 32"/>
          <p:cNvSpPr/>
          <p:nvPr/>
        </p:nvSpPr>
        <p:spPr>
          <a:xfrm>
            <a:off x="3637785"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4" name="Rectangle 33"/>
          <p:cNvSpPr/>
          <p:nvPr/>
        </p:nvSpPr>
        <p:spPr>
          <a:xfrm>
            <a:off x="409608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5" name="Rectangle 34"/>
          <p:cNvSpPr/>
          <p:nvPr/>
        </p:nvSpPr>
        <p:spPr>
          <a:xfrm>
            <a:off x="4760732"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6" name="Rectangle 35"/>
          <p:cNvSpPr/>
          <p:nvPr/>
        </p:nvSpPr>
        <p:spPr>
          <a:xfrm>
            <a:off x="525378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7" name="Rectangle 36"/>
          <p:cNvSpPr/>
          <p:nvPr/>
        </p:nvSpPr>
        <p:spPr>
          <a:xfrm>
            <a:off x="575534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8" name="Rectangle 37"/>
          <p:cNvSpPr/>
          <p:nvPr/>
        </p:nvSpPr>
        <p:spPr>
          <a:xfrm>
            <a:off x="621364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9" name="Rectangle 38"/>
          <p:cNvSpPr/>
          <p:nvPr/>
        </p:nvSpPr>
        <p:spPr>
          <a:xfrm>
            <a:off x="6878291"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0" name="Rectangle 39"/>
          <p:cNvSpPr/>
          <p:nvPr/>
        </p:nvSpPr>
        <p:spPr>
          <a:xfrm>
            <a:off x="737134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1" name="Rectangle 40"/>
          <p:cNvSpPr/>
          <p:nvPr/>
        </p:nvSpPr>
        <p:spPr>
          <a:xfrm>
            <a:off x="7872902"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2" name="Rectangle 41"/>
          <p:cNvSpPr/>
          <p:nvPr/>
        </p:nvSpPr>
        <p:spPr>
          <a:xfrm>
            <a:off x="833120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3" name="Rectangle 42"/>
          <p:cNvSpPr/>
          <p:nvPr/>
        </p:nvSpPr>
        <p:spPr>
          <a:xfrm>
            <a:off x="56572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4" name="Rectangle 43"/>
          <p:cNvSpPr/>
          <p:nvPr/>
        </p:nvSpPr>
        <p:spPr>
          <a:xfrm>
            <a:off x="1058773"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5" name="Rectangle 44"/>
          <p:cNvSpPr/>
          <p:nvPr/>
        </p:nvSpPr>
        <p:spPr>
          <a:xfrm>
            <a:off x="1560332"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6" name="Rectangle 45"/>
          <p:cNvSpPr/>
          <p:nvPr/>
        </p:nvSpPr>
        <p:spPr>
          <a:xfrm>
            <a:off x="2656542"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7" name="Rectangle 46"/>
          <p:cNvSpPr/>
          <p:nvPr/>
        </p:nvSpPr>
        <p:spPr>
          <a:xfrm>
            <a:off x="314959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8" name="Rectangle 47"/>
          <p:cNvSpPr/>
          <p:nvPr/>
        </p:nvSpPr>
        <p:spPr>
          <a:xfrm>
            <a:off x="3651153"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9" name="Rectangle 48"/>
          <p:cNvSpPr/>
          <p:nvPr/>
        </p:nvSpPr>
        <p:spPr>
          <a:xfrm>
            <a:off x="410945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0" name="Rectangle 49"/>
          <p:cNvSpPr/>
          <p:nvPr/>
        </p:nvSpPr>
        <p:spPr>
          <a:xfrm>
            <a:off x="4774100"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1" name="Rectangle 50"/>
          <p:cNvSpPr/>
          <p:nvPr/>
        </p:nvSpPr>
        <p:spPr>
          <a:xfrm>
            <a:off x="526715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2" name="Rectangle 51"/>
          <p:cNvSpPr/>
          <p:nvPr/>
        </p:nvSpPr>
        <p:spPr>
          <a:xfrm>
            <a:off x="576871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3" name="Rectangle 52"/>
          <p:cNvSpPr/>
          <p:nvPr/>
        </p:nvSpPr>
        <p:spPr>
          <a:xfrm>
            <a:off x="622701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4" name="Rectangle 53"/>
          <p:cNvSpPr/>
          <p:nvPr/>
        </p:nvSpPr>
        <p:spPr>
          <a:xfrm>
            <a:off x="6891659"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5" name="Rectangle 54"/>
          <p:cNvSpPr/>
          <p:nvPr/>
        </p:nvSpPr>
        <p:spPr>
          <a:xfrm>
            <a:off x="738471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6" name="Rectangle 55"/>
          <p:cNvSpPr/>
          <p:nvPr/>
        </p:nvSpPr>
        <p:spPr>
          <a:xfrm>
            <a:off x="7886270"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7" name="Rectangle 56"/>
          <p:cNvSpPr/>
          <p:nvPr/>
        </p:nvSpPr>
        <p:spPr>
          <a:xfrm>
            <a:off x="834457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8" name="Title 1"/>
          <p:cNvSpPr>
            <a:spLocks noGrp="1"/>
          </p:cNvSpPr>
          <p:nvPr>
            <p:ph type="title"/>
          </p:nvPr>
        </p:nvSpPr>
        <p:spPr>
          <a:xfrm>
            <a:off x="396364" y="696438"/>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Footer Placeholder 3">
            <a:extLst>
              <a:ext uri="{FF2B5EF4-FFF2-40B4-BE49-F238E27FC236}">
                <a16:creationId xmlns:a16="http://schemas.microsoft.com/office/drawing/2014/main" id="{49165861-E687-46F2-9821-2EE53F81D1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59" name="Rectangle 58">
            <a:extLst>
              <a:ext uri="{FF2B5EF4-FFF2-40B4-BE49-F238E27FC236}">
                <a16:creationId xmlns:a16="http://schemas.microsoft.com/office/drawing/2014/main" id="{3C32EF31-B6E9-4ABF-98B3-3465DB117C2F}"/>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FB4C72A7-7F48-48D5-ACEF-C8E134A14C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1" name="Rounded Rectangle 26">
            <a:extLst>
              <a:ext uri="{FF2B5EF4-FFF2-40B4-BE49-F238E27FC236}">
                <a16:creationId xmlns:a16="http://schemas.microsoft.com/office/drawing/2014/main" id="{F1AD06D8-9CEC-41C8-9FC8-DDE1C208CA4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26">
            <a:extLst>
              <a:ext uri="{FF2B5EF4-FFF2-40B4-BE49-F238E27FC236}">
                <a16:creationId xmlns:a16="http://schemas.microsoft.com/office/drawing/2014/main" id="{5663101C-6444-42AC-8011-3EA95BC0DE99}"/>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9727028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45" y="512542"/>
            <a:ext cx="8229600" cy="1066800"/>
          </a:xfrm>
        </p:spPr>
        <p:txBody>
          <a:bodyPr/>
          <a:lstStyle/>
          <a:p>
            <a:r>
              <a:rPr lang="en-US" dirty="0"/>
              <a:t>Summary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79566" y="2123318"/>
            <a:ext cx="1082242" cy="768918"/>
          </a:xfrm>
          <a:prstGeom prst="rect">
            <a:avLst/>
          </a:prstGeom>
        </p:spPr>
      </p:pic>
      <p:sp>
        <p:nvSpPr>
          <p:cNvPr id="4" name="Rectangle 3"/>
          <p:cNvSpPr/>
          <p:nvPr/>
        </p:nvSpPr>
        <p:spPr>
          <a:xfrm>
            <a:off x="1865006" y="2010011"/>
            <a:ext cx="702499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Theoretical 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Methodology for characterizing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NN queries for data series indexes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92" y="3478055"/>
            <a:ext cx="1027016" cy="833595"/>
          </a:xfrm>
          <a:prstGeom prst="rect">
            <a:avLst/>
          </a:prstGeom>
        </p:spPr>
      </p:pic>
      <p:sp>
        <p:nvSpPr>
          <p:cNvPr id="6" name="Rectangle 5"/>
          <p:cNvSpPr/>
          <p:nvPr/>
        </p:nvSpPr>
        <p:spPr>
          <a:xfrm>
            <a:off x="1865007" y="3360568"/>
            <a:ext cx="724635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Nearest neighbor query workload generator</a:t>
            </a:r>
            <a:r>
              <a:rPr kumimoji="0" lang="en-US" sz="2000" b="0" i="0" u="none" strike="noStrike" kern="1200" cap="none" spc="0" normalizeH="0" baseline="0" noProof="0" dirty="0">
                <a:ln>
                  <a:noFill/>
                </a:ln>
                <a:solidFill>
                  <a:prstClr val="black"/>
                </a:solidFill>
                <a:effectLst/>
                <a:uLnTx/>
                <a:uFillTx/>
                <a:latin typeface="Gill Sans"/>
                <a:ea typeface="+mn-ea"/>
                <a:cs typeface="Gill San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Designed to stress-test data series indexes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at varying levels of difficulty</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3" name="Rectangle 12">
            <a:extLst>
              <a:ext uri="{FF2B5EF4-FFF2-40B4-BE49-F238E27FC236}">
                <a16:creationId xmlns:a16="http://schemas.microsoft.com/office/drawing/2014/main" id="{53F2E06C-A0B6-41CF-83B4-116BC9D92FC4}"/>
              </a:ext>
            </a:extLst>
          </p:cNvPr>
          <p:cNvSpPr/>
          <p:nvPr/>
        </p:nvSpPr>
        <p:spPr>
          <a:xfrm>
            <a:off x="457200" y="1475062"/>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Pros: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5" name="Rectangle 14">
            <a:extLst>
              <a:ext uri="{FF2B5EF4-FFF2-40B4-BE49-F238E27FC236}">
                <a16:creationId xmlns:a16="http://schemas.microsoft.com/office/drawing/2014/main" id="{A5BAB1B5-E95B-4E5A-9B6A-E8B52D2ECA38}"/>
              </a:ext>
            </a:extLst>
          </p:cNvPr>
          <p:cNvSpPr/>
          <p:nvPr/>
        </p:nvSpPr>
        <p:spPr>
          <a:xfrm>
            <a:off x="1865006" y="5491796"/>
            <a:ext cx="702499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Time complexity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Need new approach to scale to very large datasets</a:t>
            </a:r>
          </a:p>
        </p:txBody>
      </p:sp>
      <p:sp>
        <p:nvSpPr>
          <p:cNvPr id="16" name="Rectangle 15">
            <a:extLst>
              <a:ext uri="{FF2B5EF4-FFF2-40B4-BE49-F238E27FC236}">
                <a16:creationId xmlns:a16="http://schemas.microsoft.com/office/drawing/2014/main" id="{16A9BE3F-2F52-4FE4-BA52-207E4A3D4720}"/>
              </a:ext>
            </a:extLst>
          </p:cNvPr>
          <p:cNvSpPr/>
          <p:nvPr/>
        </p:nvSpPr>
        <p:spPr>
          <a:xfrm>
            <a:off x="457200" y="4956847"/>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Cons: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pic>
        <p:nvPicPr>
          <p:cNvPr id="11" name="Picture 10" descr="A close up of a clock&#10;&#10;Description automatically generated">
            <a:extLst>
              <a:ext uri="{FF2B5EF4-FFF2-40B4-BE49-F238E27FC236}">
                <a16:creationId xmlns:a16="http://schemas.microsoft.com/office/drawing/2014/main" id="{7D6EA8A8-63AB-44C0-B704-BCEC8EA13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92" y="5418512"/>
            <a:ext cx="935039" cy="825495"/>
          </a:xfrm>
          <a:prstGeom prst="rect">
            <a:avLst/>
          </a:prstGeom>
        </p:spPr>
      </p:pic>
      <p:sp>
        <p:nvSpPr>
          <p:cNvPr id="12" name="Footer Placeholder 11">
            <a:extLst>
              <a:ext uri="{FF2B5EF4-FFF2-40B4-BE49-F238E27FC236}">
                <a16:creationId xmlns:a16="http://schemas.microsoft.com/office/drawing/2014/main" id="{4F2E3B25-C3C6-4179-83B5-CA1732EB2D6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Palpanas - MDM 2022</a:t>
            </a:r>
          </a:p>
        </p:txBody>
      </p:sp>
      <p:sp>
        <p:nvSpPr>
          <p:cNvPr id="14" name="Rectangle 13">
            <a:extLst>
              <a:ext uri="{FF2B5EF4-FFF2-40B4-BE49-F238E27FC236}">
                <a16:creationId xmlns:a16="http://schemas.microsoft.com/office/drawing/2014/main" id="{167847D6-6E26-4B1B-AA6E-E54C48318BA0}"/>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D68B218-DA84-40DC-983B-F375ECE8B8FE}"/>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8" name="Rounded Rectangle 26">
            <a:extLst>
              <a:ext uri="{FF2B5EF4-FFF2-40B4-BE49-F238E27FC236}">
                <a16:creationId xmlns:a16="http://schemas.microsoft.com/office/drawing/2014/main" id="{B6E515A5-ADCC-47E3-8460-E506DC43320C}"/>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26">
            <a:extLst>
              <a:ext uri="{FF2B5EF4-FFF2-40B4-BE49-F238E27FC236}">
                <a16:creationId xmlns:a16="http://schemas.microsoft.com/office/drawing/2014/main" id="{EDC3219E-E59B-4866-82A2-6C7B0BC133B0}"/>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924968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solidFill>
                  <a:srgbClr val="C00000"/>
                </a:solidFill>
              </a:rPr>
              <a:t>interactive analytics</a:t>
            </a:r>
          </a:p>
          <a:p>
            <a:r>
              <a:rPr lang="en-US" dirty="0"/>
              <a:t>parallelization and distribution</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262</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49942150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data series analytics is </a:t>
            </a:r>
            <a:r>
              <a:rPr lang="en-US" dirty="0">
                <a:solidFill>
                  <a:srgbClr val="C00000"/>
                </a:solidFill>
              </a:rPr>
              <a:t>computationally expensive</a:t>
            </a:r>
          </a:p>
          <a:p>
            <a:pPr lvl="1" eaLnBrk="1" hangingPunct="1">
              <a:defRPr/>
            </a:pPr>
            <a:r>
              <a:rPr lang="en-US" dirty="0"/>
              <a:t>very high inherent complexity</a:t>
            </a:r>
          </a:p>
          <a:p>
            <a:pPr lvl="4" eaLnBrk="1" hangingPunct="1">
              <a:defRPr/>
            </a:pPr>
            <a:endParaRPr lang="en-US" dirty="0"/>
          </a:p>
          <a:p>
            <a:pPr eaLnBrk="1" hangingPunct="1">
              <a:defRPr/>
            </a:pPr>
            <a:r>
              <a:rPr lang="en-US" dirty="0"/>
              <a:t>may not always be possible to remove delays</a:t>
            </a:r>
          </a:p>
          <a:p>
            <a:pPr lvl="1" eaLnBrk="1" hangingPunct="1">
              <a:defRPr/>
            </a:pPr>
            <a:r>
              <a:rPr lang="en-US" dirty="0"/>
              <a:t>but could try to hide them!</a:t>
            </a:r>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A0185F6B-52BD-48B5-980B-D57E4CCF8ACA}"/>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92375463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7" name="Rectangle 6">
            <a:extLst>
              <a:ext uri="{FF2B5EF4-FFF2-40B4-BE49-F238E27FC236}">
                <a16:creationId xmlns:a16="http://schemas.microsoft.com/office/drawing/2014/main" id="{88CF4872-119F-4C8D-8974-9A874BE947AB}"/>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G</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2" name="Picture 1">
            <a:extLst>
              <a:ext uri="{FF2B5EF4-FFF2-40B4-BE49-F238E27FC236}">
                <a16:creationId xmlns:a16="http://schemas.microsoft.com/office/drawing/2014/main" id="{3C5AF451-9F40-40CE-A26C-961AAEEE06A6}"/>
              </a:ext>
            </a:extLst>
          </p:cNvPr>
          <p:cNvPicPr>
            <a:picLocks noChangeAspect="1"/>
          </p:cNvPicPr>
          <p:nvPr/>
        </p:nvPicPr>
        <p:blipFill rotWithShape="1">
          <a:blip r:embed="rId3"/>
          <a:srcRect r="9205"/>
          <a:stretch/>
        </p:blipFill>
        <p:spPr>
          <a:xfrm>
            <a:off x="74720" y="4038045"/>
            <a:ext cx="5141278" cy="2188839"/>
          </a:xfrm>
          <a:prstGeom prst="rect">
            <a:avLst/>
          </a:prstGeom>
        </p:spPr>
      </p:pic>
      <p:sp>
        <p:nvSpPr>
          <p:cNvPr id="3" name="Oval 2">
            <a:extLst>
              <a:ext uri="{FF2B5EF4-FFF2-40B4-BE49-F238E27FC236}">
                <a16:creationId xmlns:a16="http://schemas.microsoft.com/office/drawing/2014/main" id="{21269380-864F-43E6-A7F4-9DD2C4E380E9}"/>
              </a:ext>
            </a:extLst>
          </p:cNvPr>
          <p:cNvSpPr/>
          <p:nvPr/>
        </p:nvSpPr>
        <p:spPr>
          <a:xfrm>
            <a:off x="581993" y="4470013"/>
            <a:ext cx="772886"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32D8EDD2-B246-455D-A1B2-DE5A756B903B}"/>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93967832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7" name="Rectangle 6">
            <a:extLst>
              <a:ext uri="{FF2B5EF4-FFF2-40B4-BE49-F238E27FC236}">
                <a16:creationId xmlns:a16="http://schemas.microsoft.com/office/drawing/2014/main" id="{88CF4872-119F-4C8D-8974-9A874BE947AB}"/>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G</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2" name="Picture 1">
            <a:extLst>
              <a:ext uri="{FF2B5EF4-FFF2-40B4-BE49-F238E27FC236}">
                <a16:creationId xmlns:a16="http://schemas.microsoft.com/office/drawing/2014/main" id="{3C5AF451-9F40-40CE-A26C-961AAEEE06A6}"/>
              </a:ext>
            </a:extLst>
          </p:cNvPr>
          <p:cNvPicPr>
            <a:picLocks noChangeAspect="1"/>
          </p:cNvPicPr>
          <p:nvPr/>
        </p:nvPicPr>
        <p:blipFill rotWithShape="1">
          <a:blip r:embed="rId3"/>
          <a:srcRect r="9205"/>
          <a:stretch/>
        </p:blipFill>
        <p:spPr>
          <a:xfrm>
            <a:off x="74720" y="4038045"/>
            <a:ext cx="5141278" cy="2188839"/>
          </a:xfrm>
          <a:prstGeom prst="rect">
            <a:avLst/>
          </a:prstGeom>
        </p:spPr>
      </p:pic>
      <p:sp>
        <p:nvSpPr>
          <p:cNvPr id="3" name="Oval 2">
            <a:extLst>
              <a:ext uri="{FF2B5EF4-FFF2-40B4-BE49-F238E27FC236}">
                <a16:creationId xmlns:a16="http://schemas.microsoft.com/office/drawing/2014/main" id="{21269380-864F-43E6-A7F4-9DD2C4E380E9}"/>
              </a:ext>
            </a:extLst>
          </p:cNvPr>
          <p:cNvSpPr/>
          <p:nvPr/>
        </p:nvSpPr>
        <p:spPr>
          <a:xfrm>
            <a:off x="581993" y="4470013"/>
            <a:ext cx="772886"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Arrow: Curved Down 13">
            <a:extLst>
              <a:ext uri="{FF2B5EF4-FFF2-40B4-BE49-F238E27FC236}">
                <a16:creationId xmlns:a16="http://schemas.microsoft.com/office/drawing/2014/main" id="{AEBF75AD-C7DB-4534-84C4-396F84F01B1B}"/>
              </a:ext>
            </a:extLst>
          </p:cNvPr>
          <p:cNvSpPr/>
          <p:nvPr/>
        </p:nvSpPr>
        <p:spPr>
          <a:xfrm rot="21319376">
            <a:off x="816165" y="3514880"/>
            <a:ext cx="5570074" cy="764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32D8EDD2-B246-455D-A1B2-DE5A756B903B}"/>
              </a:ext>
            </a:extLst>
          </p:cNvPr>
          <p:cNvSpPr>
            <a:spLocks noGrp="1"/>
          </p:cNvSpPr>
          <p:nvPr>
            <p:ph type="ftr" sz="quarter" idx="11"/>
          </p:nvPr>
        </p:nvSpPr>
        <p:spPr/>
        <p:txBody>
          <a:bodyPr/>
          <a:lstStyle/>
          <a:p>
            <a:pPr>
              <a:defRPr/>
            </a:pPr>
            <a:r>
              <a:rPr lang="en-US"/>
              <a:t>Echihabi, Palpanas - MDM 2022</a:t>
            </a:r>
          </a:p>
        </p:txBody>
      </p:sp>
      <p:pic>
        <p:nvPicPr>
          <p:cNvPr id="13" name="Google Shape;316;p42">
            <a:extLst>
              <a:ext uri="{FF2B5EF4-FFF2-40B4-BE49-F238E27FC236}">
                <a16:creationId xmlns:a16="http://schemas.microsoft.com/office/drawing/2014/main" id="{CD9D1713-B06A-41D7-B0F6-A1CA7311C830}"/>
              </a:ext>
            </a:extLst>
          </p:cNvPr>
          <p:cNvPicPr preferRelativeResize="0"/>
          <p:nvPr/>
        </p:nvPicPr>
        <p:blipFill rotWithShape="1">
          <a:blip r:embed="rId4">
            <a:alphaModFix/>
          </a:blip>
          <a:srcRect l="13816" t="44526" r="51667" b="25198"/>
          <a:stretch/>
        </p:blipFill>
        <p:spPr>
          <a:xfrm>
            <a:off x="4780367" y="4254021"/>
            <a:ext cx="3680095" cy="1892445"/>
          </a:xfrm>
          <a:prstGeom prst="rect">
            <a:avLst/>
          </a:prstGeom>
          <a:noFill/>
          <a:ln>
            <a:noFill/>
          </a:ln>
        </p:spPr>
      </p:pic>
      <p:sp>
        <p:nvSpPr>
          <p:cNvPr id="15" name="Google Shape;318;p42">
            <a:extLst>
              <a:ext uri="{FF2B5EF4-FFF2-40B4-BE49-F238E27FC236}">
                <a16:creationId xmlns:a16="http://schemas.microsoft.com/office/drawing/2014/main" id="{FFDD6A73-CE89-49F7-9CF4-76E8EED8C8C7}"/>
              </a:ext>
            </a:extLst>
          </p:cNvPr>
          <p:cNvSpPr/>
          <p:nvPr/>
        </p:nvSpPr>
        <p:spPr>
          <a:xfrm>
            <a:off x="7851371" y="5606965"/>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FFFFFF"/>
              </a:solidFill>
              <a:latin typeface="Georgia"/>
              <a:ea typeface="Georgia"/>
              <a:cs typeface="Georgia"/>
              <a:sym typeface="Georgia"/>
            </a:endParaRPr>
          </a:p>
        </p:txBody>
      </p:sp>
      <p:sp>
        <p:nvSpPr>
          <p:cNvPr id="16" name="Google Shape;304;p41">
            <a:extLst>
              <a:ext uri="{FF2B5EF4-FFF2-40B4-BE49-F238E27FC236}">
                <a16:creationId xmlns:a16="http://schemas.microsoft.com/office/drawing/2014/main" id="{272112FE-B78D-4366-9E07-7220BAE86A6C}"/>
              </a:ext>
            </a:extLst>
          </p:cNvPr>
          <p:cNvSpPr/>
          <p:nvPr/>
        </p:nvSpPr>
        <p:spPr>
          <a:xfrm>
            <a:off x="6824443" y="5620363"/>
            <a:ext cx="322671" cy="218577"/>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180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51183206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266</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
        <p:nvSpPr>
          <p:cNvPr id="16" name="Rectangle 15">
            <a:extLst>
              <a:ext uri="{FF2B5EF4-FFF2-40B4-BE49-F238E27FC236}">
                <a16:creationId xmlns:a16="http://schemas.microsoft.com/office/drawing/2014/main" id="{2CC1F2C3-6F00-49AF-A2AB-E40FDF7C2C86}"/>
              </a:ext>
            </a:extLst>
          </p:cNvPr>
          <p:cNvSpPr/>
          <p:nvPr/>
        </p:nvSpPr>
        <p:spPr>
          <a:xfrm>
            <a:off x="6087804" y="4130435"/>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BBBB55B-8983-4F74-B89F-EEA86A63D77E}"/>
              </a:ext>
            </a:extLst>
          </p:cNvPr>
          <p:cNvSpPr/>
          <p:nvPr/>
        </p:nvSpPr>
        <p:spPr>
          <a:xfrm>
            <a:off x="1648013" y="4318294"/>
            <a:ext cx="4495219" cy="2153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FC1A67-42A5-4A68-A6FD-2031800F415C}"/>
              </a:ext>
            </a:extLst>
          </p:cNvPr>
          <p:cNvSpPr/>
          <p:nvPr/>
        </p:nvSpPr>
        <p:spPr>
          <a:xfrm>
            <a:off x="1820604" y="3799358"/>
            <a:ext cx="4876758"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182479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267</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
        <p:nvSpPr>
          <p:cNvPr id="14" name="Rectangle 13">
            <a:extLst>
              <a:ext uri="{FF2B5EF4-FFF2-40B4-BE49-F238E27FC236}">
                <a16:creationId xmlns:a16="http://schemas.microsoft.com/office/drawing/2014/main" id="{F509042F-BE76-4ED2-B2CC-F688D4437753}"/>
              </a:ext>
            </a:extLst>
          </p:cNvPr>
          <p:cNvSpPr/>
          <p:nvPr/>
        </p:nvSpPr>
        <p:spPr>
          <a:xfrm>
            <a:off x="6087804" y="4130435"/>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9D2E1C-FF49-4582-A1E5-C0DFFFD5F747}"/>
              </a:ext>
            </a:extLst>
          </p:cNvPr>
          <p:cNvSpPr/>
          <p:nvPr/>
        </p:nvSpPr>
        <p:spPr>
          <a:xfrm>
            <a:off x="3031608" y="4357155"/>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69352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268</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
        <p:nvSpPr>
          <p:cNvPr id="14" name="Rectangle 13">
            <a:extLst>
              <a:ext uri="{FF2B5EF4-FFF2-40B4-BE49-F238E27FC236}">
                <a16:creationId xmlns:a16="http://schemas.microsoft.com/office/drawing/2014/main" id="{F509042F-BE76-4ED2-B2CC-F688D4437753}"/>
              </a:ext>
            </a:extLst>
          </p:cNvPr>
          <p:cNvSpPr/>
          <p:nvPr/>
        </p:nvSpPr>
        <p:spPr>
          <a:xfrm>
            <a:off x="6087804" y="4130435"/>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415F5B-460F-4DB9-8E44-F2EC30077F0D}"/>
              </a:ext>
            </a:extLst>
          </p:cNvPr>
          <p:cNvSpPr/>
          <p:nvPr/>
        </p:nvSpPr>
        <p:spPr>
          <a:xfrm>
            <a:off x="4597805" y="4343236"/>
            <a:ext cx="2979997" cy="194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531203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269</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
        <p:nvSpPr>
          <p:cNvPr id="14" name="Rectangle 13">
            <a:extLst>
              <a:ext uri="{FF2B5EF4-FFF2-40B4-BE49-F238E27FC236}">
                <a16:creationId xmlns:a16="http://schemas.microsoft.com/office/drawing/2014/main" id="{F509042F-BE76-4ED2-B2CC-F688D4437753}"/>
              </a:ext>
            </a:extLst>
          </p:cNvPr>
          <p:cNvSpPr/>
          <p:nvPr/>
        </p:nvSpPr>
        <p:spPr>
          <a:xfrm>
            <a:off x="6087804" y="4130435"/>
            <a:ext cx="2979996" cy="2296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6226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Similarity Matching</a:t>
            </a:r>
          </a:p>
        </p:txBody>
      </p:sp>
      <p:sp>
        <p:nvSpPr>
          <p:cNvPr id="5123" name="Content Placeholder 2"/>
          <p:cNvSpPr>
            <a:spLocks noGrp="1"/>
          </p:cNvSpPr>
          <p:nvPr>
            <p:ph idx="1"/>
          </p:nvPr>
        </p:nvSpPr>
        <p:spPr/>
        <p:txBody>
          <a:bodyPr/>
          <a:lstStyle/>
          <a:p>
            <a:endParaRPr lang="en-US" altLang="en-US" dirty="0"/>
          </a:p>
          <a:p>
            <a:r>
              <a:rPr lang="en-US" altLang="en-US" dirty="0"/>
              <a:t>given a data series collection D and a query data series q,  return the data series from D that are the most similar </a:t>
            </a:r>
            <a:r>
              <a:rPr lang="en-US" altLang="en-US"/>
              <a:t>to q</a:t>
            </a:r>
            <a:endParaRPr lang="en-US" altLang="en-US" dirty="0"/>
          </a:p>
          <a:p>
            <a:pPr lvl="1"/>
            <a:r>
              <a:rPr lang="en-US" altLang="en-US" dirty="0"/>
              <a:t>there exist different flavors of this basic operation</a:t>
            </a:r>
          </a:p>
          <a:p>
            <a:endParaRPr lang="en-US" altLang="en-US" dirty="0"/>
          </a:p>
          <a:p>
            <a:r>
              <a:rPr lang="en-US" altLang="en-US" dirty="0"/>
              <a:t>basis for most data series analysis tasks</a:t>
            </a:r>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2AA64E9E-FDB0-4AE3-B7B1-D65F6B815D05}"/>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71514979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270</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
        <p:nvSpPr>
          <p:cNvPr id="14" name="Rectangle 13">
            <a:extLst>
              <a:ext uri="{FF2B5EF4-FFF2-40B4-BE49-F238E27FC236}">
                <a16:creationId xmlns:a16="http://schemas.microsoft.com/office/drawing/2014/main" id="{F509042F-BE76-4ED2-B2CC-F688D4437753}"/>
              </a:ext>
            </a:extLst>
          </p:cNvPr>
          <p:cNvSpPr/>
          <p:nvPr/>
        </p:nvSpPr>
        <p:spPr>
          <a:xfrm>
            <a:off x="7744078" y="3867666"/>
            <a:ext cx="1378452" cy="274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44613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Palpanas - MDM 2022</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271</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3">
            <a:alphaModFix/>
          </a:blip>
          <a:stretch>
            <a:fillRect/>
          </a:stretch>
        </p:blipFill>
        <p:spPr>
          <a:xfrm>
            <a:off x="21470" y="4058826"/>
            <a:ext cx="9122530" cy="2153509"/>
          </a:xfrm>
          <a:prstGeom prst="rect">
            <a:avLst/>
          </a:prstGeom>
          <a:noFill/>
          <a:ln>
            <a:noFill/>
          </a:ln>
        </p:spPr>
      </p:pic>
    </p:spTree>
    <p:extLst>
      <p:ext uri="{BB962C8B-B14F-4D97-AF65-F5344CB8AC3E}">
        <p14:creationId xmlns:p14="http://schemas.microsoft.com/office/powerpoint/2010/main" val="205915157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a:p>
            <a:pPr eaLnBrk="1" hangingPunct="1">
              <a:defRPr/>
            </a:pPr>
            <a:r>
              <a:rPr lang="en-US" dirty="0"/>
              <a:t>several exciting </a:t>
            </a:r>
            <a:r>
              <a:rPr lang="en-US" dirty="0">
                <a:solidFill>
                  <a:srgbClr val="C00000"/>
                </a:solidFill>
              </a:rPr>
              <a:t>research problems </a:t>
            </a:r>
            <a:r>
              <a:rPr lang="en-US" dirty="0"/>
              <a:t>in intersection of visualization and data management</a:t>
            </a:r>
          </a:p>
          <a:p>
            <a:pPr lvl="1" eaLnBrk="1" hangingPunct="1">
              <a:defRPr/>
            </a:pPr>
            <a:r>
              <a:rPr lang="en-US" i="1" dirty="0">
                <a:solidFill>
                  <a:srgbClr val="C00000"/>
                </a:solidFill>
              </a:rPr>
              <a:t>frontend</a:t>
            </a:r>
            <a:r>
              <a:rPr lang="en-US" dirty="0"/>
              <a:t>: HCI/visualizations for querying/results display</a:t>
            </a:r>
          </a:p>
          <a:p>
            <a:pPr lvl="1" eaLnBrk="1" hangingPunct="1">
              <a:defRPr/>
            </a:pPr>
            <a:r>
              <a:rPr lang="en-US" i="1" dirty="0">
                <a:solidFill>
                  <a:srgbClr val="C00000"/>
                </a:solidFill>
              </a:rPr>
              <a:t>backend</a:t>
            </a:r>
            <a:r>
              <a:rPr lang="en-US" dirty="0"/>
              <a:t>: efficiently supporting these operations</a:t>
            </a:r>
          </a:p>
          <a:p>
            <a:pPr lvl="1" eaLnBrk="1" hangingPunct="1">
              <a:defRPr/>
            </a:pPr>
            <a:endParaRPr lang="en-US" dirty="0"/>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B39420D3-D3DD-4197-B29C-C2A424EE083F}"/>
              </a:ext>
            </a:extLst>
          </p:cNvPr>
          <p:cNvSpPr>
            <a:spLocks noGrp="1"/>
          </p:cNvSpPr>
          <p:nvPr>
            <p:ph type="ftr" sz="quarter" idx="11"/>
          </p:nvPr>
        </p:nvSpPr>
        <p:spPr/>
        <p:txBody>
          <a:bodyPr/>
          <a:lstStyle/>
          <a:p>
            <a:pPr>
              <a:defRPr/>
            </a:pPr>
            <a:r>
              <a:rPr lang="en-US"/>
              <a:t>Echihabi, Palpanas - MDM 2022</a:t>
            </a:r>
          </a:p>
        </p:txBody>
      </p:sp>
      <p:sp>
        <p:nvSpPr>
          <p:cNvPr id="10" name="Rectangle 9">
            <a:extLst>
              <a:ext uri="{FF2B5EF4-FFF2-40B4-BE49-F238E27FC236}">
                <a16:creationId xmlns:a16="http://schemas.microsoft.com/office/drawing/2014/main" id="{9C58A091-97DF-402A-AA7D-1290770EF2C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9DA28080-83D9-4B71-AD7E-C924650ECD52}"/>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12">
            <a:extLst>
              <a:ext uri="{FF2B5EF4-FFF2-40B4-BE49-F238E27FC236}">
                <a16:creationId xmlns:a16="http://schemas.microsoft.com/office/drawing/2014/main" id="{54452FC4-6E82-472E-892C-2A4DEA1E5370}"/>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Gogolou-Vis‘18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509676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t>interactive analytics</a:t>
            </a:r>
          </a:p>
          <a:p>
            <a:r>
              <a:rPr lang="en-US" dirty="0">
                <a:solidFill>
                  <a:srgbClr val="C00000"/>
                </a:solidFill>
              </a:rPr>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273</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99815434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two sides of the same(?) coin</a:t>
            </a:r>
          </a:p>
          <a:p>
            <a:pPr lvl="1"/>
            <a:r>
              <a:rPr lang="en-US" dirty="0"/>
              <a:t>data series as multidimensional points</a:t>
            </a:r>
          </a:p>
          <a:p>
            <a:pPr lvl="1"/>
            <a:r>
              <a:rPr lang="en-US" dirty="0"/>
              <a:t>for a specific ordering of the dimensions</a:t>
            </a:r>
          </a:p>
          <a:p>
            <a:endParaRPr lang="en-US" dirty="0"/>
          </a:p>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endParaRPr lang="en-US" dirty="0"/>
          </a:p>
          <a:p>
            <a:r>
              <a:rPr lang="en-US" dirty="0"/>
              <a:t>several new applications (and challenges) for data series similarity search techniques!</a:t>
            </a:r>
          </a:p>
          <a:p>
            <a:pPr lvl="1"/>
            <a:r>
              <a:rPr lang="en-US" dirty="0"/>
              <a:t>design efficient </a:t>
            </a:r>
            <a:r>
              <a:rPr lang="en-US" dirty="0">
                <a:solidFill>
                  <a:srgbClr val="C00000"/>
                </a:solidFill>
              </a:rPr>
              <a:t>techniques for ng-approximate </a:t>
            </a:r>
            <a:r>
              <a:rPr lang="en-US" dirty="0"/>
              <a:t>search</a:t>
            </a:r>
          </a:p>
          <a:p>
            <a:pPr lvl="1"/>
            <a:r>
              <a:rPr lang="en-US" dirty="0"/>
              <a:t>devise efficient </a:t>
            </a:r>
            <a:r>
              <a:rPr lang="en-US" dirty="0">
                <a:solidFill>
                  <a:srgbClr val="C00000"/>
                </a:solidFill>
              </a:rPr>
              <a:t>stopping conditions for </a:t>
            </a:r>
            <a:r>
              <a:rPr lang="en-US" sz="2000" dirty="0" err="1">
                <a:solidFill>
                  <a:srgbClr val="C00000"/>
                </a:solidFill>
                <a:ea typeface="Century Gothic"/>
                <a:cs typeface="Arial" panose="020B0604020202020204" pitchFamily="34" charset="0"/>
                <a:sym typeface="Century Gothic"/>
              </a:rPr>
              <a:t>δε</a:t>
            </a:r>
            <a:r>
              <a:rPr lang="en-US" sz="2000" dirty="0">
                <a:solidFill>
                  <a:srgbClr val="C00000"/>
                </a:solidFill>
                <a:ea typeface="Century Gothic"/>
                <a:cs typeface="Arial" panose="020B0604020202020204" pitchFamily="34" charset="0"/>
                <a:sym typeface="Century Gothic"/>
              </a:rPr>
              <a:t>-approximate </a:t>
            </a:r>
            <a:r>
              <a:rPr lang="en-US" sz="2000" dirty="0">
                <a:ea typeface="Century Gothic"/>
                <a:cs typeface="Arial" panose="020B0604020202020204" pitchFamily="34" charset="0"/>
                <a:sym typeface="Century Gothic"/>
              </a:rPr>
              <a:t>search</a:t>
            </a:r>
            <a:endParaRPr lang="en-US" dirty="0"/>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01E3A79C-E6C2-4885-A036-3A7EDD5B6E39}"/>
              </a:ext>
            </a:extLst>
          </p:cNvPr>
          <p:cNvSpPr>
            <a:spLocks noGrp="1"/>
          </p:cNvSpPr>
          <p:nvPr>
            <p:ph type="ftr" sz="quarter" idx="11"/>
          </p:nvPr>
        </p:nvSpPr>
        <p:spPr/>
        <p:txBody>
          <a:bodyPr/>
          <a:lstStyle/>
          <a:p>
            <a:pPr>
              <a:defRPr/>
            </a:pPr>
            <a:r>
              <a:rPr lang="en-US"/>
              <a:t>Echihabi, Palpanas - MDM 2022</a:t>
            </a:r>
          </a:p>
        </p:txBody>
      </p:sp>
      <p:sp>
        <p:nvSpPr>
          <p:cNvPr id="6" name="Rectangle 5">
            <a:extLst>
              <a:ext uri="{FF2B5EF4-FFF2-40B4-BE49-F238E27FC236}">
                <a16:creationId xmlns:a16="http://schemas.microsoft.com/office/drawing/2014/main" id="{0A54936A-800D-48D1-B138-3EBA362CFA52}"/>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F30CF866-F95C-42AE-B405-5DF8C167DAC0}"/>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a:extLst>
              <a:ext uri="{FF2B5EF4-FFF2-40B4-BE49-F238E27FC236}">
                <a16:creationId xmlns:a16="http://schemas.microsoft.com/office/drawing/2014/main" id="{3BFC6C44-ACCD-4E06-A654-43B6FBECEED7}"/>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Echihabi-WIMS’20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533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data series</a:t>
            </a:r>
          </a:p>
          <a:p>
            <a:pPr lvl="1"/>
            <a:r>
              <a:rPr lang="en-US" dirty="0" err="1"/>
              <a:t>eg</a:t>
            </a:r>
            <a:r>
              <a:rPr lang="en-US" dirty="0"/>
              <a:t>, autoencoders can learn efficient data series summaries</a:t>
            </a:r>
          </a:p>
          <a:p>
            <a:pPr lvl="1"/>
            <a:endParaRPr lang="en-US" dirty="0"/>
          </a:p>
          <a:p>
            <a:r>
              <a:rPr lang="en-US" dirty="0"/>
              <a:t>deep learning for designing index data structures</a:t>
            </a:r>
          </a:p>
          <a:p>
            <a:pPr lvl="1"/>
            <a:r>
              <a:rPr lang="en-US" dirty="0"/>
              <a:t>learn an index for similarity search</a:t>
            </a:r>
          </a:p>
          <a:p>
            <a:pPr lvl="1"/>
            <a:endParaRPr lang="en-US" dirty="0"/>
          </a:p>
          <a:p>
            <a:r>
              <a:rPr lang="en-US" dirty="0"/>
              <a:t>deep learning for query optimization</a:t>
            </a:r>
          </a:p>
          <a:p>
            <a:pPr lvl="1"/>
            <a:r>
              <a:rPr lang="en-US" dirty="0"/>
              <a:t>search space is vast</a:t>
            </a:r>
          </a:p>
          <a:p>
            <a:pPr lvl="1"/>
            <a:r>
              <a:rPr lang="en-US"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Palpanas - MDM 2022</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275</a:t>
            </a:fld>
            <a:endParaRPr lang="en-US"/>
          </a:p>
        </p:txBody>
      </p:sp>
    </p:spTree>
    <p:extLst>
      <p:ext uri="{BB962C8B-B14F-4D97-AF65-F5344CB8AC3E}">
        <p14:creationId xmlns:p14="http://schemas.microsoft.com/office/powerpoint/2010/main" val="283978508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457200" y="2249489"/>
            <a:ext cx="8569842" cy="4324351"/>
          </a:xfrm>
        </p:spPr>
        <p:txBody>
          <a:bodyPr/>
          <a:lstStyle/>
          <a:p>
            <a:pPr eaLnBrk="1" hangingPunct="1">
              <a:defRPr/>
            </a:pPr>
            <a:r>
              <a:rPr lang="en-US" dirty="0"/>
              <a:t>data series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r>
              <a:rPr lang="en-US" dirty="0"/>
              <a:t>complex data series analytics are </a:t>
            </a:r>
            <a:r>
              <a:rPr lang="en-US" dirty="0">
                <a:solidFill>
                  <a:srgbClr val="C00000"/>
                </a:solidFill>
              </a:rPr>
              <a:t>challenging</a:t>
            </a:r>
          </a:p>
          <a:p>
            <a:pPr lvl="1" eaLnBrk="1" hangingPunct="1">
              <a:defRPr/>
            </a:pPr>
            <a:r>
              <a:rPr lang="en-US" dirty="0"/>
              <a:t>have very high complexity</a:t>
            </a:r>
          </a:p>
          <a:p>
            <a:pPr lvl="1" eaLnBrk="1" hangingPunct="1">
              <a:defRPr/>
            </a:pPr>
            <a:r>
              <a:rPr lang="en-US" dirty="0"/>
              <a:t>efficiency comes from data series management/indexing techniques</a:t>
            </a:r>
          </a:p>
          <a:p>
            <a:pPr eaLnBrk="1" hangingPunct="1">
              <a:defRPr/>
            </a:pPr>
            <a:r>
              <a:rPr lang="en-US" dirty="0"/>
              <a:t>need for </a:t>
            </a:r>
            <a:r>
              <a:rPr lang="en-US" dirty="0">
                <a:solidFill>
                  <a:srgbClr val="C00000"/>
                </a:solidFill>
              </a:rPr>
              <a:t>Sequence Management System</a:t>
            </a:r>
          </a:p>
          <a:p>
            <a:pPr lvl="1" eaLnBrk="1" hangingPunct="1">
              <a:defRPr/>
            </a:pPr>
            <a:r>
              <a:rPr lang="en-US" dirty="0"/>
              <a:t>optimize operations based on data/hardware characteristics</a:t>
            </a:r>
          </a:p>
          <a:p>
            <a:pPr lvl="1" eaLnBrk="1" hangingPunct="1">
              <a:defRPr/>
            </a:pPr>
            <a:r>
              <a:rPr lang="en-US" dirty="0"/>
              <a:t>transparent to user</a:t>
            </a:r>
          </a:p>
          <a:p>
            <a:pPr eaLnBrk="1" hangingPunct="1">
              <a:defRPr/>
            </a:pPr>
            <a:r>
              <a:rPr lang="en-US" dirty="0"/>
              <a:t>several exciting </a:t>
            </a:r>
            <a:r>
              <a:rPr lang="en-US" dirty="0">
                <a:solidFill>
                  <a:srgbClr val="C00000"/>
                </a:solidFill>
              </a:rPr>
              <a:t>research opportunities</a:t>
            </a:r>
            <a:endParaRPr lang="en-US" dirty="0"/>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63557338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Palpanas - MDM 2022</a:t>
            </a:r>
          </a:p>
        </p:txBody>
      </p:sp>
      <p:sp>
        <p:nvSpPr>
          <p:cNvPr id="8" name="Content Placeholder 2">
            <a:extLst>
              <a:ext uri="{FF2B5EF4-FFF2-40B4-BE49-F238E27FC236}">
                <a16:creationId xmlns:a16="http://schemas.microsoft.com/office/drawing/2014/main" id="{25B7FDFA-6A90-454D-9904-B77FC95B296A}"/>
              </a:ext>
            </a:extLst>
          </p:cNvPr>
          <p:cNvSpPr txBox="1">
            <a:spLocks/>
          </p:cNvSpPr>
          <p:nvPr/>
        </p:nvSpPr>
        <p:spPr>
          <a:xfrm>
            <a:off x="457200" y="2062450"/>
            <a:ext cx="8229600" cy="432435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rgbClr val="002060"/>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8" indent="0" algn="ctr" fontAlgn="auto">
              <a:spcAft>
                <a:spcPts val="0"/>
              </a:spcAft>
              <a:buClr>
                <a:srgbClr val="A04DA3"/>
              </a:buClr>
              <a:buFont typeface="Georgia" pitchFamily="18" charset="0"/>
              <a:buNone/>
            </a:pPr>
            <a:r>
              <a:rPr lang="en-US" altLang="en-US" sz="4000" dirty="0">
                <a:solidFill>
                  <a:prstClr val="black"/>
                </a:solidFill>
                <a:latin typeface="Courier New" pitchFamily="49" charset="0"/>
                <a:cs typeface="Courier New" pitchFamily="49" charset="0"/>
              </a:rPr>
              <a:t>thank you!</a:t>
            </a: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google: </a:t>
            </a:r>
            <a:r>
              <a:rPr lang="en-US" altLang="en-US" sz="2000" b="1" dirty="0">
                <a:solidFill>
                  <a:prstClr val="black"/>
                </a:solidFill>
                <a:latin typeface="Courier New" pitchFamily="49" charset="0"/>
                <a:cs typeface="Courier New" pitchFamily="49" charset="0"/>
              </a:rPr>
              <a:t>Karima </a:t>
            </a:r>
            <a:r>
              <a:rPr lang="en-US" altLang="en-US" sz="2000" b="1" dirty="0" err="1">
                <a:solidFill>
                  <a:prstClr val="black"/>
                </a:solidFill>
                <a:latin typeface="Courier New" pitchFamily="49" charset="0"/>
                <a:cs typeface="Courier New" pitchFamily="49" charset="0"/>
              </a:rPr>
              <a:t>Echihabi</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b="1" dirty="0">
                <a:solidFill>
                  <a:prstClr val="black"/>
                </a:solidFill>
                <a:latin typeface="Courier New" pitchFamily="49" charset="0"/>
                <a:cs typeface="Courier New" pitchFamily="49" charset="0"/>
              </a:rPr>
              <a:t>        Themis </a:t>
            </a:r>
            <a:r>
              <a:rPr lang="en-US" altLang="en-US" sz="2000" b="1" dirty="0" err="1">
                <a:solidFill>
                  <a:prstClr val="black"/>
                </a:solidFill>
                <a:latin typeface="Courier New" pitchFamily="49" charset="0"/>
                <a:cs typeface="Courier New" pitchFamily="49" charset="0"/>
              </a:rPr>
              <a:t>Palpanas</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visit: http://</a:t>
            </a:r>
            <a:r>
              <a:rPr lang="en-US" altLang="en-US" sz="2000" b="1" dirty="0">
                <a:solidFill>
                  <a:prstClr val="black"/>
                </a:solidFill>
                <a:latin typeface="Courier New" pitchFamily="49" charset="0"/>
                <a:cs typeface="Courier New" pitchFamily="49" charset="0"/>
              </a:rPr>
              <a:t>nestordb.com</a:t>
            </a: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p:txBody>
      </p:sp>
    </p:spTree>
    <p:extLst>
      <p:ext uri="{BB962C8B-B14F-4D97-AF65-F5344CB8AC3E}">
        <p14:creationId xmlns:p14="http://schemas.microsoft.com/office/powerpoint/2010/main" val="263169413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28765"/>
            <a:ext cx="8229600" cy="1066800"/>
          </a:xfrm>
        </p:spPr>
        <p:txBody>
          <a:bodyPr/>
          <a:lstStyle/>
          <a:p>
            <a:r>
              <a:rPr lang="en-US" altLang="en-US" dirty="0"/>
              <a:t>References </a:t>
            </a:r>
            <a:r>
              <a:rPr lang="en-US" altLang="en-US" sz="2800" dirty="0"/>
              <a:t>(chronological order)</a:t>
            </a:r>
            <a:endParaRPr lang="en-US" altLang="en-US" dirty="0"/>
          </a:p>
        </p:txBody>
      </p:sp>
      <p:sp>
        <p:nvSpPr>
          <p:cNvPr id="3" name="Content Placeholder 2"/>
          <p:cNvSpPr>
            <a:spLocks noGrp="1"/>
          </p:cNvSpPr>
          <p:nvPr>
            <p:ph idx="1"/>
          </p:nvPr>
        </p:nvSpPr>
        <p:spPr>
          <a:xfrm>
            <a:off x="457200" y="1279252"/>
            <a:ext cx="8229600" cy="5329366"/>
          </a:xfrm>
        </p:spPr>
        <p:txBody>
          <a:bodyPr>
            <a:normAutofit lnSpcReduction="10000"/>
          </a:bodyPr>
          <a:lstStyle/>
          <a:p>
            <a:pPr algn="just">
              <a:buFont typeface="Georgia" charset="0"/>
              <a:buChar char="•"/>
              <a:defRPr/>
            </a:pPr>
            <a:r>
              <a:rPr lang="en-US" sz="1300" dirty="0">
                <a:solidFill>
                  <a:srgbClr val="000000"/>
                </a:solidFill>
                <a:ea typeface="MS PGothic" charset="0"/>
                <a:cs typeface="Times New Roman" charset="0"/>
              </a:rPr>
              <a:t>Ramer, U. (1972). An iterative procedure for the polygonal approximation of planar curves. </a:t>
            </a:r>
            <a:r>
              <a:rPr lang="en-US" sz="1300" i="1" dirty="0">
                <a:solidFill>
                  <a:srgbClr val="000000"/>
                </a:solidFill>
                <a:ea typeface="MS PGothic" charset="0"/>
                <a:cs typeface="Times New Roman" charset="0"/>
              </a:rPr>
              <a:t>Computer Graphics and Image Processing</a:t>
            </a:r>
            <a:r>
              <a:rPr lang="en-US" sz="1300" dirty="0">
                <a:solidFill>
                  <a:srgbClr val="000000"/>
                </a:solidFill>
                <a:ea typeface="MS PGothic" charset="0"/>
                <a:cs typeface="Times New Roman" charset="0"/>
              </a:rPr>
              <a:t>. 1: pp. 244-256.</a:t>
            </a:r>
          </a:p>
          <a:p>
            <a:pPr algn="just">
              <a:buFont typeface="Georgia" charset="0"/>
              <a:buChar char="•"/>
              <a:defRPr/>
            </a:pPr>
            <a:r>
              <a:rPr lang="en-US" sz="1300" dirty="0">
                <a:solidFill>
                  <a:srgbClr val="000000"/>
                </a:solidFill>
                <a:ea typeface="MS PGothic" charset="0"/>
                <a:cs typeface="Times New Roman" charset="0"/>
              </a:rPr>
              <a:t>Douglas, D. H. &amp; </a:t>
            </a:r>
            <a:r>
              <a:rPr lang="en-US" sz="1300" dirty="0" err="1">
                <a:solidFill>
                  <a:srgbClr val="000000"/>
                </a:solidFill>
                <a:ea typeface="MS PGothic" charset="0"/>
                <a:cs typeface="Times New Roman" charset="0"/>
              </a:rPr>
              <a:t>Peucker</a:t>
            </a:r>
            <a:r>
              <a:rPr lang="en-US" sz="1300" dirty="0">
                <a:solidFill>
                  <a:srgbClr val="000000"/>
                </a:solidFill>
                <a:ea typeface="MS PGothic" charset="0"/>
                <a:cs typeface="Times New Roman" charset="0"/>
              </a:rPr>
              <a:t>, T. K.(1973). Algorithms for the Reduction of the Number of Points Required to Represent a Digitized Line or Its Caricature. </a:t>
            </a:r>
            <a:r>
              <a:rPr lang="en-US" sz="1300" i="1" dirty="0">
                <a:solidFill>
                  <a:srgbClr val="000000"/>
                </a:solidFill>
                <a:ea typeface="MS PGothic" charset="0"/>
                <a:cs typeface="Times New Roman" charset="0"/>
              </a:rPr>
              <a:t>Canadian Cartographer</a:t>
            </a:r>
            <a:r>
              <a:rPr lang="en-US" sz="1300" dirty="0">
                <a:solidFill>
                  <a:srgbClr val="000000"/>
                </a:solidFill>
                <a:ea typeface="MS PGothic" charset="0"/>
                <a:cs typeface="Times New Roman" charset="0"/>
              </a:rPr>
              <a:t>, Vol. 10, No. 2, December. pp. 112-122. </a:t>
            </a:r>
          </a:p>
          <a:p>
            <a:pPr algn="just">
              <a:buFont typeface="Georgia" charset="0"/>
              <a:buChar char="•"/>
              <a:defRPr/>
            </a:pPr>
            <a:r>
              <a:rPr lang="en-US" sz="1300" dirty="0" err="1">
                <a:solidFill>
                  <a:srgbClr val="000000"/>
                </a:solidFill>
                <a:ea typeface="MS PGothic" charset="0"/>
                <a:cs typeface="Times New Roman" charset="0"/>
              </a:rPr>
              <a:t>Duda</a:t>
            </a:r>
            <a:r>
              <a:rPr lang="en-US" sz="1300" dirty="0">
                <a:solidFill>
                  <a:srgbClr val="000000"/>
                </a:solidFill>
                <a:ea typeface="MS PGothic" charset="0"/>
                <a:cs typeface="Times New Roman" charset="0"/>
              </a:rPr>
              <a:t>, R. O. and Hart, P. E. 1973. Pattern Classification and Scene Analysis. Wiley, New York.</a:t>
            </a:r>
          </a:p>
          <a:p>
            <a:pPr algn="just">
              <a:buFont typeface="Georgia" charset="0"/>
              <a:buChar char="•"/>
              <a:defRPr/>
            </a:pPr>
            <a:r>
              <a:rPr lang="en-US" sz="1300" dirty="0" err="1">
                <a:solidFill>
                  <a:srgbClr val="000000"/>
                </a:solidFill>
                <a:ea typeface="MS PGothic" charset="0"/>
                <a:cs typeface="Times New Roman" charset="0"/>
              </a:rPr>
              <a:t>Pavlidis</a:t>
            </a:r>
            <a:r>
              <a:rPr lang="en-US" sz="1300" dirty="0">
                <a:solidFill>
                  <a:srgbClr val="000000"/>
                </a:solidFill>
                <a:ea typeface="MS PGothic" charset="0"/>
                <a:cs typeface="Times New Roman" charset="0"/>
              </a:rPr>
              <a:t>, T. (1976). Waveform segmentation through functional approximation. </a:t>
            </a:r>
            <a:r>
              <a:rPr lang="en-US" sz="1300" i="1" dirty="0">
                <a:solidFill>
                  <a:srgbClr val="000000"/>
                </a:solidFill>
                <a:ea typeface="MS PGothic" charset="0"/>
                <a:cs typeface="Times New Roman" charset="0"/>
              </a:rPr>
              <a:t>IEEE Transactions on Computers</a:t>
            </a:r>
            <a:r>
              <a:rPr lang="en-US" sz="1300" dirty="0">
                <a:solidFill>
                  <a:srgbClr val="000000"/>
                </a:solidFill>
                <a:ea typeface="MS PGothic" charset="0"/>
                <a:cs typeface="Times New Roman" charset="0"/>
              </a:rPr>
              <a:t>. </a:t>
            </a:r>
          </a:p>
          <a:p>
            <a:pPr algn="just">
              <a:buFont typeface="Georgia" charset="0"/>
              <a:buChar char="•"/>
              <a:defRPr/>
            </a:pPr>
            <a:r>
              <a:rPr lang="en-US" sz="1300" dirty="0" err="1">
                <a:solidFill>
                  <a:srgbClr val="000000"/>
                </a:solidFill>
                <a:ea typeface="MS PGothic" charset="0"/>
                <a:cs typeface="Times New Roman" charset="0"/>
              </a:rPr>
              <a:t>Ishijima</a:t>
            </a:r>
            <a:r>
              <a:rPr lang="en-US" sz="1300" dirty="0">
                <a:solidFill>
                  <a:srgbClr val="000000"/>
                </a:solidFill>
                <a:ea typeface="MS PGothic" charset="0"/>
                <a:cs typeface="Times New Roman" charset="0"/>
              </a:rPr>
              <a:t>, M., et al. (1983). Scan-Along Polygonal Approximation for Data Compression of Electrocardiograms. </a:t>
            </a:r>
            <a:r>
              <a:rPr lang="en-US" sz="1300" i="1" dirty="0">
                <a:solidFill>
                  <a:srgbClr val="000000"/>
                </a:solidFill>
                <a:ea typeface="MS PGothic" charset="0"/>
                <a:cs typeface="Times New Roman" charset="0"/>
              </a:rPr>
              <a:t>IEEE Transactions on Biomedical Engineering.</a:t>
            </a:r>
            <a:r>
              <a:rPr lang="en-US" sz="1300" dirty="0">
                <a:solidFill>
                  <a:srgbClr val="000000"/>
                </a:solidFill>
                <a:ea typeface="MS PGothic" charset="0"/>
                <a:cs typeface="Times New Roman" charset="0"/>
              </a:rPr>
              <a:t> BME-30(11):723-729. </a:t>
            </a:r>
          </a:p>
          <a:p>
            <a:pPr algn="just">
              <a:buFont typeface="Georgia" charset="0"/>
              <a:buChar char="•"/>
              <a:defRPr/>
            </a:pPr>
            <a:r>
              <a:rPr lang="en-US" sz="1300" dirty="0"/>
              <a:t>N. Beckmann, H.-P. </a:t>
            </a:r>
            <a:r>
              <a:rPr lang="en-US" sz="1300" dirty="0" err="1"/>
              <a:t>Kriegel</a:t>
            </a:r>
            <a:r>
              <a:rPr lang="en-US" sz="1300" dirty="0"/>
              <a:t>, R. Schneider, and B. Seeger. The R*-tree: an efficient and robust access method for points and rectangles. In SIGMOD, pages 322–331, 1990.</a:t>
            </a:r>
          </a:p>
          <a:p>
            <a:pPr algn="just">
              <a:buFont typeface="Georgia" charset="0"/>
              <a:buChar char="•"/>
              <a:defRPr/>
            </a:pPr>
            <a:r>
              <a:rPr lang="fr-MA" sz="1300" i="0" dirty="0">
                <a:effectLst/>
              </a:rPr>
              <a:t>C. </a:t>
            </a:r>
            <a:r>
              <a:rPr lang="fr-MA" sz="1300" i="0" dirty="0" err="1">
                <a:effectLst/>
              </a:rPr>
              <a:t>Faloutsos</a:t>
            </a:r>
            <a:r>
              <a:rPr lang="fr-MA" sz="1300" i="0" dirty="0">
                <a:effectLst/>
              </a:rPr>
              <a:t>, M. </a:t>
            </a:r>
            <a:r>
              <a:rPr lang="fr-MA" sz="1300" i="0" dirty="0" err="1">
                <a:effectLst/>
              </a:rPr>
              <a:t>Ranganathan</a:t>
            </a:r>
            <a:r>
              <a:rPr lang="fr-MA" sz="1300" i="0" dirty="0">
                <a:effectLst/>
              </a:rPr>
              <a:t>, &amp; Y. </a:t>
            </a:r>
            <a:r>
              <a:rPr lang="fr-MA" sz="1300" i="0" dirty="0" err="1">
                <a:effectLst/>
              </a:rPr>
              <a:t>Manolopoulos</a:t>
            </a:r>
            <a:r>
              <a:rPr lang="fr-MA" sz="1300" i="0" dirty="0">
                <a:effectLst/>
              </a:rPr>
              <a:t>. </a:t>
            </a:r>
            <a:r>
              <a:rPr lang="fr-MA" sz="1300" i="0" u="none" strike="noStrike" dirty="0">
                <a:effectLst/>
              </a:rPr>
              <a:t>Fast </a:t>
            </a:r>
            <a:r>
              <a:rPr lang="fr-MA" sz="1300" i="0" u="none" strike="noStrike" dirty="0" err="1">
                <a:effectLst/>
              </a:rPr>
              <a:t>Subsequence</a:t>
            </a:r>
            <a:r>
              <a:rPr lang="fr-MA" sz="1300" i="0" u="none" strike="noStrike" dirty="0">
                <a:effectLst/>
              </a:rPr>
              <a:t> Matching in Time-</a:t>
            </a:r>
            <a:r>
              <a:rPr lang="fr-MA" sz="1300" i="0" u="none" strike="noStrike" dirty="0" err="1">
                <a:effectLst/>
              </a:rPr>
              <a:t>Series</a:t>
            </a:r>
            <a:r>
              <a:rPr lang="fr-MA" sz="1300" i="0" u="none" strike="noStrike" dirty="0">
                <a:effectLst/>
              </a:rPr>
              <a:t> </a:t>
            </a:r>
            <a:r>
              <a:rPr lang="fr-MA" sz="1300" i="0" u="none" strike="noStrike" dirty="0" err="1">
                <a:effectLst/>
              </a:rPr>
              <a:t>Databases</a:t>
            </a:r>
            <a:r>
              <a:rPr lang="fr-MA" sz="1300" i="0" dirty="0">
                <a:effectLst/>
              </a:rPr>
              <a:t>. In Proc. ACM SIGMOD </a:t>
            </a:r>
            <a:r>
              <a:rPr lang="fr-MA" sz="1300" i="0" dirty="0" err="1">
                <a:effectLst/>
              </a:rPr>
              <a:t>Int'l</a:t>
            </a:r>
            <a:r>
              <a:rPr lang="fr-MA" sz="1300" i="0" dirty="0">
                <a:effectLst/>
              </a:rPr>
              <a:t> Conf. on Management of Data, pp 419–429, 1994.</a:t>
            </a:r>
            <a:endParaRPr lang="en-US" sz="1000" dirty="0">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McKee, J.J., Evans, N.E., &amp; Owens, F.J. (1994).  Efficient implementation of the Fan/SAPA-2 algorithm using fixed point arithmetic. </a:t>
            </a:r>
            <a:r>
              <a:rPr lang="en-US" sz="1300" i="1" dirty="0" err="1">
                <a:solidFill>
                  <a:srgbClr val="000000"/>
                </a:solidFill>
                <a:ea typeface="MS PGothic" charset="0"/>
                <a:cs typeface="Times New Roman" charset="0"/>
              </a:rPr>
              <a:t>Automedica</a:t>
            </a:r>
            <a:r>
              <a:rPr lang="en-US" sz="1300" dirty="0">
                <a:solidFill>
                  <a:srgbClr val="000000"/>
                </a:solidFill>
                <a:ea typeface="MS PGothic" charset="0"/>
                <a:cs typeface="Times New Roman" charset="0"/>
              </a:rPr>
              <a:t>. Vol. 16, pp 109-117. </a:t>
            </a:r>
          </a:p>
          <a:p>
            <a:pPr algn="just">
              <a:buFont typeface="Georgia" charset="0"/>
              <a:buChar char="•"/>
              <a:defRPr/>
            </a:pPr>
            <a:r>
              <a:rPr lang="en-US" sz="1300" dirty="0">
                <a:solidFill>
                  <a:srgbClr val="000000"/>
                </a:solidFill>
                <a:ea typeface="MS PGothic" charset="0"/>
                <a:cs typeface="Times New Roman" charset="0"/>
              </a:rPr>
              <a:t>Koski, A., </a:t>
            </a:r>
            <a:r>
              <a:rPr lang="en-US" sz="1300" dirty="0" err="1">
                <a:solidFill>
                  <a:srgbClr val="000000"/>
                </a:solidFill>
                <a:ea typeface="MS PGothic" charset="0"/>
                <a:cs typeface="Times New Roman" charset="0"/>
              </a:rPr>
              <a:t>Juhola</a:t>
            </a:r>
            <a:r>
              <a:rPr lang="en-US" sz="1300" dirty="0">
                <a:solidFill>
                  <a:srgbClr val="000000"/>
                </a:solidFill>
                <a:ea typeface="MS PGothic" charset="0"/>
                <a:cs typeface="Times New Roman" charset="0"/>
              </a:rPr>
              <a:t>, M. &amp; </a:t>
            </a:r>
            <a:r>
              <a:rPr lang="en-US" sz="1300" dirty="0" err="1">
                <a:solidFill>
                  <a:srgbClr val="000000"/>
                </a:solidFill>
                <a:ea typeface="MS PGothic" charset="0"/>
                <a:cs typeface="Times New Roman" charset="0"/>
              </a:rPr>
              <a:t>Meriste</a:t>
            </a:r>
            <a:r>
              <a:rPr lang="en-US" sz="1300" dirty="0">
                <a:solidFill>
                  <a:srgbClr val="000000"/>
                </a:solidFill>
                <a:ea typeface="MS PGothic" charset="0"/>
                <a:cs typeface="Times New Roman" charset="0"/>
              </a:rPr>
              <a:t>, M. (1995).  Syntactic Recognition of ECG Signals By Attributed Finite Automata. </a:t>
            </a:r>
            <a:r>
              <a:rPr lang="en-US" sz="1300" i="1" dirty="0">
                <a:solidFill>
                  <a:srgbClr val="000000"/>
                </a:solidFill>
                <a:ea typeface="MS PGothic" charset="0"/>
                <a:cs typeface="Times New Roman" charset="0"/>
              </a:rPr>
              <a:t>Pattern Recognition</a:t>
            </a:r>
            <a:r>
              <a:rPr lang="en-US" sz="1300" dirty="0">
                <a:solidFill>
                  <a:srgbClr val="000000"/>
                </a:solidFill>
                <a:ea typeface="MS PGothic" charset="0"/>
                <a:cs typeface="Times New Roman" charset="0"/>
              </a:rPr>
              <a:t>, 28 (12), pp. 1927-1940.</a:t>
            </a:r>
          </a:p>
          <a:p>
            <a:pPr algn="just">
              <a:buFont typeface="Georgia" charset="0"/>
              <a:buChar char="•"/>
              <a:defRPr/>
            </a:pPr>
            <a:r>
              <a:rPr lang="en-US" sz="1300" dirty="0">
                <a:solidFill>
                  <a:srgbClr val="000000"/>
                </a:solidFill>
                <a:ea typeface="MS PGothic" charset="0"/>
                <a:cs typeface="Times New Roman" charset="0"/>
              </a:rPr>
              <a:t>Seshadri P.,  </a:t>
            </a:r>
            <a:r>
              <a:rPr lang="en-US" sz="1300" dirty="0" err="1">
                <a:solidFill>
                  <a:srgbClr val="000000"/>
                </a:solidFill>
                <a:ea typeface="MS PGothic" charset="0"/>
                <a:cs typeface="Times New Roman" charset="0"/>
              </a:rPr>
              <a:t>Livny</a:t>
            </a:r>
            <a:r>
              <a:rPr lang="en-US" sz="1300" dirty="0">
                <a:solidFill>
                  <a:srgbClr val="000000"/>
                </a:solidFill>
                <a:ea typeface="MS PGothic" charset="0"/>
                <a:cs typeface="Times New Roman" charset="0"/>
              </a:rPr>
              <a:t> M. &amp; Ramakrishnan R. (1995): SEQ: A Model for Sequence Databases. ICDE 1995: 232-239</a:t>
            </a:r>
          </a:p>
          <a:p>
            <a:pPr algn="just">
              <a:buFont typeface="Georgia" charset="0"/>
              <a:buChar char="•"/>
              <a:defRPr/>
            </a:pPr>
            <a:r>
              <a:rPr lang="en-US" sz="1300" dirty="0" err="1">
                <a:solidFill>
                  <a:srgbClr val="000000"/>
                </a:solidFill>
                <a:ea typeface="MS PGothic" charset="0"/>
                <a:cs typeface="Times New Roman" charset="0"/>
              </a:rPr>
              <a:t>Shatkay</a:t>
            </a:r>
            <a:r>
              <a:rPr lang="en-US" sz="1300" dirty="0">
                <a:solidFill>
                  <a:srgbClr val="000000"/>
                </a:solidFill>
                <a:ea typeface="MS PGothic" charset="0"/>
                <a:cs typeface="Times New Roman" charset="0"/>
              </a:rPr>
              <a:t>, H. (1995). Approximate Queries and Representations for Large Data Sequences. </a:t>
            </a:r>
            <a:r>
              <a:rPr lang="en-US" sz="1300" i="1" dirty="0">
                <a:solidFill>
                  <a:srgbClr val="000000"/>
                </a:solidFill>
                <a:ea typeface="MS PGothic" charset="0"/>
                <a:cs typeface="Times New Roman" charset="0"/>
              </a:rPr>
              <a:t>Technical Report cs-95-03</a:t>
            </a:r>
            <a:r>
              <a:rPr lang="en-US" sz="1300" dirty="0">
                <a:solidFill>
                  <a:srgbClr val="000000"/>
                </a:solidFill>
                <a:ea typeface="MS PGothic" charset="0"/>
                <a:cs typeface="Times New Roman" charset="0"/>
              </a:rPr>
              <a:t>, Department of Computer Science, Brown University.</a:t>
            </a:r>
          </a:p>
          <a:p>
            <a:pPr algn="just"/>
            <a:r>
              <a:rPr lang="en-US" altLang="en-US" sz="1300" dirty="0" err="1">
                <a:solidFill>
                  <a:srgbClr val="000000"/>
                </a:solidFill>
              </a:rPr>
              <a:t>Shatkay</a:t>
            </a:r>
            <a:r>
              <a:rPr lang="en-US" altLang="en-US" sz="1300" dirty="0">
                <a:solidFill>
                  <a:srgbClr val="000000"/>
                </a:solidFill>
              </a:rPr>
              <a:t>, H., &amp; </a:t>
            </a:r>
            <a:r>
              <a:rPr lang="en-US" altLang="en-US" sz="1300" dirty="0" err="1">
                <a:solidFill>
                  <a:srgbClr val="000000"/>
                </a:solidFill>
              </a:rPr>
              <a:t>Zdonik</a:t>
            </a:r>
            <a:r>
              <a:rPr lang="en-US" altLang="en-US" sz="1300" dirty="0">
                <a:solidFill>
                  <a:srgbClr val="000000"/>
                </a:solidFill>
              </a:rPr>
              <a:t>, S. (1996). Approximate queries and representations for large data sequences. </a:t>
            </a:r>
            <a:r>
              <a:rPr lang="en-US" altLang="en-US" sz="1300" i="1" dirty="0">
                <a:solidFill>
                  <a:srgbClr val="000000"/>
                </a:solidFill>
              </a:rPr>
              <a:t>Proceedings of the 12</a:t>
            </a:r>
            <a:r>
              <a:rPr lang="en-US" altLang="en-US" sz="1300" i="1" baseline="30000" dirty="0">
                <a:solidFill>
                  <a:srgbClr val="000000"/>
                </a:solidFill>
              </a:rPr>
              <a:t>th</a:t>
            </a:r>
            <a:r>
              <a:rPr lang="en-US" altLang="en-US" sz="1300" i="1" dirty="0">
                <a:solidFill>
                  <a:srgbClr val="000000"/>
                </a:solidFill>
              </a:rPr>
              <a:t> IEEE International Conference on Data Engineering</a:t>
            </a:r>
            <a:r>
              <a:rPr lang="en-US" altLang="en-US" sz="1300" dirty="0">
                <a:solidFill>
                  <a:srgbClr val="000000"/>
                </a:solidFill>
              </a:rPr>
              <a:t>. pp 546-553. </a:t>
            </a:r>
          </a:p>
          <a:p>
            <a:pPr algn="just"/>
            <a:r>
              <a:rPr lang="en-US" altLang="en-US" sz="1300" dirty="0" err="1">
                <a:solidFill>
                  <a:srgbClr val="000000"/>
                </a:solidFill>
              </a:rPr>
              <a:t>Vullings</a:t>
            </a:r>
            <a:r>
              <a:rPr lang="en-US" altLang="en-US" sz="1300" dirty="0">
                <a:solidFill>
                  <a:srgbClr val="000000"/>
                </a:solidFill>
              </a:rPr>
              <a:t>, H.J.L.M., Verhaegen, M.H.G. &amp; </a:t>
            </a:r>
            <a:r>
              <a:rPr lang="en-US" altLang="en-US" sz="1300" dirty="0" err="1">
                <a:solidFill>
                  <a:srgbClr val="000000"/>
                </a:solidFill>
              </a:rPr>
              <a:t>Verbruggen</a:t>
            </a:r>
            <a:r>
              <a:rPr lang="en-US" altLang="en-US" sz="1300" dirty="0">
                <a:solidFill>
                  <a:srgbClr val="000000"/>
                </a:solidFill>
              </a:rPr>
              <a:t> H.B. (1997). ECG Segmentation Using Time-Warping. </a:t>
            </a:r>
            <a:r>
              <a:rPr lang="en-US" altLang="en-US" sz="1300" i="1" dirty="0">
                <a:solidFill>
                  <a:srgbClr val="000000"/>
                </a:solidFill>
              </a:rPr>
              <a:t>Proceedings of the 2</a:t>
            </a:r>
            <a:r>
              <a:rPr lang="en-US" altLang="en-US" sz="1300" i="1" baseline="30000" dirty="0">
                <a:solidFill>
                  <a:srgbClr val="000000"/>
                </a:solidFill>
              </a:rPr>
              <a:t>nd</a:t>
            </a:r>
            <a:r>
              <a:rPr lang="en-US" altLang="en-US" sz="1300" i="1" dirty="0">
                <a:solidFill>
                  <a:srgbClr val="000000"/>
                </a:solidFill>
              </a:rPr>
              <a:t> International Symposium on Intelligent Data Analysis</a:t>
            </a:r>
            <a:r>
              <a:rPr lang="en-US" altLang="en-US" sz="1300" dirty="0">
                <a:solidFill>
                  <a:srgbClr val="000000"/>
                </a:solidFill>
              </a:rPr>
              <a:t>.  </a:t>
            </a:r>
          </a:p>
          <a:p>
            <a:pPr algn="just">
              <a:buFont typeface="Georgia" charset="0"/>
              <a:buChar char="•"/>
              <a:defRPr/>
            </a:pPr>
            <a:endParaRPr lang="en-US" sz="1300" dirty="0">
              <a:solidFill>
                <a:srgbClr val="000000"/>
              </a:solidFill>
              <a:ea typeface="MS PGothic" charset="0"/>
              <a:cs typeface="Times New Roman" charset="0"/>
            </a:endParaRPr>
          </a:p>
        </p:txBody>
      </p:sp>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FBBD30B0-82E8-4C34-B758-AD94B27B77E9}" type="slidenum">
              <a:rPr lang="en-US" altLang="en-US" sz="1800">
                <a:solidFill>
                  <a:srgbClr val="FFFFFF"/>
                </a:solidFill>
                <a:latin typeface="Georgia" pitchFamily="18" charset="0"/>
              </a:rPr>
              <a:pPr eaLnBrk="1" hangingPunct="1"/>
              <a:t>278</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B068702-FE8B-4D8D-ACD3-5F06672ECC2D}"/>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43441912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33400" y="348985"/>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 name="Content Placeholder 2"/>
          <p:cNvSpPr>
            <a:spLocks noGrp="1"/>
          </p:cNvSpPr>
          <p:nvPr>
            <p:ph idx="1"/>
          </p:nvPr>
        </p:nvSpPr>
        <p:spPr>
          <a:xfrm>
            <a:off x="381000" y="1415785"/>
            <a:ext cx="8229600" cy="5192833"/>
          </a:xfrm>
        </p:spPr>
        <p:txBody>
          <a:bodyPr>
            <a:normAutofit/>
          </a:bodyPr>
          <a:lstStyle/>
          <a:p>
            <a:pPr algn="just">
              <a:buFont typeface="Georgia" charset="0"/>
              <a:buChar char="•"/>
              <a:defRPr/>
            </a:pPr>
            <a:r>
              <a:rPr lang="en-US" sz="1300" dirty="0">
                <a:solidFill>
                  <a:srgbClr val="000000"/>
                </a:solidFill>
                <a:ea typeface="MS PGothic" charset="0"/>
                <a:cs typeface="Times New Roman" charset="0"/>
              </a:rPr>
              <a:t>Keogh, E., &amp; Smyth, P. (1997). A probabilistic approach to fast pattern matching in time series databases. </a:t>
            </a:r>
            <a:r>
              <a:rPr lang="en-US" sz="1300" i="1" dirty="0">
                <a:solidFill>
                  <a:srgbClr val="000000"/>
                </a:solidFill>
                <a:ea typeface="MS PGothic" charset="0"/>
                <a:cs typeface="Times New Roman" charset="0"/>
              </a:rPr>
              <a:t>Proceedings of the 3</a:t>
            </a:r>
            <a:r>
              <a:rPr lang="en-US" sz="1300" i="1" baseline="30000" dirty="0">
                <a:solidFill>
                  <a:srgbClr val="000000"/>
                </a:solidFill>
                <a:ea typeface="MS PGothic" charset="0"/>
                <a:cs typeface="Times New Roman" charset="0"/>
              </a:rPr>
              <a:t>rd</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24-20. </a:t>
            </a:r>
          </a:p>
          <a:p>
            <a:pPr algn="just">
              <a:buFont typeface="Georgia" charset="0"/>
              <a:buChar char="•"/>
              <a:defRPr/>
            </a:pPr>
            <a:r>
              <a:rPr lang="en-US" sz="1300" dirty="0"/>
              <a:t>P. </a:t>
            </a:r>
            <a:r>
              <a:rPr lang="en-US" sz="1300" dirty="0" err="1"/>
              <a:t>Ciaccia</a:t>
            </a:r>
            <a:r>
              <a:rPr lang="en-US" sz="1300" dirty="0"/>
              <a:t>, M. Patella, and P. </a:t>
            </a:r>
            <a:r>
              <a:rPr lang="en-US" sz="1300" dirty="0" err="1"/>
              <a:t>Zezula</a:t>
            </a:r>
            <a:r>
              <a:rPr lang="en-US" sz="1300" dirty="0"/>
              <a:t>. M-tree: An Efficient Access Method for Similarity Search in Metric Spaces. Proceedings of </a:t>
            </a:r>
            <a:r>
              <a:rPr lang="en-CA" sz="1300" dirty="0"/>
              <a:t>VLDB’97, pp 426–435.</a:t>
            </a:r>
            <a:endParaRPr lang="en-US" sz="1300" dirty="0">
              <a:solidFill>
                <a:srgbClr val="000000"/>
              </a:solidFill>
              <a:ea typeface="MS PGothic" charset="0"/>
              <a:cs typeface="Times New Roman" charset="0"/>
            </a:endParaRPr>
          </a:p>
          <a:p>
            <a:pPr algn="just"/>
            <a:r>
              <a:rPr lang="en-US" sz="1300" dirty="0" err="1">
                <a:solidFill>
                  <a:srgbClr val="000000"/>
                </a:solidFill>
                <a:ea typeface="MS PGothic" charset="0"/>
                <a:cs typeface="Times New Roman" charset="0"/>
              </a:rPr>
              <a:t>Heckbert</a:t>
            </a:r>
            <a:r>
              <a:rPr lang="en-US" sz="1300" dirty="0">
                <a:solidFill>
                  <a:srgbClr val="000000"/>
                </a:solidFill>
                <a:ea typeface="MS PGothic" charset="0"/>
                <a:cs typeface="Times New Roman" charset="0"/>
              </a:rPr>
              <a:t>, P. S. &amp; Garland, M. (1997). Survey of polygonal surface simplification algorithms, Multiresolution Surface Modeling Course. </a:t>
            </a:r>
            <a:r>
              <a:rPr lang="en-US" sz="1300" i="1" dirty="0">
                <a:solidFill>
                  <a:srgbClr val="000000"/>
                </a:solidFill>
                <a:ea typeface="MS PGothic" charset="0"/>
                <a:cs typeface="Times New Roman" charset="0"/>
              </a:rPr>
              <a:t>Proceedings of the 24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Computer Graphics and Interactive Techniques.</a:t>
            </a:r>
          </a:p>
          <a:p>
            <a:pPr algn="just"/>
            <a:r>
              <a:rPr lang="en-US" sz="1300" dirty="0">
                <a:solidFill>
                  <a:srgbClr val="000000"/>
                </a:solidFill>
                <a:ea typeface="MS PGothic" charset="0"/>
                <a:cs typeface="Times New Roman" charset="0"/>
              </a:rPr>
              <a:t>Piotr </a:t>
            </a:r>
            <a:r>
              <a:rPr lang="en-US" sz="1300" dirty="0" err="1">
                <a:solidFill>
                  <a:srgbClr val="000000"/>
                </a:solidFill>
                <a:ea typeface="MS PGothic" charset="0"/>
                <a:cs typeface="Times New Roman" charset="0"/>
              </a:rPr>
              <a:t>Indyk</a:t>
            </a:r>
            <a:r>
              <a:rPr lang="en-US" sz="1300" dirty="0">
                <a:solidFill>
                  <a:srgbClr val="000000"/>
                </a:solidFill>
                <a:ea typeface="MS PGothic" charset="0"/>
                <a:cs typeface="Times New Roman" charset="0"/>
              </a:rPr>
              <a:t>, Rajeev Motwani. Approximate Nearest Neighbors: Towards Removing the Curse of Dimensionality. STOC 1998.</a:t>
            </a:r>
          </a:p>
          <a:p>
            <a:pPr algn="just"/>
            <a:r>
              <a:rPr lang="en-US" sz="1300" dirty="0">
                <a:solidFill>
                  <a:srgbClr val="000000"/>
                </a:solidFill>
                <a:ea typeface="MS PGothic" charset="0"/>
                <a:cs typeface="Times New Roman" charset="0"/>
              </a:rPr>
              <a:t>Qu, Y., Wang, C. &amp; Wang, S. (1998). Supporting fast search in time series for movement patterns in multiples scales. </a:t>
            </a:r>
            <a:r>
              <a:rPr lang="en-US" sz="1300" i="1" dirty="0">
                <a:solidFill>
                  <a:srgbClr val="000000"/>
                </a:solidFill>
                <a:ea typeface="MS PGothic" charset="0"/>
                <a:cs typeface="Times New Roman" charset="0"/>
              </a:rPr>
              <a:t>Proceedings of the 7</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Information and Knowledge Management</a:t>
            </a:r>
            <a:r>
              <a:rPr lang="en-US" sz="1300" dirty="0">
                <a:solidFill>
                  <a:srgbClr val="000000"/>
                </a:solidFill>
                <a:ea typeface="MS PGothic" charset="0"/>
                <a:cs typeface="Times New Roman" charset="0"/>
              </a:rPr>
              <a:t>.</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(1998). An enhanced representation of time series which allows fast and accurate classification, clustering and relevance feedback. </a:t>
            </a:r>
            <a:r>
              <a:rPr lang="en-US" sz="1300" i="1" dirty="0">
                <a:solidFill>
                  <a:srgbClr val="000000"/>
                </a:solidFill>
                <a:ea typeface="MS PGothic" charset="0"/>
                <a:cs typeface="Times New Roman" charset="0"/>
              </a:rPr>
              <a:t>Proceedings of the 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239-241, AAAI Press.</a:t>
            </a:r>
          </a:p>
          <a:p>
            <a:pPr algn="just">
              <a:buFont typeface="Georgia" charset="0"/>
              <a:buChar char="•"/>
              <a:defRPr/>
            </a:pPr>
            <a:r>
              <a:rPr lang="en-US" sz="1300" dirty="0">
                <a:solidFill>
                  <a:srgbClr val="000000"/>
                </a:solidFill>
                <a:ea typeface="MS PGothic" charset="0"/>
                <a:cs typeface="Times New Roman" charset="0"/>
              </a:rPr>
              <a:t>Hunter, J. &amp; McIntosh, N. (1999). Knowledge-based event detection in complex time series data. </a:t>
            </a:r>
            <a:r>
              <a:rPr lang="en-US" sz="1300" i="1" dirty="0">
                <a:solidFill>
                  <a:srgbClr val="000000"/>
                </a:solidFill>
                <a:ea typeface="MS PGothic" charset="0"/>
                <a:cs typeface="Times New Roman" charset="0"/>
              </a:rPr>
              <a:t>Artificial Intelligence in Medicine</a:t>
            </a:r>
            <a:r>
              <a:rPr lang="en-US" sz="1300" dirty="0">
                <a:solidFill>
                  <a:srgbClr val="000000"/>
                </a:solidFill>
                <a:ea typeface="MS PGothic" charset="0"/>
                <a:cs typeface="Times New Roman" charset="0"/>
              </a:rPr>
              <a:t>.  pp. 271-280. Springer.</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(1999). Relevance feedback retrieval of time series data. </a:t>
            </a:r>
            <a:r>
              <a:rPr lang="en-US" sz="1300" i="1" dirty="0">
                <a:solidFill>
                  <a:srgbClr val="000000"/>
                </a:solidFill>
                <a:ea typeface="MS PGothic" charset="0"/>
                <a:cs typeface="Times New Roman" charset="0"/>
              </a:rPr>
              <a:t>Proceedings of the 22</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Annual International ACM-SIGIR Conference on Research and Development in Information Retrieval.</a:t>
            </a:r>
            <a:endParaRPr lang="en-US" sz="1300" dirty="0">
              <a:solidFill>
                <a:srgbClr val="000000"/>
              </a:solidFill>
              <a:ea typeface="MS PGothic" charset="0"/>
              <a:cs typeface="Times New Roman" charset="0"/>
            </a:endParaRPr>
          </a:p>
          <a:p>
            <a:pPr algn="just"/>
            <a:r>
              <a:rPr lang="en-US" sz="1300" dirty="0"/>
              <a:t>P. </a:t>
            </a:r>
            <a:r>
              <a:rPr lang="en-US" sz="1300" dirty="0" err="1"/>
              <a:t>Ciaccia</a:t>
            </a:r>
            <a:r>
              <a:rPr lang="en-US" sz="1300" dirty="0"/>
              <a:t> and M. Patella. PAC Nearest Neighbor Queries: Approximate and Controlled Search in </a:t>
            </a:r>
            <a:r>
              <a:rPr lang="en-US" sz="1300" dirty="0" err="1"/>
              <a:t>HighDimensional</a:t>
            </a:r>
            <a:r>
              <a:rPr lang="en-US" sz="1300" dirty="0"/>
              <a:t> and Metric Spaces. In ICDE, pages 244– 255, 2000.</a:t>
            </a:r>
          </a:p>
          <a:p>
            <a:pPr algn="just"/>
            <a:r>
              <a:rPr lang="en-CA" sz="1300" dirty="0"/>
              <a:t>H. </a:t>
            </a:r>
            <a:r>
              <a:rPr lang="en-CA" sz="1300" dirty="0" err="1"/>
              <a:t>Ferhatosmanoglu</a:t>
            </a:r>
            <a:r>
              <a:rPr lang="en-CA" sz="1300" dirty="0"/>
              <a:t>, E. </a:t>
            </a:r>
            <a:r>
              <a:rPr lang="en-CA" sz="1300" dirty="0" err="1"/>
              <a:t>Tuncel</a:t>
            </a:r>
            <a:r>
              <a:rPr lang="en-CA" sz="1300" dirty="0"/>
              <a:t>, D. Agrawal, and A. El </a:t>
            </a:r>
            <a:r>
              <a:rPr lang="en-CA" sz="1300" dirty="0" err="1"/>
              <a:t>Abbadi</a:t>
            </a:r>
            <a:r>
              <a:rPr lang="en-CA" sz="1300" dirty="0"/>
              <a:t>. Vector Approximation Based Indexing for Non-uniform High Dimensional Data Sets. In CIKM, pp 202–209, 2000. </a:t>
            </a:r>
            <a:endParaRPr lang="en-US" altLang="en-US" sz="1300" dirty="0">
              <a:solidFill>
                <a:srgbClr val="000000"/>
              </a:solidFill>
            </a:endParaRPr>
          </a:p>
          <a:p>
            <a:pPr algn="just">
              <a:buFont typeface="Georgia" charset="0"/>
              <a:buChar char="•"/>
              <a:defRPr/>
            </a:pPr>
            <a:endParaRPr lang="en-US" sz="1300" dirty="0">
              <a:solidFill>
                <a:srgbClr val="000000"/>
              </a:solidFill>
              <a:ea typeface="MS PGothic" charset="0"/>
              <a:cs typeface="Times New Roman" charset="0"/>
            </a:endParaRPr>
          </a:p>
        </p:txBody>
      </p:sp>
      <p:sp>
        <p:nvSpPr>
          <p:cNvPr id="62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18CA976C-58E2-44DF-999B-5550E4EA9237}" type="slidenum">
              <a:rPr lang="en-US" altLang="en-US" sz="1800">
                <a:solidFill>
                  <a:srgbClr val="FFFFFF"/>
                </a:solidFill>
                <a:latin typeface="Georgia" pitchFamily="18" charset="0"/>
              </a:rPr>
              <a:pPr eaLnBrk="1" hangingPunct="1"/>
              <a:t>279</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E0F3749E-0B82-4507-A4F2-C803EFD07DB8}"/>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486045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data series from D that has the smallest distance to q</a:t>
            </a:r>
          </a:p>
          <a:p>
            <a:endParaRPr lang="en-US" altLang="en-US" dirty="0"/>
          </a:p>
          <a:p>
            <a:r>
              <a:rPr lang="en-US" altLang="en-US" dirty="0"/>
              <a:t>result set contains one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57ECFF16-1217-49BB-8834-81D5D125C76A}"/>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00044764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533400" y="304052"/>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 name="Content Placeholder 2"/>
          <p:cNvSpPr>
            <a:spLocks noGrp="1"/>
          </p:cNvSpPr>
          <p:nvPr>
            <p:ph idx="1"/>
          </p:nvPr>
        </p:nvSpPr>
        <p:spPr>
          <a:xfrm>
            <a:off x="381000" y="1218079"/>
            <a:ext cx="8382000" cy="5517257"/>
          </a:xfrm>
        </p:spPr>
        <p:txBody>
          <a:bodyPr>
            <a:normAutofit/>
          </a:bodyPr>
          <a:lstStyle/>
          <a:p>
            <a:pPr algn="just">
              <a:buFont typeface="Georgia" charset="0"/>
              <a:buChar char="•"/>
              <a:defRPr/>
            </a:pPr>
            <a:r>
              <a:rPr lang="en-US" sz="1300" dirty="0" err="1">
                <a:solidFill>
                  <a:srgbClr val="000000"/>
                </a:solidFill>
                <a:ea typeface="MS PGothic" charset="0"/>
                <a:cs typeface="Times New Roman" charset="0"/>
              </a:rPr>
              <a:t>Lavrenko</a:t>
            </a:r>
            <a:r>
              <a:rPr lang="en-US" sz="1300" dirty="0">
                <a:solidFill>
                  <a:srgbClr val="000000"/>
                </a:solidFill>
                <a:ea typeface="MS PGothic" charset="0"/>
                <a:cs typeface="Times New Roman" charset="0"/>
              </a:rPr>
              <a:t>, V., </a:t>
            </a:r>
            <a:r>
              <a:rPr lang="en-US" sz="1300" dirty="0" err="1">
                <a:solidFill>
                  <a:srgbClr val="000000"/>
                </a:solidFill>
                <a:ea typeface="MS PGothic" charset="0"/>
                <a:cs typeface="Times New Roman" charset="0"/>
              </a:rPr>
              <a:t>Schmill</a:t>
            </a:r>
            <a:r>
              <a:rPr lang="en-US" sz="1300" dirty="0">
                <a:solidFill>
                  <a:srgbClr val="000000"/>
                </a:solidFill>
                <a:ea typeface="MS PGothic" charset="0"/>
                <a:cs typeface="Times New Roman" charset="0"/>
              </a:rPr>
              <a:t>, M., Lawrie, D., Ogilvie, P., Jensen, D., &amp; Allan, J. (2000). Mining of </a:t>
            </a:r>
            <a:r>
              <a:rPr lang="en-US" sz="1300" dirty="0" err="1">
                <a:solidFill>
                  <a:srgbClr val="000000"/>
                </a:solidFill>
                <a:ea typeface="MS PGothic" charset="0"/>
                <a:cs typeface="Times New Roman" charset="0"/>
              </a:rPr>
              <a:t>Concurent</a:t>
            </a:r>
            <a:r>
              <a:rPr lang="en-US" sz="1300" dirty="0">
                <a:solidFill>
                  <a:srgbClr val="000000"/>
                </a:solidFill>
                <a:ea typeface="MS PGothic" charset="0"/>
                <a:cs typeface="Times New Roman" charset="0"/>
              </a:rPr>
              <a:t> Text and Time Series. </a:t>
            </a:r>
            <a:r>
              <a:rPr lang="en-US" sz="1300" i="1" dirty="0">
                <a:solidFill>
                  <a:srgbClr val="000000"/>
                </a:solidFill>
                <a:ea typeface="MS PGothic" charset="0"/>
                <a:cs typeface="Times New Roman" charset="0"/>
              </a:rPr>
              <a:t>Proceedings of the 6</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Knowledge Discovery and Data Mining.</a:t>
            </a:r>
            <a:r>
              <a:rPr lang="en-US" sz="1300" dirty="0">
                <a:solidFill>
                  <a:srgbClr val="000000"/>
                </a:solidFill>
                <a:ea typeface="MS PGothic" charset="0"/>
                <a:cs typeface="Times New Roman" charset="0"/>
              </a:rPr>
              <a:t> pp. 37-44.</a:t>
            </a:r>
          </a:p>
          <a:p>
            <a:pPr algn="just">
              <a:buFont typeface="Georgia" charset="0"/>
              <a:buChar char="•"/>
              <a:defRPr/>
            </a:pPr>
            <a:r>
              <a:rPr lang="en-US" altLang="en-US" sz="1300" dirty="0">
                <a:solidFill>
                  <a:srgbClr val="000000"/>
                </a:solidFill>
              </a:rPr>
              <a:t>Wang, C. &amp; Wang, S. (2000). Supporting content-based searches on time Series via approximation</a:t>
            </a:r>
            <a:r>
              <a:rPr lang="en-US" altLang="en-US" sz="1300" i="1" dirty="0">
                <a:solidFill>
                  <a:srgbClr val="000000"/>
                </a:solidFill>
              </a:rPr>
              <a:t>. Proceedings of the 12th International Conference on Scientific and Statistical Database Management</a:t>
            </a:r>
            <a:r>
              <a:rPr lang="en-US" altLang="en-US" sz="1300" dirty="0">
                <a:solidFill>
                  <a:srgbClr val="000000"/>
                </a:solidFill>
              </a:rPr>
              <a:t>.</a:t>
            </a:r>
          </a:p>
          <a:p>
            <a:pPr algn="just">
              <a:buFont typeface="Georgia" charset="0"/>
              <a:buChar char="•"/>
              <a:defRPr/>
            </a:pPr>
            <a:r>
              <a:rPr lang="en-US" sz="1300" dirty="0">
                <a:solidFill>
                  <a:srgbClr val="000000"/>
                </a:solidFill>
                <a:ea typeface="MS PGothic" charset="0"/>
                <a:cs typeface="Times New Roman" charset="0"/>
              </a:rPr>
              <a:t>Keogh, E., Chu, S., Hart, D.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(2001). An Online Algorithm for Segmenting Time Series. In </a:t>
            </a:r>
            <a:r>
              <a:rPr lang="en-US" sz="1300" i="1" dirty="0">
                <a:solidFill>
                  <a:srgbClr val="000000"/>
                </a:solidFill>
                <a:ea typeface="MS PGothic" charset="0"/>
                <a:cs typeface="Times New Roman" charset="0"/>
              </a:rPr>
              <a:t>Proceedings of IEEE International Conference on Data Mining</a:t>
            </a:r>
            <a:r>
              <a:rPr lang="en-US" sz="1300" dirty="0">
                <a:solidFill>
                  <a:srgbClr val="000000"/>
                </a:solidFill>
                <a:ea typeface="MS PGothic" charset="0"/>
                <a:cs typeface="Times New Roman" charset="0"/>
              </a:rPr>
              <a:t>. pp 289-296. </a:t>
            </a:r>
          </a:p>
          <a:p>
            <a:pPr algn="just">
              <a:buFont typeface="Georgia" charset="0"/>
              <a:buChar char="•"/>
              <a:defRPr/>
            </a:pPr>
            <a:r>
              <a:rPr lang="en-US" sz="1300" dirty="0">
                <a:solidFill>
                  <a:srgbClr val="000000"/>
                </a:solidFill>
                <a:ea typeface="MS PGothic" charset="0"/>
                <a:cs typeface="Times New Roman" charset="0"/>
              </a:rPr>
              <a:t>Ge, X. &amp; Smyth P. (2001). Segmental Semi-Markov Models for Endpoint Detection in Plasma Etching. To appear in </a:t>
            </a:r>
            <a:r>
              <a:rPr lang="en-US" sz="1300" i="1" dirty="0">
                <a:solidFill>
                  <a:srgbClr val="000000"/>
                </a:solidFill>
                <a:ea typeface="MS PGothic" charset="0"/>
                <a:cs typeface="Times New Roman" charset="0"/>
              </a:rPr>
              <a:t>IEEE Transactions on Semiconductor Engineering</a:t>
            </a:r>
            <a:r>
              <a:rPr lang="en-US" sz="1300" dirty="0">
                <a:solidFill>
                  <a:srgbClr val="000000"/>
                </a:solidFill>
                <a:ea typeface="MS PGothic" charset="0"/>
                <a:cs typeface="Times New Roman" charset="0"/>
              </a:rPr>
              <a:t>. </a:t>
            </a:r>
          </a:p>
          <a:p>
            <a:pPr algn="just">
              <a:buFont typeface="Georgia" charset="0"/>
              <a:buChar char="•"/>
              <a:defRPr/>
            </a:pPr>
            <a:r>
              <a:rPr lang="en-US" sz="1300" dirty="0"/>
              <a:t>Eamonn J. Keogh, Shruti </a:t>
            </a:r>
            <a:r>
              <a:rPr lang="en-US" sz="1300" dirty="0" err="1"/>
              <a:t>Kasetty</a:t>
            </a:r>
            <a:r>
              <a:rPr lang="en-US" sz="1300" dirty="0"/>
              <a:t>: On the Need for Time Series Data Mining Benchmarks: A Survey and Empirical Demonstration. Data Min. </a:t>
            </a:r>
            <a:r>
              <a:rPr lang="en-US" sz="1300" dirty="0" err="1"/>
              <a:t>Knowl</a:t>
            </a:r>
            <a:r>
              <a:rPr lang="en-US" sz="1300" dirty="0"/>
              <a:t>. </a:t>
            </a:r>
            <a:r>
              <a:rPr lang="en-US" sz="1300" dirty="0" err="1"/>
              <a:t>Discov</a:t>
            </a:r>
            <a:r>
              <a:rPr lang="en-US" sz="1300" dirty="0"/>
              <a:t>. 7(4): 349-371 (2003)</a:t>
            </a:r>
          </a:p>
          <a:p>
            <a:pPr algn="just">
              <a:buFont typeface="Georgia" charset="0"/>
              <a:buChar char="•"/>
              <a:defRPr/>
            </a:pPr>
            <a:r>
              <a:rPr lang="en-US" sz="1300" dirty="0">
                <a:solidFill>
                  <a:srgbClr val="000000"/>
                </a:solidFill>
                <a:ea typeface="MS PGothic" charset="0"/>
                <a:cs typeface="Times New Roman" charset="0"/>
              </a:rPr>
              <a:t>T. </a:t>
            </a:r>
            <a:r>
              <a:rPr lang="en-US" sz="1300" dirty="0" err="1">
                <a:solidFill>
                  <a:srgbClr val="000000"/>
                </a:solidFill>
                <a:ea typeface="MS PGothic" charset="0"/>
                <a:cs typeface="Times New Roman" charset="0"/>
              </a:rPr>
              <a:t>Palpanas</a:t>
            </a:r>
            <a:r>
              <a:rPr lang="en-US" sz="1300" dirty="0">
                <a:solidFill>
                  <a:srgbClr val="000000"/>
                </a:solidFill>
                <a:ea typeface="MS PGothic" charset="0"/>
                <a:cs typeface="Times New Roman" charset="0"/>
              </a:rPr>
              <a:t>, M. Vlachos, E. Keogh, D. </a:t>
            </a:r>
            <a:r>
              <a:rPr lang="en-US" sz="1300" dirty="0" err="1">
                <a:solidFill>
                  <a:srgbClr val="000000"/>
                </a:solidFill>
                <a:ea typeface="MS PGothic" charset="0"/>
                <a:cs typeface="Times New Roman" charset="0"/>
              </a:rPr>
              <a:t>Gunopulos</a:t>
            </a:r>
            <a:r>
              <a:rPr lang="en-US" sz="1300" dirty="0">
                <a:solidFill>
                  <a:srgbClr val="000000"/>
                </a:solidFill>
                <a:ea typeface="MS PGothic" charset="0"/>
                <a:cs typeface="Times New Roman" charset="0"/>
              </a:rPr>
              <a:t>, W. </a:t>
            </a:r>
            <a:r>
              <a:rPr lang="en-US" sz="1300" dirty="0" err="1">
                <a:solidFill>
                  <a:srgbClr val="000000"/>
                </a:solidFill>
                <a:ea typeface="MS PGothic" charset="0"/>
                <a:cs typeface="Times New Roman" charset="0"/>
              </a:rPr>
              <a:t>Truppel</a:t>
            </a:r>
            <a:r>
              <a:rPr lang="en-US" sz="1300" dirty="0">
                <a:solidFill>
                  <a:srgbClr val="000000"/>
                </a:solidFill>
                <a:ea typeface="MS PGothic" charset="0"/>
                <a:cs typeface="Times New Roman" charset="0"/>
              </a:rPr>
              <a:t> (2004). Online Amnesic Approximation of Streaming Time Series. In </a:t>
            </a:r>
            <a:r>
              <a:rPr lang="en-US" sz="1300" i="1" dirty="0">
                <a:solidFill>
                  <a:srgbClr val="000000"/>
                </a:solidFill>
                <a:ea typeface="MS PGothic" charset="0"/>
                <a:cs typeface="Times New Roman" charset="0"/>
              </a:rPr>
              <a:t>ICDE </a:t>
            </a:r>
            <a:r>
              <a:rPr lang="en-US" sz="1300" dirty="0">
                <a:solidFill>
                  <a:srgbClr val="000000"/>
                </a:solidFill>
                <a:ea typeface="MS PGothic" charset="0"/>
                <a:cs typeface="Times New Roman" charset="0"/>
              </a:rPr>
              <a:t>. Boston, MA, USA, March 2004.</a:t>
            </a:r>
          </a:p>
          <a:p>
            <a:pPr algn="just">
              <a:buFont typeface="Georgia" charset="0"/>
              <a:buChar char="•"/>
              <a:defRPr/>
            </a:pPr>
            <a:r>
              <a:rPr lang="en-US" sz="1300" dirty="0">
                <a:solidFill>
                  <a:srgbClr val="000000"/>
                </a:solidFill>
                <a:ea typeface="MS PGothic" charset="0"/>
                <a:cs typeface="Times New Roman" charset="0"/>
              </a:rPr>
              <a:t>E. Keogh. Tutorial on Data Mining and Machine Learning in Time Series Databases. KDD 2004.</a:t>
            </a:r>
          </a:p>
          <a:p>
            <a:pPr algn="just">
              <a:buFont typeface="Georgia" charset="0"/>
              <a:buChar char="•"/>
              <a:defRPr/>
            </a:pPr>
            <a:r>
              <a:rPr lang="en-US" sz="1300" dirty="0">
                <a:solidFill>
                  <a:srgbClr val="000000"/>
                </a:solidFill>
                <a:ea typeface="MS PGothic" charset="0"/>
                <a:cs typeface="Times New Roman" charset="0"/>
              </a:rPr>
              <a:t>Richard Cole, Dennis E. </a:t>
            </a:r>
            <a:r>
              <a:rPr lang="en-US" sz="1300" dirty="0" err="1">
                <a:solidFill>
                  <a:srgbClr val="000000"/>
                </a:solidFill>
                <a:ea typeface="MS PGothic" charset="0"/>
                <a:cs typeface="Times New Roman" charset="0"/>
              </a:rPr>
              <a:t>Shasha</a:t>
            </a:r>
            <a:r>
              <a:rPr lang="en-US" sz="1300" dirty="0">
                <a:solidFill>
                  <a:srgbClr val="000000"/>
                </a:solidFill>
                <a:ea typeface="MS PGothic" charset="0"/>
                <a:cs typeface="Times New Roman" charset="0"/>
              </a:rPr>
              <a:t>, </a:t>
            </a:r>
            <a:r>
              <a:rPr lang="en-US" sz="1300" dirty="0" err="1">
                <a:solidFill>
                  <a:srgbClr val="000000"/>
                </a:solidFill>
                <a:ea typeface="MS PGothic" charset="0"/>
                <a:cs typeface="Times New Roman" charset="0"/>
              </a:rPr>
              <a:t>Xiaojian</a:t>
            </a:r>
            <a:r>
              <a:rPr lang="en-US" sz="1300" dirty="0">
                <a:solidFill>
                  <a:srgbClr val="000000"/>
                </a:solidFill>
                <a:ea typeface="MS PGothic" charset="0"/>
                <a:cs typeface="Times New Roman" charset="0"/>
              </a:rPr>
              <a:t> Zhao: Fast window correlations over uncooperative time series. KDD 2005: 743-749</a:t>
            </a:r>
          </a:p>
          <a:p>
            <a:r>
              <a:rPr lang="en-US" altLang="en-US" sz="1300" dirty="0"/>
              <a:t>Jessica Lin, Eamonn J. Keogh, Li Wei, Stefano </a:t>
            </a:r>
            <a:r>
              <a:rPr lang="en-US" altLang="en-US" sz="1300" dirty="0" err="1"/>
              <a:t>Lonardi</a:t>
            </a:r>
            <a:r>
              <a:rPr lang="en-US" altLang="en-US" sz="1300" dirty="0"/>
              <a:t>: Experiencing SAX: a novel symbolic representation of time series. Data Min. </a:t>
            </a:r>
            <a:r>
              <a:rPr lang="en-US" altLang="en-US" sz="1300" dirty="0" err="1"/>
              <a:t>Knowl</a:t>
            </a:r>
            <a:r>
              <a:rPr lang="en-US" altLang="en-US" sz="1300" dirty="0"/>
              <a:t>. </a:t>
            </a:r>
            <a:r>
              <a:rPr lang="en-US" altLang="en-US" sz="1300" dirty="0" err="1"/>
              <a:t>Discov</a:t>
            </a:r>
            <a:r>
              <a:rPr lang="en-US" altLang="en-US" sz="1300" dirty="0"/>
              <a:t>. 15(2): 107-144 (2007)</a:t>
            </a:r>
          </a:p>
          <a:p>
            <a:r>
              <a:rPr lang="en-US" altLang="en-US" sz="1300" dirty="0" err="1"/>
              <a:t>Jin</a:t>
            </a:r>
            <a:r>
              <a:rPr lang="en-US" altLang="en-US" sz="1300" dirty="0"/>
              <a:t> Shieh, Eamonn J. Keogh: </a:t>
            </a:r>
            <a:r>
              <a:rPr lang="en-US" altLang="en-US" sz="1300" dirty="0" err="1"/>
              <a:t>iSAX</a:t>
            </a:r>
            <a:r>
              <a:rPr lang="en-US" altLang="en-US" sz="1300" dirty="0"/>
              <a:t>: indexing and mining terabyte sized time series. KDD 2008: 623-631</a:t>
            </a:r>
          </a:p>
          <a:p>
            <a:r>
              <a:rPr lang="en-US" altLang="en-US" sz="1300" dirty="0"/>
              <a:t>Themis </a:t>
            </a:r>
            <a:r>
              <a:rPr lang="en-US" altLang="en-US" sz="1300" dirty="0" err="1"/>
              <a:t>Palpanas</a:t>
            </a:r>
            <a:r>
              <a:rPr lang="en-US" altLang="en-US" sz="1300" dirty="0"/>
              <a:t>, </a:t>
            </a:r>
            <a:r>
              <a:rPr lang="en-US" altLang="en-US" sz="1300" dirty="0" err="1"/>
              <a:t>Michail</a:t>
            </a:r>
            <a:r>
              <a:rPr lang="en-US" altLang="en-US" sz="1300" dirty="0"/>
              <a:t> Vlachos, Eamonn J. Keogh, </a:t>
            </a:r>
            <a:r>
              <a:rPr lang="en-US" altLang="en-US" sz="1300" dirty="0" err="1"/>
              <a:t>Dimitrios</a:t>
            </a:r>
            <a:r>
              <a:rPr lang="en-US" altLang="en-US" sz="1300" dirty="0"/>
              <a:t> </a:t>
            </a:r>
            <a:r>
              <a:rPr lang="en-US" altLang="en-US" sz="1300" dirty="0" err="1"/>
              <a:t>Gunopulos</a:t>
            </a:r>
            <a:r>
              <a:rPr lang="en-US" altLang="en-US" sz="1300" dirty="0"/>
              <a:t>: Streaming Time Series Summarization Using User-Defined Amnesic Functions. IEEE Trans. </a:t>
            </a:r>
            <a:r>
              <a:rPr lang="en-US" altLang="en-US" sz="1300" dirty="0" err="1"/>
              <a:t>Knowl</a:t>
            </a:r>
            <a:r>
              <a:rPr lang="en-US" altLang="en-US" sz="1300" dirty="0"/>
              <a:t>. Data Eng. 20(7): 992-1006 (2008)</a:t>
            </a:r>
          </a:p>
          <a:p>
            <a:r>
              <a:rPr lang="en-US" sz="1300" dirty="0"/>
              <a:t>Hui Ding, </a:t>
            </a:r>
            <a:r>
              <a:rPr lang="en-US" sz="1300" dirty="0" err="1"/>
              <a:t>Goce</a:t>
            </a:r>
            <a:r>
              <a:rPr lang="en-US" sz="1300" dirty="0"/>
              <a:t> </a:t>
            </a:r>
            <a:r>
              <a:rPr lang="en-US" sz="1300" dirty="0" err="1"/>
              <a:t>Trajcevski</a:t>
            </a:r>
            <a:r>
              <a:rPr lang="en-US" sz="1300" dirty="0"/>
              <a:t>, Peter Scheuermann, </a:t>
            </a:r>
            <a:r>
              <a:rPr lang="en-US" sz="1300" dirty="0" err="1"/>
              <a:t>Xiaoyue</a:t>
            </a:r>
            <a:r>
              <a:rPr lang="en-US" sz="1300" dirty="0"/>
              <a:t> Wang, Eamonn J. Keogh: Querying and mining of time series data: experimental comparison of representations and distance measures. Proc. VLDB Endow. 1(2): 1542-1552 (2008)</a:t>
            </a:r>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630D49D2-8724-4066-ADD6-C8E34B65350C}" type="slidenum">
              <a:rPr lang="en-US" altLang="en-US" sz="1800">
                <a:solidFill>
                  <a:srgbClr val="FFFFFF"/>
                </a:solidFill>
                <a:latin typeface="Georgia" pitchFamily="18" charset="0"/>
              </a:rPr>
              <a:pPr eaLnBrk="1" hangingPunct="1"/>
              <a:t>280</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99494C78-BE8F-48C0-A312-8666FD35ACE3}"/>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58848945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63490" name="Content Placeholder 2"/>
          <p:cNvSpPr>
            <a:spLocks noGrp="1"/>
          </p:cNvSpPr>
          <p:nvPr>
            <p:ph idx="1"/>
          </p:nvPr>
        </p:nvSpPr>
        <p:spPr>
          <a:xfrm>
            <a:off x="381000" y="1149178"/>
            <a:ext cx="8229600" cy="5422369"/>
          </a:xfrm>
        </p:spPr>
        <p:txBody>
          <a:bodyPr>
            <a:noAutofit/>
          </a:bodyPr>
          <a:lstStyle/>
          <a:p>
            <a:r>
              <a:rPr lang="en-US" sz="1300" dirty="0"/>
              <a:t>M. Muja and D. G. Lowe. Fast approximate nearest neighbors with automatic algorithm configuration. In VISAPP International Conference on Computer Vision Theory and Applications, pages 331–340, 2009</a:t>
            </a:r>
          </a:p>
          <a:p>
            <a:r>
              <a:rPr lang="en-US" altLang="en-US" sz="1300" dirty="0"/>
              <a:t>Alessandro </a:t>
            </a:r>
            <a:r>
              <a:rPr lang="en-US" altLang="en-US" sz="1300" dirty="0" err="1"/>
              <a:t>Camerra</a:t>
            </a:r>
            <a:r>
              <a:rPr lang="en-US" altLang="en-US" sz="1300" dirty="0"/>
              <a:t>, Themis </a:t>
            </a:r>
            <a:r>
              <a:rPr lang="en-US" altLang="en-US" sz="1300" dirty="0" err="1"/>
              <a:t>Palpanas</a:t>
            </a:r>
            <a:r>
              <a:rPr lang="en-US" altLang="en-US" sz="1300" dirty="0"/>
              <a:t>, </a:t>
            </a:r>
            <a:r>
              <a:rPr lang="en-US" altLang="en-US" sz="1300" dirty="0" err="1"/>
              <a:t>Jin</a:t>
            </a:r>
            <a:r>
              <a:rPr lang="en-US" altLang="en-US" sz="1300" dirty="0"/>
              <a:t> Shieh, Eamonn J. Keogh: </a:t>
            </a:r>
            <a:r>
              <a:rPr lang="en-US" altLang="en-US" sz="1300" dirty="0" err="1"/>
              <a:t>iSAX</a:t>
            </a:r>
            <a:r>
              <a:rPr lang="en-US" altLang="en-US" sz="1300" dirty="0"/>
              <a:t> 2.0: Indexing and Mining One Billion Time Series. ICDM 2010: 58-67</a:t>
            </a:r>
          </a:p>
          <a:p>
            <a:r>
              <a:rPr lang="en-US" sz="1300" dirty="0"/>
              <a:t>S. Kashyap and P. </a:t>
            </a:r>
            <a:r>
              <a:rPr lang="en-US" sz="1300" dirty="0" err="1"/>
              <a:t>Karras</a:t>
            </a:r>
            <a:r>
              <a:rPr lang="en-US" sz="1300" dirty="0"/>
              <a:t>. Scalable </a:t>
            </a:r>
            <a:r>
              <a:rPr lang="en-US" sz="1300" dirty="0" err="1"/>
              <a:t>kNN</a:t>
            </a:r>
            <a:r>
              <a:rPr lang="en-US" sz="1300" dirty="0"/>
              <a:t> search on vertically stored time series. In KDD, pages 1334–1342 (2011)</a:t>
            </a:r>
            <a:endParaRPr lang="en-US" altLang="en-US" sz="1300" dirty="0"/>
          </a:p>
          <a:p>
            <a:r>
              <a:rPr lang="en-US" sz="1300" dirty="0"/>
              <a:t>P. Schafer and M. </a:t>
            </a:r>
            <a:r>
              <a:rPr lang="en-US" sz="1300" dirty="0" err="1"/>
              <a:t>Hogvist</a:t>
            </a:r>
            <a:r>
              <a:rPr lang="en-US" sz="1300" dirty="0"/>
              <a:t>. </a:t>
            </a:r>
            <a:r>
              <a:rPr lang="en-US" sz="1300" dirty="0" err="1"/>
              <a:t>Sfa</a:t>
            </a:r>
            <a:r>
              <a:rPr lang="en-US" sz="1300" dirty="0"/>
              <a:t>: A symbolic </a:t>
            </a:r>
            <a:r>
              <a:rPr lang="en-US" sz="1300" dirty="0" err="1"/>
              <a:t>fourier</a:t>
            </a:r>
            <a:r>
              <a:rPr lang="en-US" sz="1300" dirty="0"/>
              <a:t> approximation and index for similarity search in high dimensional datasets. EDBT Conference 2012: 516–527</a:t>
            </a:r>
          </a:p>
          <a:p>
            <a:r>
              <a:rPr lang="en-CA" sz="1300" dirty="0"/>
              <a:t>T. </a:t>
            </a:r>
            <a:r>
              <a:rPr lang="en-CA" sz="1300" dirty="0" err="1"/>
              <a:t>Rakthanmanon</a:t>
            </a:r>
            <a:r>
              <a:rPr lang="en-CA" sz="1300" dirty="0"/>
              <a:t>, B. J. L. Campana, A. </a:t>
            </a:r>
            <a:r>
              <a:rPr lang="en-CA" sz="1300" dirty="0" err="1"/>
              <a:t>Mueen</a:t>
            </a:r>
            <a:r>
              <a:rPr lang="en-CA" sz="1300" dirty="0"/>
              <a:t>, G. E. A. P. A. Batista, M. B. Westover, Q. Zhu, J. Zakaria, and E. J. Keogh. Searching and mining trillions of time series subsequences under dynamic time warping. In KDD, pages 262–270. ACM, 2012.</a:t>
            </a:r>
            <a:endParaRPr lang="en-US" altLang="en-US" sz="1300" dirty="0"/>
          </a:p>
          <a:p>
            <a:pPr algn="just">
              <a:buFont typeface="Georgia" charset="0"/>
              <a:buChar char="•"/>
              <a:defRPr/>
            </a:pPr>
            <a:r>
              <a:rPr lang="en-US" sz="1300" dirty="0"/>
              <a:t>Y. Wang, P. Wang, J. Pei, W. Wang, and S. Huang. A data-adaptive and dynamic segmentation index for whole matching on time series. PVLDB, 6(10):793–804, 2013.</a:t>
            </a:r>
            <a:endParaRPr lang="en-US" altLang="en-US" sz="1300" dirty="0"/>
          </a:p>
          <a:p>
            <a:r>
              <a:rPr lang="en-US" sz="1300" dirty="0"/>
              <a:t>M. </a:t>
            </a:r>
            <a:r>
              <a:rPr lang="en-US" sz="1300" dirty="0" err="1"/>
              <a:t>Norouzi</a:t>
            </a:r>
            <a:r>
              <a:rPr lang="en-US" sz="1300" dirty="0"/>
              <a:t> and D. J. Fleet. Cartesian K-Means. In Proceedings of the 2013 IEEE Conference on Computer Vision and Pattern Recognition, CVPR ’13, pages 3017–3024, 2013</a:t>
            </a:r>
          </a:p>
          <a:p>
            <a:r>
              <a:rPr lang="en-US" altLang="en-US" sz="1300" dirty="0"/>
              <a:t>Alessandro </a:t>
            </a:r>
            <a:r>
              <a:rPr lang="en-US" altLang="en-US" sz="1300" dirty="0" err="1"/>
              <a:t>Camerra</a:t>
            </a:r>
            <a:r>
              <a:rPr lang="en-US" altLang="en-US" sz="1300" dirty="0"/>
              <a:t>, </a:t>
            </a:r>
            <a:r>
              <a:rPr lang="en-US" altLang="en-US" sz="1300" dirty="0" err="1"/>
              <a:t>Jin</a:t>
            </a:r>
            <a:r>
              <a:rPr lang="en-US" altLang="en-US" sz="1300" dirty="0"/>
              <a:t> Shieh, Themis </a:t>
            </a:r>
            <a:r>
              <a:rPr lang="en-US" altLang="en-US" sz="1300" dirty="0" err="1"/>
              <a:t>Palpanas</a:t>
            </a:r>
            <a:r>
              <a:rPr lang="en-US" altLang="en-US" sz="1300" dirty="0"/>
              <a:t>, </a:t>
            </a:r>
            <a:r>
              <a:rPr lang="en-US" altLang="en-US" sz="1300" dirty="0" err="1"/>
              <a:t>Thanawin</a:t>
            </a:r>
            <a:r>
              <a:rPr lang="en-US" altLang="en-US" sz="1300" dirty="0"/>
              <a:t> </a:t>
            </a:r>
            <a:r>
              <a:rPr lang="en-US" altLang="en-US" sz="1300" dirty="0" err="1"/>
              <a:t>Rakthanmanon</a:t>
            </a:r>
            <a:r>
              <a:rPr lang="en-US" altLang="en-US" sz="1300" dirty="0"/>
              <a:t>, Eamonn J. Keogh: Beyond one billion time series: indexing and mining very large time series collections with iSAX2+. </a:t>
            </a:r>
            <a:r>
              <a:rPr lang="en-US" altLang="en-US" sz="1300" dirty="0" err="1"/>
              <a:t>Knowl</a:t>
            </a:r>
            <a:r>
              <a:rPr lang="en-US" altLang="en-US" sz="1300" dirty="0"/>
              <a:t>. Inf. Syst. 39(1): 123-151 (2014)</a:t>
            </a:r>
          </a:p>
          <a:p>
            <a:r>
              <a:rPr lang="en-US" sz="1300" dirty="0"/>
              <a:t>Y. Sun, W. Wang, J. Qin, Y. Zhang, and X. Lin. SRS: Solving c-approximate Nearest Neighbor Queries in High Dimensional Euclidean Space with a Tiny Index. PVLDB, 8(1):1–12, 2014</a:t>
            </a:r>
            <a:endParaRPr lang="en-US" altLang="en-US" sz="1300" dirty="0"/>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Indexing for interactive exploration of big data series. SIGMOD Conference 2014: 1555-1566</a:t>
            </a:r>
          </a:p>
          <a:p>
            <a:pPr algn="just"/>
            <a:r>
              <a:rPr lang="en-CA" sz="1300" dirty="0"/>
              <a:t>Y. </a:t>
            </a:r>
            <a:r>
              <a:rPr lang="en-CA" sz="1300" dirty="0" err="1"/>
              <a:t>Malkov</a:t>
            </a:r>
            <a:r>
              <a:rPr lang="en-CA" sz="1300" dirty="0"/>
              <a:t>, A. </a:t>
            </a:r>
            <a:r>
              <a:rPr lang="en-CA" sz="1300" dirty="0" err="1"/>
              <a:t>Ponomarenko</a:t>
            </a:r>
            <a:r>
              <a:rPr lang="en-CA" sz="1300" dirty="0"/>
              <a:t>, A. </a:t>
            </a:r>
            <a:r>
              <a:rPr lang="en-CA" sz="1300" dirty="0" err="1"/>
              <a:t>Logvinov</a:t>
            </a:r>
            <a:r>
              <a:rPr lang="en-CA" sz="1300" dirty="0"/>
              <a:t>, and V. </a:t>
            </a:r>
            <a:r>
              <a:rPr lang="en-CA" sz="1300" dirty="0" err="1"/>
              <a:t>Krylov</a:t>
            </a:r>
            <a:r>
              <a:rPr lang="en-CA" sz="1300" dirty="0"/>
              <a:t>. Approximate nearest neighbor algorithm based on navigable small world graphs. Information Systems (IS), 45:61 – 68, 2014. </a:t>
            </a:r>
          </a:p>
          <a:p>
            <a:pPr algn="just"/>
            <a:endParaRPr lang="en-US" altLang="en-US" sz="1300" dirty="0">
              <a:solidFill>
                <a:srgbClr val="000000"/>
              </a:solidFill>
            </a:endParaRPr>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D8875706-8D4E-4D16-BD76-11C503C028B2}" type="slidenum">
              <a:rPr lang="en-US" altLang="en-US" sz="1800">
                <a:solidFill>
                  <a:srgbClr val="FFFFFF"/>
                </a:solidFill>
                <a:latin typeface="Georgia" pitchFamily="18" charset="0"/>
              </a:rPr>
              <a:pPr eaLnBrk="1" hangingPunct="1"/>
              <a:t>281</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FA86467A-8AF5-4A56-A7B9-1C1F0C7EFF2B}"/>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349298939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dirty="0"/>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219200"/>
            <a:ext cx="8229600" cy="5483604"/>
          </a:xfrm>
        </p:spPr>
        <p:txBody>
          <a:bodyPr>
            <a:normAutofit/>
          </a:bodyPr>
          <a:lstStyle/>
          <a:p>
            <a:r>
              <a:rPr lang="en-US" sz="1300" dirty="0"/>
              <a:t>T. Ge, K. He, Q. </a:t>
            </a:r>
            <a:r>
              <a:rPr lang="en-US" sz="1300" dirty="0" err="1"/>
              <a:t>Ke</a:t>
            </a:r>
            <a:r>
              <a:rPr lang="en-US" sz="1300" dirty="0"/>
              <a:t>, and J. Sun. Optimized Product Quantization. IEEE Trans. Pattern Anal. Mach. </a:t>
            </a:r>
            <a:r>
              <a:rPr lang="en-US" sz="1300" dirty="0" err="1"/>
              <a:t>Intell</a:t>
            </a:r>
            <a:r>
              <a:rPr lang="en-US" sz="1300" dirty="0"/>
              <a:t>. (TPAMI), 36(4):744–755, Apr. 2014</a:t>
            </a:r>
            <a:endParaRPr lang="en-CA" sz="1300" dirty="0"/>
          </a:p>
          <a:p>
            <a:r>
              <a:rPr lang="en-US" sz="1300" dirty="0"/>
              <a:t>A. </a:t>
            </a:r>
            <a:r>
              <a:rPr lang="en-US" sz="1300" dirty="0" err="1"/>
              <a:t>Babenko</a:t>
            </a:r>
            <a:r>
              <a:rPr lang="en-US" sz="1300" dirty="0"/>
              <a:t> and V. </a:t>
            </a:r>
            <a:r>
              <a:rPr lang="en-US" sz="1300" dirty="0" err="1"/>
              <a:t>Lempitsky</a:t>
            </a:r>
            <a:r>
              <a:rPr lang="en-US" sz="1300" dirty="0"/>
              <a:t>. The Inverted </a:t>
            </a:r>
            <a:r>
              <a:rPr lang="en-US" sz="1300" dirty="0" err="1"/>
              <a:t>MultiIndex</a:t>
            </a:r>
            <a:r>
              <a:rPr lang="en-US" sz="1300" dirty="0"/>
              <a:t>. IEEE Transactions on Pattern Analysis and Machine Intelligence (TPAMI), 37(6):1247–1260, June 2015.</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RINSE: Interactive Data Series Exploration with ADS+. Proc. VLDB Endow. 8(12): 1912-1915 (2015)</a:t>
            </a:r>
          </a:p>
          <a:p>
            <a:r>
              <a:rPr lang="en-US" altLang="en-US" sz="1300" dirty="0"/>
              <a:t>Kostas </a:t>
            </a:r>
            <a:r>
              <a:rPr lang="en-US" altLang="en-US" sz="1300" dirty="0" err="1"/>
              <a:t>Zoumpatianos</a:t>
            </a:r>
            <a:r>
              <a:rPr lang="en-US" altLang="en-US" sz="1300" dirty="0"/>
              <a:t>, Yin Lou, Themis </a:t>
            </a:r>
            <a:r>
              <a:rPr lang="en-US" altLang="en-US" sz="1300" dirty="0" err="1"/>
              <a:t>Palpanas</a:t>
            </a:r>
            <a:r>
              <a:rPr lang="en-US" altLang="en-US" sz="1300" dirty="0"/>
              <a:t>, Johannes </a:t>
            </a:r>
            <a:r>
              <a:rPr lang="en-US" altLang="en-US" sz="1300" dirty="0" err="1"/>
              <a:t>Gehrke</a:t>
            </a:r>
            <a:r>
              <a:rPr lang="en-US" altLang="en-US" sz="1300" dirty="0"/>
              <a:t>: Query Workloads for Data Series Indexes. KDD 2015: 1603-1612</a:t>
            </a:r>
          </a:p>
          <a:p>
            <a:r>
              <a:rPr lang="en-US" sz="1300" dirty="0"/>
              <a:t>Q. Huang, J. Feng, Y. Zhang, Q. Fang, and W. Ng. Query-aware Locality-sensitive Hashing for Approximate Nearest Neighbor Search. PVLDB, 9(1):1–12, 2015</a:t>
            </a:r>
            <a:endParaRPr lang="en-US" altLang="en-US" sz="1300" dirty="0"/>
          </a:p>
          <a:p>
            <a:r>
              <a:rPr lang="en-US" altLang="en-US" sz="1300" dirty="0"/>
              <a:t>Themis </a:t>
            </a:r>
            <a:r>
              <a:rPr lang="en-US" altLang="en-US" sz="1300" dirty="0" err="1"/>
              <a:t>Palpanas</a:t>
            </a:r>
            <a:r>
              <a:rPr lang="en-US" altLang="en-US" sz="1300" dirty="0"/>
              <a:t>: Big Sequence Management: A glimpse of the Past, the Present, and the Future. SOFSEM 2016: 63-80</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ADS: the adaptive data series index. VLDB J. 25(6): 843-866 (2016)</a:t>
            </a:r>
          </a:p>
          <a:p>
            <a:r>
              <a:rPr lang="en-US" sz="1300" dirty="0"/>
              <a:t>Y. A. </a:t>
            </a:r>
            <a:r>
              <a:rPr lang="en-US" sz="1300" dirty="0" err="1"/>
              <a:t>Malkov</a:t>
            </a:r>
            <a:r>
              <a:rPr lang="en-US" sz="1300" dirty="0"/>
              <a:t> and D. A. </a:t>
            </a:r>
            <a:r>
              <a:rPr lang="en-US" sz="1300" dirty="0" err="1"/>
              <a:t>Yashunin</a:t>
            </a:r>
            <a:r>
              <a:rPr lang="en-US" sz="1300" dirty="0"/>
              <a:t>. Efficient and robust approximate nearest neighbor search using Hierarchical Navigable Small World graphs. </a:t>
            </a:r>
            <a:r>
              <a:rPr lang="en-US" sz="1300" dirty="0" err="1"/>
              <a:t>CoRR</a:t>
            </a:r>
            <a:r>
              <a:rPr lang="en-US" sz="1300" dirty="0"/>
              <a:t>, abs/1603.09320, 2016</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a:t>
            </a:r>
            <a:r>
              <a:rPr lang="en-US" altLang="en-US" sz="1300" dirty="0" err="1"/>
              <a:t>DPiSAX</a:t>
            </a:r>
            <a:r>
              <a:rPr lang="en-US" altLang="en-US" sz="1300" dirty="0"/>
              <a:t>: Massively Distributed Partitioned </a:t>
            </a:r>
            <a:r>
              <a:rPr lang="en-US" altLang="en-US" sz="1300" dirty="0" err="1"/>
              <a:t>iSAX</a:t>
            </a:r>
            <a:r>
              <a:rPr lang="en-US" altLang="en-US" sz="1300" dirty="0"/>
              <a:t>. ICDM 2017: 1135-1140</a:t>
            </a:r>
          </a:p>
          <a:p>
            <a:r>
              <a:rPr lang="en-CA" sz="1300" dirty="0"/>
              <a:t>A. </a:t>
            </a:r>
            <a:r>
              <a:rPr lang="en-CA" sz="1300" dirty="0" err="1"/>
              <a:t>Mueen</a:t>
            </a:r>
            <a:r>
              <a:rPr lang="en-CA" sz="1300" dirty="0"/>
              <a:t>, Y. Zhu, M. Yeh, K. </a:t>
            </a:r>
            <a:r>
              <a:rPr lang="en-CA" sz="1300" dirty="0" err="1"/>
              <a:t>Kamgar</a:t>
            </a:r>
            <a:r>
              <a:rPr lang="en-CA" sz="1300" dirty="0"/>
              <a:t>, K. Viswanathan, C. Gupta, and E. Keogh. The Fastest Similarity Search Algorithm for Time Series Subsequences under Euclidean Distance, August 2017. http://www.cs.unm.edu/~mueen/ FastestSimilaritySearch.html.</a:t>
            </a:r>
          </a:p>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Correlation-Aware Distance Measures for Data Series. EDBT 2017: 502-505</a:t>
            </a:r>
            <a:endParaRPr lang="en-CA" sz="1300" dirty="0"/>
          </a:p>
        </p:txBody>
      </p:sp>
      <p:sp>
        <p:nvSpPr>
          <p:cNvPr id="4" name="Footer Placeholder 3">
            <a:extLst>
              <a:ext uri="{FF2B5EF4-FFF2-40B4-BE49-F238E27FC236}">
                <a16:creationId xmlns:a16="http://schemas.microsoft.com/office/drawing/2014/main" id="{0DF3121D-B9F8-4718-95EF-75A1686740B2}"/>
              </a:ext>
            </a:extLst>
          </p:cNvPr>
          <p:cNvSpPr>
            <a:spLocks noGrp="1"/>
          </p:cNvSpPr>
          <p:nvPr>
            <p:ph type="ftr" sz="quarter" idx="11"/>
          </p:nvPr>
        </p:nvSpPr>
        <p:spPr/>
        <p:txBody>
          <a:bodyPr/>
          <a:lstStyle/>
          <a:p>
            <a:r>
              <a:rPr lang="en-US"/>
              <a:t>Echihabi, Palpanas - MDM 2022</a:t>
            </a:r>
            <a:endParaRPr lang="en-US" dirty="0"/>
          </a:p>
        </p:txBody>
      </p:sp>
      <p:sp>
        <p:nvSpPr>
          <p:cNvPr id="5" name="Slide Number Placeholder 4">
            <a:extLst>
              <a:ext uri="{FF2B5EF4-FFF2-40B4-BE49-F238E27FC236}">
                <a16:creationId xmlns:a16="http://schemas.microsoft.com/office/drawing/2014/main" id="{2C532DBB-B8DF-4D40-AB07-D5A9117C150A}"/>
              </a:ext>
            </a:extLst>
          </p:cNvPr>
          <p:cNvSpPr>
            <a:spLocks noGrp="1"/>
          </p:cNvSpPr>
          <p:nvPr>
            <p:ph type="sldNum" sz="quarter" idx="12"/>
          </p:nvPr>
        </p:nvSpPr>
        <p:spPr/>
        <p:txBody>
          <a:bodyPr/>
          <a:lstStyle/>
          <a:p>
            <a:fld id="{B5C6C3C4-1F13-A745-94B4-FF34C1932FEB}" type="slidenum">
              <a:rPr lang="en-US" smtClean="0"/>
              <a:pPr/>
              <a:t>282</a:t>
            </a:fld>
            <a:endParaRPr lang="en-US" dirty="0"/>
          </a:p>
        </p:txBody>
      </p:sp>
    </p:spTree>
    <p:extLst>
      <p:ext uri="{BB962C8B-B14F-4D97-AF65-F5344CB8AC3E}">
        <p14:creationId xmlns:p14="http://schemas.microsoft.com/office/powerpoint/2010/main" val="272358460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30195"/>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61523"/>
            <a:ext cx="8229600" cy="5491615"/>
          </a:xfrm>
        </p:spPr>
        <p:txBody>
          <a:bodyPr>
            <a:normAutofit lnSpcReduction="10000"/>
          </a:bodyPr>
          <a:lstStyle/>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Data Series Similarity Using Correlation-Aware Measures. SSDBM 2017: 11:1-11:12</a:t>
            </a:r>
          </a:p>
          <a:p>
            <a:r>
              <a:rPr lang="en-US" altLang="en-US" sz="1300" dirty="0"/>
              <a:t>G. </a:t>
            </a:r>
            <a:r>
              <a:rPr lang="en-US" altLang="en-US" sz="1300" dirty="0" err="1"/>
              <a:t>Chatzigeorgakidis</a:t>
            </a:r>
            <a:r>
              <a:rPr lang="en-US" altLang="en-US" sz="1300" dirty="0"/>
              <a:t>, D. </a:t>
            </a:r>
            <a:r>
              <a:rPr lang="en-US" altLang="en-US" sz="1300" dirty="0" err="1"/>
              <a:t>Skoutas</a:t>
            </a:r>
            <a:r>
              <a:rPr lang="en-US" altLang="en-US" sz="1300" dirty="0"/>
              <a:t>, K. </a:t>
            </a:r>
            <a:r>
              <a:rPr lang="en-US" altLang="en-US" sz="1300" dirty="0" err="1"/>
              <a:t>Patroumpas</a:t>
            </a:r>
            <a:r>
              <a:rPr lang="en-US" altLang="en-US" sz="1300" dirty="0"/>
              <a:t>, S. </a:t>
            </a:r>
            <a:r>
              <a:rPr lang="en-US" altLang="en-US" sz="1300" dirty="0" err="1"/>
              <a:t>Athanasiou</a:t>
            </a:r>
            <a:r>
              <a:rPr lang="en-US" altLang="en-US" sz="1300" dirty="0"/>
              <a:t>, and S. </a:t>
            </a:r>
            <a:r>
              <a:rPr lang="en-US" altLang="en-US" sz="1300" dirty="0" err="1"/>
              <a:t>Skiadopoulos</a:t>
            </a:r>
            <a:r>
              <a:rPr lang="en-US" altLang="en-US" sz="1300" dirty="0"/>
              <a:t>. Indexing geolocated time series data. In SIGSPATIAL, pages 19:1–19:10, 2017. </a:t>
            </a:r>
          </a:p>
          <a:p>
            <a:r>
              <a:rPr lang="en-US" altLang="en-US" sz="1300" dirty="0"/>
              <a:t>G. </a:t>
            </a:r>
            <a:r>
              <a:rPr lang="en-US" altLang="en-US" sz="1300" dirty="0" err="1"/>
              <a:t>Chatzigeorgakidis</a:t>
            </a:r>
            <a:r>
              <a:rPr lang="en-US" altLang="en-US" sz="1300" dirty="0"/>
              <a:t>, D. </a:t>
            </a:r>
            <a:r>
              <a:rPr lang="en-US" altLang="en-US" sz="1300" dirty="0" err="1"/>
              <a:t>Skoutas</a:t>
            </a:r>
            <a:r>
              <a:rPr lang="en-US" altLang="en-US" sz="1300" dirty="0"/>
              <a:t>, K. </a:t>
            </a:r>
            <a:r>
              <a:rPr lang="en-US" altLang="en-US" sz="1300" dirty="0" err="1"/>
              <a:t>Patroumpas</a:t>
            </a:r>
            <a:r>
              <a:rPr lang="en-US" altLang="en-US" sz="1300" dirty="0"/>
              <a:t>, S. </a:t>
            </a:r>
            <a:r>
              <a:rPr lang="en-US" altLang="en-US" sz="1300" dirty="0" err="1"/>
              <a:t>Athanasiou</a:t>
            </a:r>
            <a:r>
              <a:rPr lang="en-US" altLang="en-US" sz="1300" dirty="0"/>
              <a:t>, S. </a:t>
            </a:r>
            <a:r>
              <a:rPr lang="en-US" altLang="en-US" sz="1300" dirty="0" err="1"/>
              <a:t>Skiadopoulos</a:t>
            </a:r>
            <a:r>
              <a:rPr lang="en-US" altLang="en-US" sz="1300" dirty="0"/>
              <a:t>, Map-based visual exploration of geolocated time series, in: Proceedings of the Workshops of the EDBT/ICDT 2018 Joint Conference (EDBT/ICDT 2018), Vienna, Austria, March 26, 2018., 2018, pp. 92–99. </a:t>
            </a:r>
          </a:p>
          <a:p>
            <a:r>
              <a:rPr lang="en-US" altLang="en-US" sz="1300" dirty="0"/>
              <a:t>Kostas </a:t>
            </a:r>
            <a:r>
              <a:rPr lang="en-US" altLang="en-US" sz="1300" dirty="0" err="1"/>
              <a:t>Zoumpatianos</a:t>
            </a:r>
            <a:r>
              <a:rPr lang="en-US" altLang="en-US" sz="1300" dirty="0"/>
              <a:t>, Themis </a:t>
            </a:r>
            <a:r>
              <a:rPr lang="en-US" altLang="en-US" sz="1300" dirty="0" err="1"/>
              <a:t>Palpanas</a:t>
            </a:r>
            <a:r>
              <a:rPr lang="en-US" altLang="en-US" sz="1300" dirty="0"/>
              <a:t>: Data Series Management: Fulfilling the Need for Big Sequence Analytics. ICDE 2018: 1677-1678</a:t>
            </a:r>
          </a:p>
          <a:p>
            <a:r>
              <a:rPr lang="en-CA" sz="1300" dirty="0"/>
              <a:t>A. Arora, S. Sinha, P. Kumar, and A. Bhattacharya. HD-index: Pushing the Scalability-accuracy Boundary for Approximate </a:t>
            </a:r>
            <a:r>
              <a:rPr lang="en-CA" sz="1300" dirty="0" err="1"/>
              <a:t>kNN</a:t>
            </a:r>
            <a:r>
              <a:rPr lang="en-CA" sz="1300" dirty="0"/>
              <a:t> Search in High-dimensional Spaces. PVLDB, 11(8):906–919,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ULISSE: </a:t>
            </a:r>
            <a:r>
              <a:rPr lang="en-US" altLang="en-US" sz="1300" dirty="0" err="1"/>
              <a:t>ULtra</a:t>
            </a:r>
            <a:r>
              <a:rPr lang="en-US" altLang="en-US" sz="1300" dirty="0"/>
              <a:t> Compact Index for Variable-Length Similarity Search in Data Series. ICDE 2018: 1356-1359</a:t>
            </a:r>
          </a:p>
          <a:p>
            <a:r>
              <a:rPr lang="en-US" sz="1300" dirty="0"/>
              <a:t>J. Wang, T. Zhang, j. song, N. </a:t>
            </a:r>
            <a:r>
              <a:rPr lang="en-US" sz="1300" dirty="0" err="1"/>
              <a:t>Sebe</a:t>
            </a:r>
            <a:r>
              <a:rPr lang="en-US" sz="1300" dirty="0"/>
              <a:t>, and H. T. Shen. A survey on learning to hash. TPAMI, 40(4): 769-790 (2018).</a:t>
            </a:r>
            <a:endParaRPr lang="en-US" altLang="en-US" sz="1300" dirty="0"/>
          </a:p>
          <a:p>
            <a:r>
              <a:rPr lang="en-US" altLang="en-US" sz="1300" dirty="0"/>
              <a:t>Kostas </a:t>
            </a:r>
            <a:r>
              <a:rPr lang="en-US" altLang="en-US" sz="1300" dirty="0" err="1"/>
              <a:t>Zoumpatianos</a:t>
            </a:r>
            <a:r>
              <a:rPr lang="en-US" altLang="en-US" sz="1300" dirty="0"/>
              <a:t>, Yin Lou, Ioana Ileana, Themis </a:t>
            </a:r>
            <a:r>
              <a:rPr lang="en-US" altLang="en-US" sz="1300" dirty="0" err="1"/>
              <a:t>Palpanas</a:t>
            </a:r>
            <a:r>
              <a:rPr lang="en-US" altLang="en-US" sz="1300" dirty="0"/>
              <a:t>, Johannes </a:t>
            </a:r>
            <a:r>
              <a:rPr lang="en-US" altLang="en-US" sz="1300" dirty="0" err="1"/>
              <a:t>Gehrke</a:t>
            </a:r>
            <a:r>
              <a:rPr lang="en-US" altLang="en-US" sz="1300" dirty="0"/>
              <a:t>: Generating data series query workloads. VLDB J. 27(6): 823-846 (2018)</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A Scalable Bottom-Up Approach for Building Data Series Indexes. Proc. VLDB Endow. 11(6): 677-690 (2018)</a:t>
            </a:r>
          </a:p>
          <a:p>
            <a:r>
              <a:rPr lang="en-US" altLang="en-US" sz="1300" dirty="0" err="1"/>
              <a:t>Cagatay</a:t>
            </a:r>
            <a:r>
              <a:rPr lang="en-US" altLang="en-US" sz="1300" dirty="0"/>
              <a:t> </a:t>
            </a:r>
            <a:r>
              <a:rPr lang="en-US" altLang="en-US" sz="1300" dirty="0" err="1"/>
              <a:t>Turkay</a:t>
            </a:r>
            <a:r>
              <a:rPr lang="en-US" altLang="en-US" sz="1300" dirty="0"/>
              <a:t>, Nicola </a:t>
            </a:r>
            <a:r>
              <a:rPr lang="en-US" altLang="en-US" sz="1300" dirty="0" err="1"/>
              <a:t>Pezzotti</a:t>
            </a:r>
            <a:r>
              <a:rPr lang="en-US" altLang="en-US" sz="1300" dirty="0"/>
              <a:t>, Carsten Binnig, Hendrik </a:t>
            </a:r>
            <a:r>
              <a:rPr lang="en-US" altLang="en-US" sz="1300" dirty="0" err="1"/>
              <a:t>Strobelt</a:t>
            </a:r>
            <a:r>
              <a:rPr lang="en-US" altLang="en-US" sz="1300" dirty="0"/>
              <a:t>, Barbara Hammer, Daniel A. </a:t>
            </a:r>
            <a:r>
              <a:rPr lang="en-US" altLang="en-US" sz="1300" dirty="0" err="1"/>
              <a:t>Keim</a:t>
            </a:r>
            <a:r>
              <a:rPr lang="en-US" altLang="en-US" sz="1300" dirty="0"/>
              <a:t>, Jean-Daniel Fekete, Themis </a:t>
            </a:r>
            <a:r>
              <a:rPr lang="en-US" altLang="en-US" sz="1300" dirty="0" err="1"/>
              <a:t>Palpanas</a:t>
            </a:r>
            <a:r>
              <a:rPr lang="en-US" altLang="en-US" sz="1300" dirty="0"/>
              <a:t>, </a:t>
            </a:r>
            <a:r>
              <a:rPr lang="en-US" altLang="en-US" sz="1300" dirty="0" err="1"/>
              <a:t>Yunhai</a:t>
            </a:r>
            <a:r>
              <a:rPr lang="en-US" altLang="en-US" sz="1300" dirty="0"/>
              <a:t> Wang, Florin </a:t>
            </a:r>
            <a:r>
              <a:rPr lang="en-US" altLang="en-US" sz="1300" dirty="0" err="1"/>
              <a:t>Rusu</a:t>
            </a:r>
            <a:r>
              <a:rPr lang="en-US" altLang="en-US" sz="1300" dirty="0"/>
              <a:t>: Progressive Data Science: Potential and Challenges. </a:t>
            </a:r>
            <a:r>
              <a:rPr lang="en-US" altLang="en-US" sz="1300" dirty="0" err="1"/>
              <a:t>CoRR</a:t>
            </a:r>
            <a:r>
              <a:rPr lang="en-US" altLang="en-US" sz="1300" dirty="0"/>
              <a:t> abs/1812.08032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Variable-Length Similarity Search in Data Series: The ULISSE Approach. Proc. VLDB Endow. 11(13): 2236-2248 (2018)</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Palpanas, </a:t>
            </a:r>
            <a:r>
              <a:rPr lang="en-US" altLang="en-US" sz="1300" dirty="0" err="1"/>
              <a:t>Houda</a:t>
            </a:r>
            <a:r>
              <a:rPr lang="en-US" altLang="en-US" sz="1300" dirty="0"/>
              <a:t> </a:t>
            </a:r>
            <a:r>
              <a:rPr lang="en-US" altLang="en-US" sz="1300" dirty="0" err="1"/>
              <a:t>Benbrahim</a:t>
            </a:r>
            <a:r>
              <a:rPr lang="en-US" altLang="en-US" sz="1300" dirty="0"/>
              <a:t>: The Lernaean Hydra of Data Series Similarity Search: An Experimental Evaluation of the State of the Art. Proc. VLDB Endow. 12(2): 112-127 (2018)</a:t>
            </a:r>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283</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27227780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44600"/>
            <a:ext cx="8412480" cy="5476240"/>
          </a:xfrm>
        </p:spPr>
        <p:txBody>
          <a:bodyPr>
            <a:noAutofit/>
          </a:bodyPr>
          <a:lstStyle/>
          <a:p>
            <a:pPr algn="l">
              <a:buFont typeface="Arial" panose="020B0604020202020204" pitchFamily="34" charset="0"/>
              <a:buChar char="•"/>
            </a:pPr>
            <a:r>
              <a:rPr lang="fr-FR" sz="1300" dirty="0">
                <a:effectLst/>
              </a:rPr>
              <a:t>Tim </a:t>
            </a:r>
            <a:r>
              <a:rPr lang="fr-FR" sz="1300" dirty="0" err="1">
                <a:effectLst/>
              </a:rPr>
              <a:t>Kraska</a:t>
            </a:r>
            <a:r>
              <a:rPr lang="fr-FR" sz="1300" dirty="0">
                <a:effectLst/>
              </a:rPr>
              <a:t>, </a:t>
            </a:r>
            <a:r>
              <a:rPr lang="fr-FR" sz="1300" u="none" strike="noStrike" dirty="0">
                <a:effectLst/>
              </a:rPr>
              <a:t>Alex </a:t>
            </a:r>
            <a:r>
              <a:rPr lang="fr-FR" sz="1300" u="none" strike="noStrike" dirty="0" err="1">
                <a:effectLst/>
              </a:rPr>
              <a:t>Beutel</a:t>
            </a:r>
            <a:r>
              <a:rPr lang="fr-FR" sz="1300" dirty="0">
                <a:effectLst/>
              </a:rPr>
              <a:t>, </a:t>
            </a:r>
            <a:r>
              <a:rPr lang="fr-FR" sz="1300" u="none" strike="noStrike" dirty="0">
                <a:effectLst/>
              </a:rPr>
              <a:t>Ed H. Chi</a:t>
            </a:r>
            <a:r>
              <a:rPr lang="fr-FR" sz="1300" dirty="0">
                <a:effectLst/>
              </a:rPr>
              <a:t>, </a:t>
            </a:r>
            <a:r>
              <a:rPr lang="fr-FR" sz="1300" u="none" strike="noStrike" dirty="0">
                <a:effectLst/>
              </a:rPr>
              <a:t>Jeffrey Dean</a:t>
            </a:r>
            <a:r>
              <a:rPr lang="fr-FR" sz="1300" dirty="0">
                <a:effectLst/>
              </a:rPr>
              <a:t>, </a:t>
            </a:r>
            <a:r>
              <a:rPr lang="fr-FR" sz="1300" u="none" strike="noStrike" dirty="0" err="1">
                <a:effectLst/>
              </a:rPr>
              <a:t>Neoklis</a:t>
            </a:r>
            <a:r>
              <a:rPr lang="fr-FR" sz="1300" u="none" strike="noStrike" dirty="0">
                <a:effectLst/>
                <a:hlinkClick r:id="rId2">
                  <a:extLst>
                    <a:ext uri="{A12FA001-AC4F-418D-AE19-62706E023703}">
                      <ahyp:hlinkClr xmlns:ahyp="http://schemas.microsoft.com/office/drawing/2018/hyperlinkcolor" val="tx"/>
                    </a:ext>
                  </a:extLst>
                </a:hlinkClick>
              </a:rPr>
              <a:t> </a:t>
            </a:r>
            <a:r>
              <a:rPr lang="fr-FR" sz="1300" u="none" strike="noStrike" dirty="0" err="1">
                <a:effectLst/>
              </a:rPr>
              <a:t>Polyzotis</a:t>
            </a:r>
            <a:r>
              <a:rPr lang="fr-FR" sz="1300" dirty="0">
                <a:effectLst/>
              </a:rPr>
              <a:t>: The Case for </a:t>
            </a:r>
            <a:r>
              <a:rPr lang="fr-FR" sz="1300" dirty="0" err="1">
                <a:effectLst/>
              </a:rPr>
              <a:t>Learned</a:t>
            </a:r>
            <a:r>
              <a:rPr lang="fr-FR" sz="1300" dirty="0">
                <a:effectLst/>
              </a:rPr>
              <a:t> Index Structures. </a:t>
            </a:r>
            <a:r>
              <a:rPr lang="fr-FR" sz="1300" u="none" strike="noStrike" dirty="0">
                <a:effectLst/>
              </a:rPr>
              <a:t>SIGMOD </a:t>
            </a:r>
            <a:r>
              <a:rPr lang="fr-FR" sz="1300" u="none" strike="noStrike" dirty="0" err="1">
                <a:effectLst/>
              </a:rPr>
              <a:t>Conference</a:t>
            </a:r>
            <a:r>
              <a:rPr lang="fr-FR" sz="1300" u="none" strike="noStrike" dirty="0">
                <a:effectLst/>
              </a:rPr>
              <a:t> 2018</a:t>
            </a:r>
            <a:r>
              <a:rPr lang="fr-FR" sz="1300" dirty="0">
                <a:effectLst/>
              </a:rPr>
              <a:t>: 489-504</a:t>
            </a:r>
            <a:endParaRPr lang="en-US" altLang="en-US" sz="1300" dirty="0"/>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a:t>
            </a:r>
            <a:r>
              <a:rPr lang="en-US" altLang="en-US" sz="1300" dirty="0" err="1"/>
              <a:t>ParIS</a:t>
            </a:r>
            <a:r>
              <a:rPr lang="en-US" altLang="en-US" sz="1300" dirty="0"/>
              <a:t>: The Next Destination for Fast Data Series Indexing and Query Answering. </a:t>
            </a:r>
            <a:r>
              <a:rPr lang="en-US" altLang="en-US" sz="1300" dirty="0" err="1"/>
              <a:t>BigData</a:t>
            </a:r>
            <a:r>
              <a:rPr lang="en-US" altLang="en-US" sz="1300" dirty="0"/>
              <a:t> 2018: 791-800</a:t>
            </a:r>
          </a:p>
          <a:p>
            <a:r>
              <a:rPr lang="en-US" altLang="en-US" sz="1300" dirty="0"/>
              <a:t>D.E. </a:t>
            </a:r>
            <a:r>
              <a:rPr lang="en-US" altLang="en-US" sz="1300" dirty="0" err="1"/>
              <a:t>Yagoubi</a:t>
            </a:r>
            <a:r>
              <a:rPr lang="en-US" altLang="en-US" sz="1300" dirty="0"/>
              <a:t>, R. </a:t>
            </a:r>
            <a:r>
              <a:rPr lang="en-US" altLang="en-US" sz="1300" dirty="0" err="1"/>
              <a:t>Akbarinia</a:t>
            </a:r>
            <a:r>
              <a:rPr lang="en-US" altLang="en-US" sz="1300" dirty="0"/>
              <a:t>, B. Kolev, O. Levchenko, F. </a:t>
            </a:r>
            <a:r>
              <a:rPr lang="en-US" altLang="en-US" sz="1300" dirty="0" err="1"/>
              <a:t>Masseglia</a:t>
            </a:r>
            <a:r>
              <a:rPr lang="en-US" altLang="en-US" sz="1300" dirty="0"/>
              <a:t>, P. </a:t>
            </a:r>
            <a:r>
              <a:rPr lang="en-US" altLang="en-US" sz="1300" dirty="0" err="1"/>
              <a:t>Valduriez</a:t>
            </a:r>
            <a:r>
              <a:rPr lang="en-US" altLang="en-US" sz="1300" dirty="0"/>
              <a:t>, D. </a:t>
            </a:r>
            <a:r>
              <a:rPr lang="en-US" altLang="en-US" sz="1300" dirty="0" err="1"/>
              <a:t>Shasha</a:t>
            </a:r>
            <a:r>
              <a:rPr lang="en-US" altLang="en-US" sz="1300" dirty="0"/>
              <a:t>. </a:t>
            </a:r>
            <a:r>
              <a:rPr lang="en-US" altLang="en-US" sz="1300" dirty="0" err="1"/>
              <a:t>ParCorr</a:t>
            </a:r>
            <a:r>
              <a:rPr lang="en-US" altLang="en-US" sz="1300" dirty="0"/>
              <a:t>: efficient parallel methods to identify similar time series pairs across sliding windows. Data Mining and Knowledge Discovery (DMKD), 2018</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Palm: Static and Streaming Data Series Exploration Now in your Palm. SIGMOD Conference 2019: 1941-1944</a:t>
            </a:r>
          </a:p>
          <a:p>
            <a:r>
              <a:rPr lang="en-US" altLang="en-US" sz="1300" dirty="0"/>
              <a:t>Themis </a:t>
            </a:r>
            <a:r>
              <a:rPr lang="en-US" altLang="en-US" sz="1300" dirty="0" err="1"/>
              <a:t>Palpanas</a:t>
            </a:r>
            <a:r>
              <a:rPr lang="en-US" altLang="en-US" sz="1300" dirty="0"/>
              <a:t>, Volker Beckmann: Report on the First and Second Interdisciplinary Time Series Analysis Workshop (ITISA). SIGMOD Rec. 48(3): 36-40 (2019)</a:t>
            </a:r>
          </a:p>
          <a:p>
            <a:r>
              <a:rPr lang="en-US" altLang="en-US" sz="1300" dirty="0" err="1"/>
              <a:t>Oleksandra</a:t>
            </a:r>
            <a:r>
              <a:rPr lang="en-US" altLang="en-US" sz="1300" dirty="0"/>
              <a:t> Levchenko, </a:t>
            </a:r>
            <a:r>
              <a:rPr lang="en-US" altLang="en-US" sz="1300" dirty="0" err="1"/>
              <a:t>Boyan</a:t>
            </a:r>
            <a:r>
              <a:rPr lang="en-US" altLang="en-US" sz="1300" dirty="0"/>
              <a:t> Kolev, Djamel </a:t>
            </a:r>
            <a:r>
              <a:rPr lang="en-US" altLang="en-US" sz="1300" dirty="0" err="1"/>
              <a:t>Edine</a:t>
            </a:r>
            <a:r>
              <a:rPr lang="en-US" altLang="en-US" sz="1300" dirty="0"/>
              <a:t> </a:t>
            </a:r>
            <a:r>
              <a:rPr lang="en-US" altLang="en-US" sz="1300" dirty="0" err="1"/>
              <a:t>Yagoubi</a:t>
            </a:r>
            <a:r>
              <a:rPr lang="en-US" altLang="en-US" sz="1300" dirty="0"/>
              <a:t>, Dennis E. </a:t>
            </a:r>
            <a:r>
              <a:rPr lang="en-US" altLang="en-US" sz="1300" dirty="0" err="1"/>
              <a:t>Shasha</a:t>
            </a:r>
            <a:r>
              <a:rPr lang="en-US" altLang="en-US" sz="1300" dirty="0"/>
              <a:t>, Themis </a:t>
            </a:r>
            <a:r>
              <a:rPr lang="en-US" altLang="en-US" sz="1300" dirty="0" err="1"/>
              <a:t>Palpanas</a:t>
            </a:r>
            <a:r>
              <a:rPr lang="en-US" altLang="en-US" sz="1300" dirty="0"/>
              <a:t>, Patrick </a:t>
            </a:r>
            <a:r>
              <a:rPr lang="en-US" altLang="en-US" sz="1300" dirty="0" err="1"/>
              <a:t>Valduriez</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Distributed Algorithms to Find Similar Time Series. ECML/PKDD (3) 2019: 781-785</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sortable summarizations for scalable indexes over static and streaming data series. VLDB J. 28(6): 847-869 (2019)</a:t>
            </a:r>
          </a:p>
          <a:p>
            <a:r>
              <a:rPr lang="en-US" altLang="en-US" sz="1300" dirty="0"/>
              <a:t>Danila </a:t>
            </a:r>
            <a:r>
              <a:rPr lang="en-US" altLang="en-US" sz="1300" dirty="0" err="1"/>
              <a:t>Piatov</a:t>
            </a:r>
            <a:r>
              <a:rPr lang="en-US" altLang="en-US" sz="1300" dirty="0"/>
              <a:t>, Sven Helmer, Anton </a:t>
            </a:r>
            <a:r>
              <a:rPr lang="en-US" altLang="en-US" sz="1300" dirty="0" err="1"/>
              <a:t>Dignös</a:t>
            </a:r>
            <a:r>
              <a:rPr lang="en-US" altLang="en-US" sz="1300" dirty="0"/>
              <a:t>, Johann </a:t>
            </a:r>
            <a:r>
              <a:rPr lang="en-US" altLang="en-US" sz="1300" dirty="0" err="1"/>
              <a:t>Gamper</a:t>
            </a:r>
            <a:r>
              <a:rPr lang="en-US" altLang="en-US" sz="1300" dirty="0"/>
              <a:t>: Interactive and space-efficient multi-dimensional time series subsequence matching. Inf. Syst. 82: 121-135 (2019)</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Return of the </a:t>
            </a:r>
            <a:r>
              <a:rPr lang="en-US" altLang="en-US" sz="1300" dirty="0" err="1"/>
              <a:t>Lernaean</a:t>
            </a:r>
            <a:r>
              <a:rPr lang="en-US" altLang="en-US" sz="1300" dirty="0"/>
              <a:t> Hydra: Experimental Evaluation of Data Series Approximate Similarity Search. Proc. VLDB Endow. 13(3): 403-420 (2019)</a:t>
            </a:r>
          </a:p>
          <a:p>
            <a:r>
              <a:rPr lang="en-US" sz="1300" dirty="0"/>
              <a:t>C. Fu, C. Xiang, C. Wang, and D. Cai. Fast Approximate Nearest Neighbor Search with the Navigating Spreading-out Graph. PVLDB, 12(5):461–474, 2019.</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284</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4769874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23319"/>
            <a:ext cx="8479536" cy="5632409"/>
          </a:xfrm>
        </p:spPr>
        <p:txBody>
          <a:bodyPr>
            <a:normAutofit/>
          </a:bodyPr>
          <a:lstStyle/>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Themis </a:t>
            </a:r>
            <a:r>
              <a:rPr lang="en-US" altLang="en-US" sz="1300" dirty="0" err="1"/>
              <a:t>Palpanas</a:t>
            </a:r>
            <a:r>
              <a:rPr lang="en-US" altLang="en-US" sz="1300" dirty="0"/>
              <a:t>, Anastasia </a:t>
            </a:r>
            <a:r>
              <a:rPr lang="en-US" altLang="en-US" sz="1300" dirty="0" err="1"/>
              <a:t>Bezerianos</a:t>
            </a:r>
            <a:r>
              <a:rPr lang="en-US" altLang="en-US" sz="1300" dirty="0"/>
              <a:t>: Comparing Similarity Perception in Time Series Visualizations. IEEE Trans. Vis. </a:t>
            </a:r>
            <a:r>
              <a:rPr lang="en-US" altLang="en-US" sz="1300" dirty="0" err="1"/>
              <a:t>Comput</a:t>
            </a:r>
            <a:r>
              <a:rPr lang="en-US" altLang="en-US" sz="1300" dirty="0"/>
              <a:t>. Graph. 25(1): 523-533 (2019)</a:t>
            </a:r>
          </a:p>
          <a:p>
            <a:r>
              <a:rPr lang="en-US" altLang="en-US" sz="1300" dirty="0"/>
              <a:t>John </a:t>
            </a:r>
            <a:r>
              <a:rPr lang="en-US" altLang="en-US" sz="1300" dirty="0" err="1"/>
              <a:t>Paparrizos</a:t>
            </a:r>
            <a:r>
              <a:rPr lang="en-US" altLang="en-US" sz="1300" dirty="0"/>
              <a:t>, Michael J. Franklin: GRAIL: Efficient Time-Series Representation Learning. Proc. VLDB Endow. 12(11): 1762-1777 (2019)</a:t>
            </a:r>
          </a:p>
          <a:p>
            <a:r>
              <a:rPr lang="en-CA" sz="1300" dirty="0" err="1"/>
              <a:t>Jiaye</a:t>
            </a:r>
            <a:r>
              <a:rPr lang="en-CA" sz="1300" dirty="0"/>
              <a:t> Wu, Peng Wang, </a:t>
            </a:r>
            <a:r>
              <a:rPr lang="en-CA" sz="1300" dirty="0" err="1"/>
              <a:t>Ningting</a:t>
            </a:r>
            <a:r>
              <a:rPr lang="en-CA" sz="1300" dirty="0"/>
              <a:t> Pan, Chen Wang, Wei Wang, </a:t>
            </a:r>
            <a:r>
              <a:rPr lang="en-CA" sz="1300" dirty="0" err="1"/>
              <a:t>Jianmin</a:t>
            </a:r>
            <a:r>
              <a:rPr lang="en-CA" sz="1300" dirty="0"/>
              <a:t> Wang: KV-Match: A Subsequence Matching Approach Supporting Normalization and Time Warping. ICDE 2019: 866-877</a:t>
            </a:r>
          </a:p>
          <a:p>
            <a:r>
              <a:rPr lang="en-US" altLang="en-US" sz="1300" dirty="0"/>
              <a:t>Liang Zhang, </a:t>
            </a:r>
            <a:r>
              <a:rPr lang="en-US" altLang="en-US" sz="1300" dirty="0" err="1"/>
              <a:t>Noura</a:t>
            </a:r>
            <a:r>
              <a:rPr lang="en-US" altLang="en-US" sz="1300" dirty="0"/>
              <a:t> Alghamdi, Mohamed Y. </a:t>
            </a:r>
            <a:r>
              <a:rPr lang="en-US" altLang="en-US" sz="1300" dirty="0" err="1"/>
              <a:t>Eltabakh</a:t>
            </a:r>
            <a:r>
              <a:rPr lang="en-US" altLang="en-US" sz="1300" dirty="0"/>
              <a:t>, Elke A. </a:t>
            </a:r>
            <a:r>
              <a:rPr lang="en-US" altLang="en-US" sz="1300" dirty="0" err="1"/>
              <a:t>Rundensteiner</a:t>
            </a:r>
            <a:r>
              <a:rPr lang="en-US" altLang="en-US" sz="1300" dirty="0"/>
              <a:t>: TARDIS: Distributed Indexing Framework for Big Time Series Data. ICDE 2019: 1202-1213</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Local Pair and Bundle Discovery over Co-Evolving Time Series. SSTD 2019</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Local Similarity Search on Geolocated Time Series Using Hybrid Indexing. SIGSPATIAL/GIS 2019</a:t>
            </a:r>
          </a:p>
          <a:p>
            <a:r>
              <a:rPr lang="en-US" altLang="en-US" sz="1300" dirty="0"/>
              <a:t>G. </a:t>
            </a:r>
            <a:r>
              <a:rPr lang="en-US" altLang="en-US" sz="1300" dirty="0" err="1"/>
              <a:t>Chatzigeorgakidis</a:t>
            </a:r>
            <a:r>
              <a:rPr lang="en-US" altLang="en-US" sz="1300" dirty="0"/>
              <a:t>, K. </a:t>
            </a:r>
            <a:r>
              <a:rPr lang="en-US" altLang="en-US" sz="1300" dirty="0" err="1"/>
              <a:t>Patroumpas</a:t>
            </a:r>
            <a:r>
              <a:rPr lang="en-US" altLang="en-US" sz="1300" dirty="0"/>
              <a:t>, D. </a:t>
            </a:r>
            <a:r>
              <a:rPr lang="en-US" altLang="en-US" sz="1300" dirty="0" err="1"/>
              <a:t>Skoutas</a:t>
            </a:r>
            <a:r>
              <a:rPr lang="en-US" altLang="en-US" sz="1300" dirty="0"/>
              <a:t>, S. </a:t>
            </a:r>
            <a:r>
              <a:rPr lang="en-US" altLang="en-US" sz="1300" dirty="0" err="1"/>
              <a:t>Athanasiou</a:t>
            </a:r>
            <a:r>
              <a:rPr lang="en-US" altLang="en-US" sz="1300" dirty="0"/>
              <a:t>, and S. </a:t>
            </a:r>
            <a:r>
              <a:rPr lang="en-US" altLang="en-US" sz="1300" dirty="0" err="1"/>
              <a:t>Skiadopoulos</a:t>
            </a:r>
            <a:r>
              <a:rPr lang="en-US" altLang="en-US" sz="1300" dirty="0"/>
              <a:t>. Visual exploration of geolocated time series with hybrid indexing. Big Data Research, 15:12–28, 2019. </a:t>
            </a:r>
          </a:p>
          <a:p>
            <a:r>
              <a:rPr lang="en-US" altLang="en-US" sz="1300" dirty="0" err="1"/>
              <a:t>Chatzigeorgakidis</a:t>
            </a:r>
            <a:r>
              <a:rPr lang="en-US" altLang="en-US" sz="1300" dirty="0"/>
              <a:t>, G., </a:t>
            </a:r>
            <a:r>
              <a:rPr lang="en-US" altLang="en-US" sz="1300" dirty="0" err="1"/>
              <a:t>Patroumpas</a:t>
            </a:r>
            <a:r>
              <a:rPr lang="en-US" altLang="en-US" sz="1300" dirty="0"/>
              <a:t>, K., </a:t>
            </a:r>
            <a:r>
              <a:rPr lang="en-US" altLang="en-US" sz="1300" dirty="0" err="1"/>
              <a:t>Skoutas</a:t>
            </a:r>
            <a:r>
              <a:rPr lang="en-US" altLang="en-US" sz="1300" dirty="0"/>
              <a:t>, D. and </a:t>
            </a:r>
            <a:r>
              <a:rPr lang="en-US" altLang="en-US" sz="1300" dirty="0" err="1"/>
              <a:t>Athanasiou</a:t>
            </a:r>
            <a:r>
              <a:rPr lang="en-US" altLang="en-US" sz="1300" dirty="0"/>
              <a:t>, S. A Visual Explorer for Geolocated Time Series. In Proceedings of the 28th International Conference on Advances in Geographic Information Systems. 2020</a:t>
            </a:r>
          </a:p>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Karima </a:t>
            </a:r>
            <a:r>
              <a:rPr lang="en-US" altLang="en-US" sz="1300" dirty="0" err="1"/>
              <a:t>Echihabi</a:t>
            </a:r>
            <a:r>
              <a:rPr lang="en-US" altLang="en-US" sz="1300" dirty="0"/>
              <a:t>, Anastasia </a:t>
            </a:r>
            <a:r>
              <a:rPr lang="en-US" altLang="en-US" sz="1300" dirty="0" err="1"/>
              <a:t>Bezerianos</a:t>
            </a:r>
            <a:r>
              <a:rPr lang="en-US" altLang="en-US" sz="1300" dirty="0"/>
              <a:t>, Themis </a:t>
            </a:r>
            <a:r>
              <a:rPr lang="en-US" altLang="en-US" sz="1300" dirty="0" err="1"/>
              <a:t>Palpanas</a:t>
            </a:r>
            <a:r>
              <a:rPr lang="en-US" altLang="en-US" sz="1300" dirty="0"/>
              <a:t>: Data Series Progressive Similarity Search with Probabilistic Quality Guarantees. SIGMOD Conference 2020: 1857-1873</a:t>
            </a:r>
            <a:endParaRPr lang="en-CA" sz="1300" dirty="0"/>
          </a:p>
          <a:p>
            <a:r>
              <a:rPr lang="en-US" altLang="en-US" sz="1300" dirty="0"/>
              <a:t>Themis  </a:t>
            </a:r>
            <a:r>
              <a:rPr lang="en-US" altLang="en-US" sz="1300" dirty="0" err="1"/>
              <a:t>Palpanas</a:t>
            </a:r>
            <a:r>
              <a:rPr lang="en-US" altLang="en-US" sz="1300" dirty="0"/>
              <a:t>.  Evolution of a Data Series Index - The </a:t>
            </a:r>
            <a:r>
              <a:rPr lang="en-US" altLang="en-US" sz="1300" dirty="0" err="1"/>
              <a:t>iSAX</a:t>
            </a:r>
            <a:r>
              <a:rPr lang="en-US" altLang="en-US" sz="1300" dirty="0"/>
              <a:t> Family of Data Series Indexes. CCIS, 1197 (2020)</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285</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32050243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23319"/>
            <a:ext cx="8479536" cy="5632409"/>
          </a:xfrm>
        </p:spPr>
        <p:txBody>
          <a:bodyPr>
            <a:normAutofit/>
          </a:bodyPr>
          <a:lstStyle/>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Massively Distributed Time Series Indexing and Querying. IEEE Trans. </a:t>
            </a:r>
            <a:r>
              <a:rPr lang="en-US" altLang="en-US" sz="1300" dirty="0" err="1"/>
              <a:t>Knowl</a:t>
            </a:r>
            <a:r>
              <a:rPr lang="en-US" altLang="en-US" sz="1300" dirty="0"/>
              <a:t>. Data Eng. 32(1): 108-120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MESSI: In-Memory Data Series Indexing. ICDE 2020: 337-348</a:t>
            </a:r>
          </a:p>
          <a:p>
            <a:r>
              <a:rPr lang="en-US" altLang="en-US" sz="1300" dirty="0" err="1"/>
              <a:t>Kefeng</a:t>
            </a:r>
            <a:r>
              <a:rPr lang="en-US" altLang="en-US" sz="1300" dirty="0"/>
              <a:t> Feng, Peng Wang, </a:t>
            </a:r>
            <a:r>
              <a:rPr lang="en-US" altLang="en-US" sz="1300" dirty="0" err="1"/>
              <a:t>Jiaye</a:t>
            </a:r>
            <a:r>
              <a:rPr lang="en-US" altLang="en-US" sz="1300" dirty="0"/>
              <a:t> Wu, Wei Wang: L-Match: A Lightweight and Effective Subsequence Matching Approach. IEEE Access 8: 71572-71583 (2020)</a:t>
            </a:r>
          </a:p>
          <a:p>
            <a:pPr algn="l">
              <a:buFont typeface="Arial" panose="020B0604020202020204" pitchFamily="34" charset="0"/>
              <a:buChar char="•"/>
            </a:pPr>
            <a:r>
              <a:rPr lang="en-US" sz="1300" u="none" strike="noStrike" dirty="0">
                <a:effectLst/>
              </a:rPr>
              <a:t>Abdullah Al-Mamun</a:t>
            </a:r>
            <a:r>
              <a:rPr lang="en-US" sz="1300" dirty="0">
                <a:effectLst/>
              </a:rPr>
              <a:t>, </a:t>
            </a:r>
            <a:r>
              <a:rPr lang="en-US" sz="1300" u="none" strike="noStrike" dirty="0">
                <a:effectLst/>
              </a:rPr>
              <a:t>Hao Wu</a:t>
            </a:r>
            <a:r>
              <a:rPr lang="en-US" sz="1300" dirty="0">
                <a:effectLst/>
              </a:rPr>
              <a:t>, </a:t>
            </a:r>
            <a:r>
              <a:rPr lang="en-US" sz="1300" u="none" strike="noStrike" dirty="0">
                <a:effectLst/>
              </a:rPr>
              <a:t>Walid G. </a:t>
            </a:r>
            <a:r>
              <a:rPr lang="en-US" sz="1300" u="none" strike="noStrike" dirty="0" err="1">
                <a:effectLst/>
              </a:rPr>
              <a:t>Aref</a:t>
            </a:r>
            <a:r>
              <a:rPr lang="en-US" sz="1300" dirty="0">
                <a:effectLst/>
              </a:rPr>
              <a:t>: A Tutorial on Learned Multi-dimensional Indexes. </a:t>
            </a:r>
            <a:r>
              <a:rPr lang="en-US" sz="1300" u="none" strike="noStrike" dirty="0">
                <a:effectLst/>
                <a:hlinkClick r:id="rId2">
                  <a:extLst>
                    <a:ext uri="{A12FA001-AC4F-418D-AE19-62706E023703}">
                      <ahyp:hlinkClr xmlns:ahyp="http://schemas.microsoft.com/office/drawing/2018/hyperlinkcolor" val="tx"/>
                    </a:ext>
                  </a:extLst>
                </a:hlinkClick>
              </a:rPr>
              <a:t>SIGSPATIAL/GIS 2020</a:t>
            </a:r>
            <a:r>
              <a:rPr lang="en-US" sz="1300" dirty="0">
                <a:effectLst/>
              </a:rPr>
              <a:t>: 1-4</a:t>
            </a:r>
          </a:p>
          <a:p>
            <a:r>
              <a:rPr lang="en-US" altLang="en-US" sz="1300" dirty="0"/>
              <a:t>Chen Wang, </a:t>
            </a:r>
            <a:r>
              <a:rPr lang="en-US" altLang="en-US" sz="1300" dirty="0" err="1"/>
              <a:t>Xiangdong</a:t>
            </a:r>
            <a:r>
              <a:rPr lang="en-US" altLang="en-US" sz="1300" dirty="0"/>
              <a:t> Huang, </a:t>
            </a:r>
            <a:r>
              <a:rPr lang="en-US" altLang="en-US" sz="1300" dirty="0" err="1"/>
              <a:t>Jialin</a:t>
            </a:r>
            <a:r>
              <a:rPr lang="en-US" altLang="en-US" sz="1300" dirty="0"/>
              <a:t> </a:t>
            </a:r>
            <a:r>
              <a:rPr lang="en-US" altLang="en-US" sz="1300" dirty="0" err="1"/>
              <a:t>Qiao</a:t>
            </a:r>
            <a:r>
              <a:rPr lang="en-US" altLang="en-US" sz="1300" dirty="0"/>
              <a:t>, Tian Jiang, Lei Rui, </a:t>
            </a:r>
            <a:r>
              <a:rPr lang="en-US" altLang="en-US" sz="1300" dirty="0" err="1"/>
              <a:t>Jinrui</a:t>
            </a:r>
            <a:r>
              <a:rPr lang="en-US" altLang="en-US" sz="1300" dirty="0"/>
              <a:t> Zhang, Rong Kang, Julian </a:t>
            </a:r>
            <a:r>
              <a:rPr lang="en-US" altLang="en-US" sz="1300" dirty="0" err="1"/>
              <a:t>Feinauer</a:t>
            </a:r>
            <a:r>
              <a:rPr lang="en-US" altLang="en-US" sz="1300" dirty="0"/>
              <a:t>, Kevin </a:t>
            </a:r>
            <a:r>
              <a:rPr lang="en-US" altLang="en-US" sz="1300" dirty="0" err="1"/>
              <a:t>Mcgrail</a:t>
            </a:r>
            <a:r>
              <a:rPr lang="en-US" altLang="en-US" sz="1300" dirty="0"/>
              <a:t>, Peng Wang, </a:t>
            </a:r>
            <a:r>
              <a:rPr lang="en-US" altLang="en-US" sz="1300" dirty="0" err="1"/>
              <a:t>Diaohan</a:t>
            </a:r>
            <a:r>
              <a:rPr lang="en-US" altLang="en-US" sz="1300" dirty="0"/>
              <a:t> Luo, Jun Yuan, </a:t>
            </a:r>
            <a:r>
              <a:rPr lang="en-US" altLang="en-US" sz="1300" dirty="0" err="1"/>
              <a:t>Jianmin</a:t>
            </a:r>
            <a:r>
              <a:rPr lang="en-US" altLang="en-US" sz="1300" dirty="0"/>
              <a:t> Wang, </a:t>
            </a:r>
            <a:r>
              <a:rPr lang="en-US" altLang="en-US" sz="1300" dirty="0" err="1"/>
              <a:t>Jiaguang</a:t>
            </a:r>
            <a:r>
              <a:rPr lang="en-US" altLang="en-US" sz="1300" dirty="0"/>
              <a:t> Sun: Apache </a:t>
            </a:r>
            <a:r>
              <a:rPr lang="en-US" altLang="en-US" sz="1300" dirty="0" err="1"/>
              <a:t>IoTDB</a:t>
            </a:r>
            <a:r>
              <a:rPr lang="en-US" altLang="en-US" sz="1300" dirty="0"/>
              <a:t>: Time-series database for Internet of Things. Proc. VLDB Endow. 13(12): 2901-2904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Paris+: Data series indexing on multi-core architectures. TKDE, 2020</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Data Series Subsequence Matching with ULISSE. VLDBJ 2020</a:t>
            </a:r>
          </a:p>
          <a:p>
            <a:r>
              <a:rPr lang="en-US" altLang="en-US" sz="1300" dirty="0"/>
              <a:t>John </a:t>
            </a:r>
            <a:r>
              <a:rPr lang="en-US" altLang="en-US" sz="1300" dirty="0" err="1"/>
              <a:t>Paparrizos</a:t>
            </a:r>
            <a:r>
              <a:rPr lang="en-US" altLang="en-US" sz="1300" dirty="0"/>
              <a:t>, </a:t>
            </a:r>
            <a:r>
              <a:rPr lang="en-US" altLang="en-US" sz="1300" dirty="0" err="1"/>
              <a:t>Chunwei</a:t>
            </a:r>
            <a:r>
              <a:rPr lang="en-US" altLang="en-US" sz="1300" dirty="0"/>
              <a:t> Liu, Aaron J. Elmore, Michael J. Franklin: Debunking Four Long-Standing Misconceptions of Time-Series Distance Measures. SIGMOD Conference 2020</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and  Themis  </a:t>
            </a:r>
            <a:r>
              <a:rPr lang="en-US" altLang="en-US" sz="1300" dirty="0" err="1"/>
              <a:t>Palpanas</a:t>
            </a:r>
            <a:r>
              <a:rPr lang="en-US" altLang="en-US" sz="1300" dirty="0"/>
              <a:t>. Scalable Machine Learning on High-Dimensional Vectors: From Data Series to Deep Network Embeddings. In WIMS, 2020</a:t>
            </a:r>
          </a:p>
          <a:p>
            <a:r>
              <a:rPr lang="en-US" altLang="en-US" sz="1300" dirty="0" err="1"/>
              <a:t>Oleksandra</a:t>
            </a:r>
            <a:r>
              <a:rPr lang="en-US" altLang="en-US" sz="1300" dirty="0"/>
              <a:t> Levchenko, </a:t>
            </a:r>
            <a:r>
              <a:rPr lang="en-US" altLang="en-US" sz="1300" dirty="0" err="1"/>
              <a:t>Boyan</a:t>
            </a:r>
            <a:r>
              <a:rPr lang="en-US" altLang="en-US" sz="1300" dirty="0"/>
              <a:t> Kolev, Djamel-</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Masseflia</a:t>
            </a:r>
            <a:r>
              <a:rPr lang="en-US" altLang="en-US" sz="1300" dirty="0"/>
              <a:t>, Themis </a:t>
            </a:r>
            <a:r>
              <a:rPr lang="en-US" altLang="en-US" sz="1300" dirty="0" err="1"/>
              <a:t>Palpanas</a:t>
            </a:r>
            <a:r>
              <a:rPr lang="en-US" altLang="en-US" sz="1300" dirty="0"/>
              <a:t>, Dennis </a:t>
            </a:r>
            <a:r>
              <a:rPr lang="en-US" altLang="en-US" sz="1300" dirty="0" err="1"/>
              <a:t>Shasha</a:t>
            </a:r>
            <a:r>
              <a:rPr lang="en-US" altLang="en-US" sz="1300" dirty="0"/>
              <a:t>, Patrick </a:t>
            </a:r>
            <a:r>
              <a:rPr lang="en-US" altLang="en-US" sz="1300" dirty="0" err="1"/>
              <a:t>Valduriez</a:t>
            </a:r>
            <a:r>
              <a:rPr lang="en-US" altLang="en-US" sz="1300" dirty="0"/>
              <a:t>. </a:t>
            </a:r>
            <a:r>
              <a:rPr lang="en-US" altLang="en-US" sz="1300" dirty="0" err="1"/>
              <a:t>BestNeighbor</a:t>
            </a:r>
            <a:r>
              <a:rPr lang="en-US" altLang="en-US" sz="1300" dirty="0"/>
              <a:t>: Efficient Evaluation of </a:t>
            </a:r>
            <a:r>
              <a:rPr lang="en-US" altLang="en-US" sz="1300" dirty="0" err="1"/>
              <a:t>kNN</a:t>
            </a:r>
            <a:r>
              <a:rPr lang="en-US" altLang="en-US" sz="1300" dirty="0"/>
              <a:t> Queries on Large Time Series Databases. Knowledge and Information Systems (KAIS), 2020</a:t>
            </a:r>
          </a:p>
          <a:p>
            <a:endParaRPr lang="en-US" altLang="en-US" sz="1300" dirty="0"/>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286</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4633269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23319"/>
            <a:ext cx="8479536" cy="5632409"/>
          </a:xfrm>
        </p:spPr>
        <p:txBody>
          <a:bodyPr>
            <a:normAutofit/>
          </a:bodyPr>
          <a:lstStyle/>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SING: Sequence Indexing Using GPUs. ICDE, 2021</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Twin Subsequence Search in Time Series. EDBT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Fast Data Series Indexing for In-Memory Data. VLDBJ 2021</a:t>
            </a:r>
          </a:p>
          <a:p>
            <a:r>
              <a:rPr lang="en-US" altLang="en-US" sz="1300" dirty="0" err="1"/>
              <a:t>Qitong</a:t>
            </a:r>
            <a:r>
              <a:rPr lang="en-US" altLang="en-US" sz="1300" dirty="0"/>
              <a:t> Wang, Themis </a:t>
            </a:r>
            <a:r>
              <a:rPr lang="en-US" altLang="en-US" sz="1300" dirty="0" err="1"/>
              <a:t>Palpanas</a:t>
            </a:r>
            <a:r>
              <a:rPr lang="en-US" altLang="en-US" sz="1300" dirty="0"/>
              <a:t>: Deep Learning Embeddings for Data Series Similarity Search. KDD 2021</a:t>
            </a:r>
          </a:p>
          <a:p>
            <a:r>
              <a:rPr lang="en-US" altLang="en-US" sz="1300" dirty="0"/>
              <a:t>G. </a:t>
            </a:r>
            <a:r>
              <a:rPr lang="en-US" altLang="en-US" sz="1300" dirty="0" err="1"/>
              <a:t>Chatzigeorgakidis</a:t>
            </a:r>
            <a:r>
              <a:rPr lang="en-US" altLang="en-US" sz="1300" dirty="0"/>
              <a:t>, D. </a:t>
            </a:r>
            <a:r>
              <a:rPr lang="en-US" altLang="en-US" sz="1300" dirty="0" err="1"/>
              <a:t>Skoutas</a:t>
            </a:r>
            <a:r>
              <a:rPr lang="en-US" altLang="en-US" sz="1300" dirty="0"/>
              <a:t>, K. </a:t>
            </a:r>
            <a:r>
              <a:rPr lang="en-US" altLang="en-US" sz="1300" dirty="0" err="1"/>
              <a:t>Patroumpas</a:t>
            </a:r>
            <a:r>
              <a:rPr lang="en-US" altLang="en-US" sz="1300" dirty="0"/>
              <a:t>, T. </a:t>
            </a:r>
            <a:r>
              <a:rPr lang="en-US" altLang="en-US" sz="1300" dirty="0" err="1"/>
              <a:t>Palpanas</a:t>
            </a:r>
            <a:r>
              <a:rPr lang="en-US" altLang="en-US" sz="1300" dirty="0"/>
              <a:t>, S. </a:t>
            </a:r>
            <a:r>
              <a:rPr lang="en-US" altLang="en-US" sz="1300" dirty="0" err="1"/>
              <a:t>Athanasiou</a:t>
            </a:r>
            <a:r>
              <a:rPr lang="en-US" altLang="en-US" sz="1300" dirty="0"/>
              <a:t> and S. </a:t>
            </a:r>
            <a:r>
              <a:rPr lang="en-US" altLang="en-US" sz="1300" dirty="0" err="1"/>
              <a:t>Skiadopoulos</a:t>
            </a:r>
            <a:r>
              <a:rPr lang="en-US" altLang="en-US" sz="1300" dirty="0"/>
              <a:t>: Efficient Range and </a:t>
            </a:r>
            <a:r>
              <a:rPr lang="en-US" altLang="en-US" sz="1300" dirty="0" err="1"/>
              <a:t>kNN</a:t>
            </a:r>
            <a:r>
              <a:rPr lang="en-US" altLang="en-US" sz="1300" dirty="0"/>
              <a:t> Twin Subsequence Search in Time Series. TKDE 2022</a:t>
            </a:r>
          </a:p>
          <a:p>
            <a:r>
              <a:rPr lang="en-US" altLang="en-US" sz="1300" dirty="0"/>
              <a:t>Karima </a:t>
            </a:r>
            <a:r>
              <a:rPr lang="en-US" altLang="en-US" sz="1300" dirty="0" err="1"/>
              <a:t>Echihabi</a:t>
            </a:r>
            <a:r>
              <a:rPr lang="en-US" altLang="en-US" sz="1300" dirty="0"/>
              <a:t>, </a:t>
            </a:r>
            <a:r>
              <a:rPr lang="en-US" altLang="en-US" sz="1300" dirty="0" err="1"/>
              <a:t>Panagiota</a:t>
            </a:r>
            <a:r>
              <a:rPr lang="en-US" altLang="en-US" sz="1300" dirty="0"/>
              <a:t> </a:t>
            </a:r>
            <a:r>
              <a:rPr lang="en-US" altLang="en-US" sz="1300" dirty="0" err="1"/>
              <a:t>Fatourou</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Hercules Against Data Series Similarity Search. PVLDB 2022</a:t>
            </a:r>
          </a:p>
          <a:p>
            <a:endParaRPr lang="en-US" altLang="en-US" sz="1300" dirty="0"/>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287</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336748660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99533"/>
            <a:ext cx="8479536" cy="1066800"/>
          </a:xfrm>
        </p:spPr>
        <p:txBody>
          <a:bodyPr>
            <a:normAutofit/>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(time </a:t>
            </a:r>
            <a:r>
              <a:rPr kumimoji="0" lang="en-US" altLang="en-US" sz="2800" b="0" i="0" u="none" strike="noStrike" kern="1200" cap="none" spc="0" normalizeH="0" baseline="0" noProof="0" dirty="0" err="1">
                <a:ln>
                  <a:noFill/>
                </a:ln>
                <a:solidFill>
                  <a:srgbClr val="424456"/>
                </a:solidFill>
                <a:effectLst/>
                <a:uLnTx/>
                <a:uFillTx/>
                <a:latin typeface="Trebuchet MS"/>
                <a:ea typeface="+mj-ea"/>
                <a:cs typeface="+mj-cs"/>
              </a:rPr>
              <a:t>serie</a:t>
            </a:r>
            <a:r>
              <a:rPr lang="en-US" altLang="en-US" sz="2800" dirty="0">
                <a:solidFill>
                  <a:srgbClr val="424456"/>
                </a:solidFill>
                <a:latin typeface="Trebuchet MS"/>
              </a:rPr>
              <a:t>s management systems</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a:t>
            </a:r>
            <a:endParaRPr lang="en-US" altLang="en-US" dirty="0"/>
          </a:p>
        </p:txBody>
      </p:sp>
      <p:sp>
        <p:nvSpPr>
          <p:cNvPr id="36867" name="Content Placeholder 2"/>
          <p:cNvSpPr>
            <a:spLocks noGrp="1"/>
          </p:cNvSpPr>
          <p:nvPr>
            <p:ph idx="1"/>
          </p:nvPr>
        </p:nvSpPr>
        <p:spPr>
          <a:xfrm>
            <a:off x="457200" y="1794933"/>
            <a:ext cx="8229600" cy="4969933"/>
          </a:xfrm>
        </p:spPr>
        <p:txBody>
          <a:bodyPr>
            <a:normAutofit/>
          </a:bodyPr>
          <a:lstStyle/>
          <a:p>
            <a:r>
              <a:rPr lang="en-US" altLang="en-US" sz="1600" dirty="0" err="1"/>
              <a:t>InfluxDB</a:t>
            </a:r>
            <a:r>
              <a:rPr lang="en-US" altLang="en-US" sz="1600" dirty="0"/>
              <a:t>: </a:t>
            </a:r>
            <a:r>
              <a:rPr lang="en-US" altLang="en-US" sz="1600" dirty="0">
                <a:hlinkClick r:id="rId2"/>
              </a:rPr>
              <a:t>https://www.influxdata.com/</a:t>
            </a:r>
            <a:endParaRPr lang="en-US" altLang="en-US" sz="1600" dirty="0"/>
          </a:p>
          <a:p>
            <a:r>
              <a:rPr lang="en-US" altLang="en-US" sz="1600" dirty="0"/>
              <a:t>Timescale: </a:t>
            </a:r>
            <a:r>
              <a:rPr lang="en-US" altLang="en-US" sz="1600" dirty="0">
                <a:hlinkClick r:id="rId3"/>
              </a:rPr>
              <a:t>https://www.timescale.com</a:t>
            </a:r>
            <a:endParaRPr lang="en-US" altLang="en-US" sz="1600" dirty="0"/>
          </a:p>
          <a:p>
            <a:r>
              <a:rPr lang="en-US" altLang="en-US" sz="1600" dirty="0" err="1"/>
              <a:t>Beringei</a:t>
            </a:r>
            <a:r>
              <a:rPr lang="en-US" altLang="en-US" sz="1600" dirty="0"/>
              <a:t>: </a:t>
            </a:r>
            <a:r>
              <a:rPr lang="en-US" altLang="en-US" sz="1600" dirty="0">
                <a:hlinkClick r:id="rId4"/>
              </a:rPr>
              <a:t>https://github.com/facebookarchive/beringei</a:t>
            </a:r>
            <a:endParaRPr lang="en-US" altLang="en-US" sz="1600" dirty="0"/>
          </a:p>
          <a:p>
            <a:r>
              <a:rPr lang="en-US" altLang="en-US" sz="1600" dirty="0"/>
              <a:t>Druid: </a:t>
            </a:r>
            <a:r>
              <a:rPr lang="en-US" altLang="en-US" sz="1600" dirty="0">
                <a:hlinkClick r:id="rId5"/>
              </a:rPr>
              <a:t>https://druid.apache.org</a:t>
            </a:r>
            <a:endParaRPr lang="en-US" altLang="en-US" sz="1600" dirty="0"/>
          </a:p>
          <a:p>
            <a:r>
              <a:rPr lang="en-US" altLang="en-US" sz="1600" dirty="0"/>
              <a:t>Prometheus: </a:t>
            </a:r>
            <a:r>
              <a:rPr lang="en-US" altLang="en-US" sz="1600" dirty="0">
                <a:hlinkClick r:id="rId6"/>
              </a:rPr>
              <a:t>https://Prometheus.io</a:t>
            </a:r>
            <a:endParaRPr lang="en-US" altLang="en-US" sz="1600" dirty="0"/>
          </a:p>
          <a:p>
            <a:r>
              <a:rPr lang="en-US" altLang="en-US" sz="1600" dirty="0" err="1"/>
              <a:t>CrateDB</a:t>
            </a:r>
            <a:r>
              <a:rPr lang="en-US" altLang="en-US" sz="1600" dirty="0"/>
              <a:t>: </a:t>
            </a:r>
            <a:r>
              <a:rPr lang="en-US" altLang="en-US" sz="1600" dirty="0">
                <a:hlinkClick r:id="rId7"/>
              </a:rPr>
              <a:t>https://crate.io</a:t>
            </a:r>
            <a:endParaRPr lang="en-US" altLang="en-US" sz="1600" dirty="0"/>
          </a:p>
          <a:p>
            <a:r>
              <a:rPr lang="en-US" altLang="en-US" sz="1600" dirty="0" err="1"/>
              <a:t>IoTDb</a:t>
            </a:r>
            <a:r>
              <a:rPr lang="en-US" altLang="en-US" sz="1600" dirty="0"/>
              <a:t>: </a:t>
            </a:r>
            <a:r>
              <a:rPr lang="en-US" altLang="en-US" sz="1600" dirty="0">
                <a:hlinkClick r:id="rId8"/>
              </a:rPr>
              <a:t>https://iotdb.apache.org</a:t>
            </a:r>
            <a:endParaRPr lang="en-US" altLang="en-US" sz="1600" dirty="0"/>
          </a:p>
          <a:p>
            <a:r>
              <a:rPr lang="en-US" altLang="en-US" sz="1600" dirty="0" err="1"/>
              <a:t>OpenTSDB</a:t>
            </a:r>
            <a:r>
              <a:rPr lang="en-US" altLang="en-US" sz="1600" dirty="0"/>
              <a:t>: </a:t>
            </a:r>
            <a:r>
              <a:rPr lang="en-US" altLang="en-US" sz="1600" dirty="0">
                <a:hlinkClick r:id="rId9"/>
              </a:rPr>
              <a:t>http://opentsdb.net/</a:t>
            </a:r>
            <a:endParaRPr lang="en-US" altLang="en-US" sz="1600" dirty="0"/>
          </a:p>
          <a:p>
            <a:r>
              <a:rPr lang="en-US" altLang="en-US" sz="1600" dirty="0" err="1"/>
              <a:t>QuasarDB</a:t>
            </a:r>
            <a:r>
              <a:rPr lang="en-US" altLang="en-US" sz="1600" dirty="0"/>
              <a:t>: </a:t>
            </a:r>
            <a:r>
              <a:rPr lang="en-US" altLang="en-US" sz="1600" dirty="0">
                <a:hlinkClick r:id="rId10"/>
              </a:rPr>
              <a:t>https://www.quasardb.net/</a:t>
            </a:r>
            <a:endParaRPr lang="en-US" altLang="en-US" sz="1600" dirty="0"/>
          </a:p>
          <a:p>
            <a:r>
              <a:rPr lang="en-US" altLang="en-US" sz="1600" dirty="0"/>
              <a:t>Timestream: </a:t>
            </a:r>
            <a:r>
              <a:rPr lang="en-US" altLang="en-US" sz="1600" dirty="0">
                <a:hlinkClick r:id="rId11"/>
              </a:rPr>
              <a:t>https://aws.amazon.com/timestream/</a:t>
            </a:r>
            <a:endParaRPr lang="en-US" altLang="en-US" sz="1600" dirty="0"/>
          </a:p>
          <a:p>
            <a:r>
              <a:rPr lang="en-US" altLang="en-US" sz="1600" dirty="0"/>
              <a:t>Apache </a:t>
            </a:r>
            <a:r>
              <a:rPr lang="en-US" altLang="en-US" sz="1600" dirty="0" err="1"/>
              <a:t>IoTDB</a:t>
            </a:r>
            <a:r>
              <a:rPr lang="en-US" altLang="en-US" sz="1600" dirty="0"/>
              <a:t>: </a:t>
            </a:r>
            <a:r>
              <a:rPr lang="en-US" altLang="en-US" sz="1600" dirty="0">
                <a:hlinkClick r:id="rId8"/>
              </a:rPr>
              <a:t>https://iotdb.apache.org/</a:t>
            </a:r>
            <a:r>
              <a:rPr lang="en-US" altLang="en-US" sz="1600" dirty="0"/>
              <a:t> </a:t>
            </a:r>
          </a:p>
          <a:p>
            <a:r>
              <a:rPr lang="en-US" altLang="en-US" sz="1600" dirty="0" err="1"/>
              <a:t>nestor</a:t>
            </a:r>
            <a:r>
              <a:rPr lang="en-US" altLang="en-US" sz="1600" dirty="0"/>
              <a:t>: </a:t>
            </a:r>
            <a:r>
              <a:rPr lang="en-US" altLang="en-US" sz="1600" dirty="0">
                <a:hlinkClick r:id="rId12"/>
              </a:rPr>
              <a:t>http://nestordb.com/</a:t>
            </a:r>
            <a:endParaRPr lang="en-US" altLang="en-US" sz="1600" dirty="0"/>
          </a:p>
          <a:p>
            <a:endParaRPr lang="en-US" altLang="en-US" sz="16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288</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633184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k data series from D that have the k smallest distances to q</a:t>
            </a:r>
          </a:p>
          <a:p>
            <a:endParaRPr lang="en-US" altLang="en-US" dirty="0"/>
          </a:p>
          <a:p>
            <a:r>
              <a:rPr lang="en-US" altLang="en-US" dirty="0"/>
              <a:t>result set contains k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C5942965-919E-4B2D-8381-122362A5D260}"/>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47281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a:bodyPr>
          <a:lstStyle/>
          <a:p>
            <a:endParaRPr lang="en-US" sz="1800" dirty="0"/>
          </a:p>
          <a:p>
            <a:r>
              <a:rPr lang="en-US" sz="1800" dirty="0"/>
              <a:t>thanks for slides to</a:t>
            </a:r>
          </a:p>
          <a:p>
            <a:pPr lvl="1"/>
            <a:r>
              <a:rPr lang="en-US" sz="1800" dirty="0" err="1"/>
              <a:t>Michail</a:t>
            </a:r>
            <a:r>
              <a:rPr lang="en-US" sz="1800" dirty="0"/>
              <a:t> Vlachos</a:t>
            </a:r>
          </a:p>
          <a:p>
            <a:pPr lvl="1"/>
            <a:r>
              <a:rPr lang="en-US" sz="1800" dirty="0"/>
              <a:t>Panagiotis </a:t>
            </a:r>
            <a:r>
              <a:rPr lang="en-US" sz="1800" dirty="0" err="1"/>
              <a:t>Papapetrou</a:t>
            </a:r>
            <a:endParaRPr lang="en-US" sz="1800" dirty="0"/>
          </a:p>
          <a:p>
            <a:pPr lvl="1"/>
            <a:r>
              <a:rPr lang="en-US" sz="1800" dirty="0"/>
              <a:t>George </a:t>
            </a:r>
            <a:r>
              <a:rPr lang="en-US" sz="1800" dirty="0" err="1"/>
              <a:t>Kollios</a:t>
            </a:r>
            <a:endParaRPr lang="en-US" sz="1800" dirty="0"/>
          </a:p>
          <a:p>
            <a:pPr lvl="1"/>
            <a:r>
              <a:rPr lang="en-US" sz="1800" dirty="0" err="1"/>
              <a:t>Dimitrios</a:t>
            </a:r>
            <a:r>
              <a:rPr lang="en-US" sz="1800" dirty="0"/>
              <a:t> </a:t>
            </a:r>
            <a:r>
              <a:rPr lang="en-US" sz="1800" dirty="0" err="1"/>
              <a:t>Gunopulos</a:t>
            </a:r>
            <a:endParaRPr lang="en-US" sz="1800" dirty="0"/>
          </a:p>
          <a:p>
            <a:pPr lvl="1"/>
            <a:r>
              <a:rPr lang="en-US" sz="1800" dirty="0"/>
              <a:t>Christos </a:t>
            </a:r>
            <a:r>
              <a:rPr lang="en-US" sz="1800" dirty="0" err="1"/>
              <a:t>Faloutsos</a:t>
            </a:r>
            <a:endParaRPr lang="en-US" sz="1800" dirty="0"/>
          </a:p>
          <a:p>
            <a:pPr lvl="1"/>
            <a:r>
              <a:rPr lang="en-US" sz="1800" dirty="0" err="1"/>
              <a:t>Panos</a:t>
            </a:r>
            <a:r>
              <a:rPr lang="en-US" sz="1800" dirty="0"/>
              <a:t> </a:t>
            </a:r>
            <a:r>
              <a:rPr lang="en-US" sz="1800" dirty="0" err="1"/>
              <a:t>Karras</a:t>
            </a:r>
            <a:endParaRPr lang="en-US" sz="1800" dirty="0"/>
          </a:p>
          <a:p>
            <a:pPr lvl="1"/>
            <a:r>
              <a:rPr lang="en-US" sz="1800" dirty="0"/>
              <a:t>Peng Wang</a:t>
            </a:r>
          </a:p>
          <a:p>
            <a:pPr lvl="1"/>
            <a:r>
              <a:rPr lang="en-US" sz="1800" dirty="0"/>
              <a:t>Liang Zhang</a:t>
            </a:r>
          </a:p>
          <a:p>
            <a:pPr lvl="1"/>
            <a:r>
              <a:rPr lang="en-US" sz="1800" dirty="0"/>
              <a:t>Reza </a:t>
            </a:r>
            <a:r>
              <a:rPr lang="en-US" sz="1800" dirty="0" err="1"/>
              <a:t>Akbarinia</a:t>
            </a:r>
            <a:endParaRPr lang="en-US" sz="1800" dirty="0"/>
          </a:p>
          <a:p>
            <a:pPr lvl="1"/>
            <a:r>
              <a:rPr lang="en-US" sz="1800" dirty="0"/>
              <a:t>Georgios </a:t>
            </a:r>
            <a:r>
              <a:rPr lang="en-US" sz="1800" dirty="0" err="1"/>
              <a:t>Chatzigeorgakidis</a:t>
            </a:r>
            <a:endParaRPr lang="en-US" sz="1800"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3</a:t>
            </a:fld>
            <a:endParaRPr lang="en-US" dirty="0"/>
          </a:p>
        </p:txBody>
      </p:sp>
      <p:sp>
        <p:nvSpPr>
          <p:cNvPr id="5" name="Footer Placeholder 4">
            <a:extLst>
              <a:ext uri="{FF2B5EF4-FFF2-40B4-BE49-F238E27FC236}">
                <a16:creationId xmlns:a16="http://schemas.microsoft.com/office/drawing/2014/main" id="{7B399692-09B5-4B79-AF40-ACC61E371A1B}"/>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57873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Palpanas - MDM 2022</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30</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r>
              <a:rPr lang="en" dirty="0">
                <a:sym typeface="Century Gothic"/>
              </a:rPr>
              <a:t>Nearest Neighbor (1NN)</a:t>
            </a:r>
          </a:p>
          <a:p>
            <a:pPr marL="0" indent="0">
              <a:buNone/>
            </a:pPr>
            <a:r>
              <a:rPr lang="en" dirty="0">
                <a:solidFill>
                  <a:schemeClr val="bg1">
                    <a:lumMod val="85000"/>
                  </a:schemeClr>
                </a:solidFill>
                <a:sym typeface="Century Gothic"/>
              </a:rPr>
              <a:t>	k-Nearest Neighbor (kNN)</a:t>
            </a:r>
          </a:p>
          <a:p>
            <a:pPr marL="0" indent="0">
              <a:buNone/>
            </a:pPr>
            <a:r>
              <a:rPr lang="en" dirty="0">
                <a:solidFill>
                  <a:schemeClr val="bg1">
                    <a:lumMod val="85000"/>
                  </a:schemeClr>
                </a:solidFill>
                <a:sym typeface="Century Gothic"/>
              </a:rPr>
              <a:t>	Farthest Neighbor</a:t>
            </a:r>
          </a:p>
          <a:p>
            <a:pPr marL="0" indent="0">
              <a:buNone/>
            </a:pPr>
            <a:r>
              <a:rPr lang="en" dirty="0">
                <a:solidFill>
                  <a:schemeClr val="bg1">
                    <a:lumMod val="85000"/>
                  </a:schemeClr>
                </a:solidFill>
                <a:sym typeface="Century Gothic"/>
              </a:rPr>
              <a:t>	epsilon-Range</a:t>
            </a:r>
          </a:p>
          <a:p>
            <a:pPr marL="0" indent="0">
              <a:buNone/>
            </a:pPr>
            <a:r>
              <a:rPr lang="en" dirty="0">
                <a:solidFill>
                  <a:schemeClr val="bg1">
                    <a:lumMod val="85000"/>
                  </a:schemeClr>
                </a:solidFill>
                <a:sym typeface="Century Gothic"/>
              </a:rPr>
              <a:t>	And more…</a:t>
            </a:r>
            <a:endParaRPr lang="en-CA" dirty="0">
              <a:solidFill>
                <a:schemeClr val="bg1">
                  <a:lumMod val="85000"/>
                </a:schemeClr>
              </a:solidFill>
            </a:endParaRPr>
          </a:p>
        </p:txBody>
      </p:sp>
    </p:spTree>
    <p:extLst>
      <p:ext uri="{BB962C8B-B14F-4D97-AF65-F5344CB8AC3E}">
        <p14:creationId xmlns:p14="http://schemas.microsoft.com/office/powerpoint/2010/main" val="1251613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Title 1">
            <a:extLst>
              <a:ext uri="{FF2B5EF4-FFF2-40B4-BE49-F238E27FC236}">
                <a16:creationId xmlns:a16="http://schemas.microsoft.com/office/drawing/2014/main" id="{9E75031B-20FD-4300-9940-0C80968FBC2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2" name="Rectangle 21">
            <a:extLst>
              <a:ext uri="{FF2B5EF4-FFF2-40B4-BE49-F238E27FC236}">
                <a16:creationId xmlns:a16="http://schemas.microsoft.com/office/drawing/2014/main" id="{07824323-1BAB-4437-A6CE-5B06931CA433}"/>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5" name="Rectangle 24">
            <a:extLst>
              <a:ext uri="{FF2B5EF4-FFF2-40B4-BE49-F238E27FC236}">
                <a16:creationId xmlns:a16="http://schemas.microsoft.com/office/drawing/2014/main" id="{EFA17B3D-30A6-48A7-A5B9-C2395E42D857}"/>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6" name="Rounded Rectangle 12">
            <a:extLst>
              <a:ext uri="{FF2B5EF4-FFF2-40B4-BE49-F238E27FC236}">
                <a16:creationId xmlns:a16="http://schemas.microsoft.com/office/drawing/2014/main" id="{7FCAACDC-8ED9-484E-BB2E-1DA91841F347}"/>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
        <p:nvSpPr>
          <p:cNvPr id="2" name="Footer Placeholder 1">
            <a:extLst>
              <a:ext uri="{FF2B5EF4-FFF2-40B4-BE49-F238E27FC236}">
                <a16:creationId xmlns:a16="http://schemas.microsoft.com/office/drawing/2014/main" id="{81C67F48-56FF-4D04-96F3-D8FF917FE468}"/>
              </a:ext>
            </a:extLst>
          </p:cNvPr>
          <p:cNvSpPr>
            <a:spLocks noGrp="1"/>
          </p:cNvSpPr>
          <p:nvPr>
            <p:ph type="ftr" sz="quarter" idx="3"/>
          </p:nvPr>
        </p:nvSpPr>
        <p:spPr/>
        <p:txBody>
          <a:bodyPr/>
          <a:lstStyle/>
          <a:p>
            <a:r>
              <a:rPr lang="en-US"/>
              <a:t>Echihabi, Palpanas - MDM 2022</a:t>
            </a:r>
            <a:endParaRPr lang="en-CA" dirty="0"/>
          </a:p>
        </p:txBody>
      </p:sp>
    </p:spTree>
    <p:extLst>
      <p:ext uri="{BB962C8B-B14F-4D97-AF65-F5344CB8AC3E}">
        <p14:creationId xmlns:p14="http://schemas.microsoft.com/office/powerpoint/2010/main" val="3212113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1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Title 1">
            <a:extLst>
              <a:ext uri="{FF2B5EF4-FFF2-40B4-BE49-F238E27FC236}">
                <a16:creationId xmlns:a16="http://schemas.microsoft.com/office/drawing/2014/main" id="{89A06E96-1099-4730-8F8C-AB706C3A7CB0}"/>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7F3AB642-1FB8-4483-87A6-3BCFDFD49206}"/>
              </a:ext>
            </a:extLst>
          </p:cNvPr>
          <p:cNvSpPr>
            <a:spLocks noGrp="1"/>
          </p:cNvSpPr>
          <p:nvPr>
            <p:ph type="ftr" sz="quarter" idx="3"/>
          </p:nvPr>
        </p:nvSpPr>
        <p:spPr/>
        <p:txBody>
          <a:bodyPr/>
          <a:lstStyle/>
          <a:p>
            <a:r>
              <a:rPr lang="en-US"/>
              <a:t>Echihabi, Palpanas - MDM 2022</a:t>
            </a:r>
            <a:endParaRPr lang="en-CA" dirty="0"/>
          </a:p>
        </p:txBody>
      </p:sp>
      <p:sp>
        <p:nvSpPr>
          <p:cNvPr id="20" name="Rectangle 19">
            <a:extLst>
              <a:ext uri="{FF2B5EF4-FFF2-40B4-BE49-F238E27FC236}">
                <a16:creationId xmlns:a16="http://schemas.microsoft.com/office/drawing/2014/main" id="{554B0D10-6F74-4B8D-9EA0-3541F187DB7F}"/>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23" name="Rectangle 22">
            <a:extLst>
              <a:ext uri="{FF2B5EF4-FFF2-40B4-BE49-F238E27FC236}">
                <a16:creationId xmlns:a16="http://schemas.microsoft.com/office/drawing/2014/main" id="{052A81F1-0B3F-4B09-B287-059FA6E98D63}"/>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29" name="Rounded Rectangle 12">
            <a:extLst>
              <a:ext uri="{FF2B5EF4-FFF2-40B4-BE49-F238E27FC236}">
                <a16:creationId xmlns:a16="http://schemas.microsoft.com/office/drawing/2014/main" id="{64012973-EDCC-4105-9305-ACE89DA7BD8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47957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74;p13">
            <a:extLst>
              <a:ext uri="{FF2B5EF4-FFF2-40B4-BE49-F238E27FC236}">
                <a16:creationId xmlns:a16="http://schemas.microsoft.com/office/drawing/2014/main" id="{3F7A9F23-6E2C-4237-9181-A41179071C35}"/>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27" name="Title 1">
            <a:extLst>
              <a:ext uri="{FF2B5EF4-FFF2-40B4-BE49-F238E27FC236}">
                <a16:creationId xmlns:a16="http://schemas.microsoft.com/office/drawing/2014/main" id="{1785EB02-8386-4415-A6CB-FE4FA24BB811}"/>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DE3B8D94-2D1A-47AA-B5AF-8DC9398BA41F}"/>
              </a:ext>
            </a:extLst>
          </p:cNvPr>
          <p:cNvSpPr>
            <a:spLocks noGrp="1"/>
          </p:cNvSpPr>
          <p:nvPr>
            <p:ph type="ftr" sz="quarter" idx="3"/>
          </p:nvPr>
        </p:nvSpPr>
        <p:spPr/>
        <p:txBody>
          <a:bodyPr/>
          <a:lstStyle/>
          <a:p>
            <a:r>
              <a:rPr lang="en-US"/>
              <a:t>Echihabi, Palpanas - MDM 2022</a:t>
            </a:r>
            <a:endParaRPr lang="en-CA" dirty="0"/>
          </a:p>
        </p:txBody>
      </p:sp>
      <p:sp>
        <p:nvSpPr>
          <p:cNvPr id="25" name="Google Shape;380;p29">
            <a:extLst>
              <a:ext uri="{FF2B5EF4-FFF2-40B4-BE49-F238E27FC236}">
                <a16:creationId xmlns:a16="http://schemas.microsoft.com/office/drawing/2014/main" id="{5B4D7B07-A428-445B-86F3-113ABAC1B86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ECD97651-F27D-4BEB-9EE7-F6524225EA3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D4889874-88AF-467E-9B74-8DD2C64AE2FB}"/>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84DFAE39-5365-4F84-A1F2-6B55902F887E}"/>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9138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1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63;p13"/>
          <p:cNvSpPr/>
          <p:nvPr/>
        </p:nvSpPr>
        <p:spPr>
          <a:xfrm>
            <a:off x="2538335" y="437183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63;p13"/>
          <p:cNvSpPr/>
          <p:nvPr/>
        </p:nvSpPr>
        <p:spPr>
          <a:xfrm>
            <a:off x="5579761" y="2715699"/>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63;p13"/>
          <p:cNvSpPr/>
          <p:nvPr/>
        </p:nvSpPr>
        <p:spPr>
          <a:xfrm>
            <a:off x="5385375" y="2605133"/>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 name="Google Shape;63;p13"/>
          <p:cNvSpPr/>
          <p:nvPr/>
        </p:nvSpPr>
        <p:spPr>
          <a:xfrm>
            <a:off x="5538905" y="251739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63;p13"/>
          <p:cNvSpPr/>
          <p:nvPr/>
        </p:nvSpPr>
        <p:spPr>
          <a:xfrm>
            <a:off x="5725913" y="25920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 name="Google Shape;63;p13"/>
          <p:cNvSpPr/>
          <p:nvPr/>
        </p:nvSpPr>
        <p:spPr>
          <a:xfrm>
            <a:off x="5913291" y="270633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63;p13"/>
          <p:cNvSpPr/>
          <p:nvPr/>
        </p:nvSpPr>
        <p:spPr>
          <a:xfrm>
            <a:off x="6034815" y="2847597"/>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4;p13">
            <a:extLst>
              <a:ext uri="{FF2B5EF4-FFF2-40B4-BE49-F238E27FC236}">
                <a16:creationId xmlns:a16="http://schemas.microsoft.com/office/drawing/2014/main" id="{9A55EC84-03E1-4E19-B712-BD5E550641EC}"/>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35" name="Title 1">
            <a:extLst>
              <a:ext uri="{FF2B5EF4-FFF2-40B4-BE49-F238E27FC236}">
                <a16:creationId xmlns:a16="http://schemas.microsoft.com/office/drawing/2014/main" id="{9A4774F2-8EF2-42C2-863E-2DC34544DB12}"/>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AC70764F-97C6-4B21-9309-B6607B0CD72B}"/>
              </a:ext>
            </a:extLst>
          </p:cNvPr>
          <p:cNvSpPr>
            <a:spLocks noGrp="1"/>
          </p:cNvSpPr>
          <p:nvPr>
            <p:ph type="ftr" sz="quarter" idx="3"/>
          </p:nvPr>
        </p:nvSpPr>
        <p:spPr/>
        <p:txBody>
          <a:bodyPr/>
          <a:lstStyle/>
          <a:p>
            <a:r>
              <a:rPr lang="en-US"/>
              <a:t>Echihabi, Palpanas - MDM 2022</a:t>
            </a:r>
            <a:endParaRPr lang="en-CA" dirty="0"/>
          </a:p>
        </p:txBody>
      </p:sp>
      <p:sp>
        <p:nvSpPr>
          <p:cNvPr id="30" name="Google Shape;380;p29">
            <a:extLst>
              <a:ext uri="{FF2B5EF4-FFF2-40B4-BE49-F238E27FC236}">
                <a16:creationId xmlns:a16="http://schemas.microsoft.com/office/drawing/2014/main" id="{CF4BC6B8-BDB1-4631-A0EA-3676D4B923F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1" name="Rectangle 30">
            <a:extLst>
              <a:ext uri="{FF2B5EF4-FFF2-40B4-BE49-F238E27FC236}">
                <a16:creationId xmlns:a16="http://schemas.microsoft.com/office/drawing/2014/main" id="{4D3A1F8D-E575-4FB8-BBD1-BC0CF8750647}"/>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2" name="Rectangle 31">
            <a:extLst>
              <a:ext uri="{FF2B5EF4-FFF2-40B4-BE49-F238E27FC236}">
                <a16:creationId xmlns:a16="http://schemas.microsoft.com/office/drawing/2014/main" id="{608688A0-7BB1-431E-9983-3216677C6BE0}"/>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3" name="Rounded Rectangle 12">
            <a:extLst>
              <a:ext uri="{FF2B5EF4-FFF2-40B4-BE49-F238E27FC236}">
                <a16:creationId xmlns:a16="http://schemas.microsoft.com/office/drawing/2014/main" id="{A2485F67-A5DD-405B-85DC-206FEECC8BA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23139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sp>
        <p:nvSpPr>
          <p:cNvPr id="78" name="Google Shape;78;p13"/>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28" name="Google Shape;64;p13"/>
          <p:cNvSpPr/>
          <p:nvPr/>
        </p:nvSpPr>
        <p:spPr>
          <a:xfrm>
            <a:off x="3426585" y="2776197"/>
            <a:ext cx="80400" cy="71400"/>
          </a:xfrm>
          <a:prstGeom prst="ellipse">
            <a:avLst/>
          </a:prstGeom>
          <a:solidFill>
            <a:schemeClr val="bg2">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 name="Google Shape;74;p13">
            <a:extLst>
              <a:ext uri="{FF2B5EF4-FFF2-40B4-BE49-F238E27FC236}">
                <a16:creationId xmlns:a16="http://schemas.microsoft.com/office/drawing/2014/main" id="{044870A2-8B0E-4272-84B3-C1B9CC36A52F}"/>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1" name="Google Shape;71;p13">
            <a:extLst>
              <a:ext uri="{FF2B5EF4-FFF2-40B4-BE49-F238E27FC236}">
                <a16:creationId xmlns:a16="http://schemas.microsoft.com/office/drawing/2014/main" id="{6287DC18-09A2-4A5E-B92C-2E026CA03920}"/>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44" name="Google Shape;380;p29">
            <a:extLst>
              <a:ext uri="{FF2B5EF4-FFF2-40B4-BE49-F238E27FC236}">
                <a16:creationId xmlns:a16="http://schemas.microsoft.com/office/drawing/2014/main" id="{5DD5CE96-B1F8-4747-8563-92DAB3676B59}"/>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45" name="Title 1">
            <a:extLst>
              <a:ext uri="{FF2B5EF4-FFF2-40B4-BE49-F238E27FC236}">
                <a16:creationId xmlns:a16="http://schemas.microsoft.com/office/drawing/2014/main" id="{8370EAA9-3062-42B8-AD01-9C7E1DCF953A}"/>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4318C352-A461-42BD-8714-3D98A538E592}"/>
              </a:ext>
            </a:extLst>
          </p:cNvPr>
          <p:cNvSpPr>
            <a:spLocks noGrp="1"/>
          </p:cNvSpPr>
          <p:nvPr>
            <p:ph type="ftr" sz="quarter" idx="3"/>
          </p:nvPr>
        </p:nvSpPr>
        <p:spPr/>
        <p:txBody>
          <a:bodyPr/>
          <a:lstStyle/>
          <a:p>
            <a:r>
              <a:rPr lang="en-US"/>
              <a:t>Echihabi, Palpanas - MDM 2022</a:t>
            </a:r>
            <a:endParaRPr lang="en-CA" dirty="0"/>
          </a:p>
        </p:txBody>
      </p:sp>
      <p:sp>
        <p:nvSpPr>
          <p:cNvPr id="34" name="Google Shape;380;p29">
            <a:extLst>
              <a:ext uri="{FF2B5EF4-FFF2-40B4-BE49-F238E27FC236}">
                <a16:creationId xmlns:a16="http://schemas.microsoft.com/office/drawing/2014/main" id="{5DEC483D-7F62-4E6F-8F80-A582A025E7ED}"/>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35" name="Rectangle 34">
            <a:extLst>
              <a:ext uri="{FF2B5EF4-FFF2-40B4-BE49-F238E27FC236}">
                <a16:creationId xmlns:a16="http://schemas.microsoft.com/office/drawing/2014/main" id="{7C59952A-5B36-4CB6-AB1A-FC1AA17B7D5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37" name="Rectangle 36">
            <a:extLst>
              <a:ext uri="{FF2B5EF4-FFF2-40B4-BE49-F238E27FC236}">
                <a16:creationId xmlns:a16="http://schemas.microsoft.com/office/drawing/2014/main" id="{5B712DED-6CAE-4D4A-A286-2C7CBB5A566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38" name="Rounded Rectangle 12">
            <a:extLst>
              <a:ext uri="{FF2B5EF4-FFF2-40B4-BE49-F238E27FC236}">
                <a16:creationId xmlns:a16="http://schemas.microsoft.com/office/drawing/2014/main" id="{A641FFC3-5ECE-4A8D-9110-64392EC5B2A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6902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8" name="Google Shape;58;p13"/>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sp>
        <p:nvSpPr>
          <p:cNvPr id="66"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0" name="Google Shape;67;p13"/>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cxnSp>
        <p:nvCxnSpPr>
          <p:cNvPr id="31"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32" name="Google Shape;83;p13"/>
          <p:cNvSpPr/>
          <p:nvPr/>
        </p:nvSpPr>
        <p:spPr>
          <a:xfrm>
            <a:off x="4856377" y="4869269"/>
            <a:ext cx="80400" cy="71400"/>
          </a:xfrm>
          <a:prstGeom prst="ellipse">
            <a:avLst/>
          </a:prstGeom>
          <a:solidFill>
            <a:schemeClr val="tx1">
              <a:lumMod val="65000"/>
              <a:lumOff val="3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 name="Google Shape;78;p13">
            <a:extLst>
              <a:ext uri="{FF2B5EF4-FFF2-40B4-BE49-F238E27FC236}">
                <a16:creationId xmlns:a16="http://schemas.microsoft.com/office/drawing/2014/main" id="{59DA90EE-96E3-4E61-89BA-187DDBE75565}"/>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7" name="Google Shape;74;p13">
            <a:extLst>
              <a:ext uri="{FF2B5EF4-FFF2-40B4-BE49-F238E27FC236}">
                <a16:creationId xmlns:a16="http://schemas.microsoft.com/office/drawing/2014/main" id="{2CAFA6C7-36B6-44F2-A200-10D1F7D0BCAD}"/>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48" name="Google Shape;69;p13">
            <a:extLst>
              <a:ext uri="{FF2B5EF4-FFF2-40B4-BE49-F238E27FC236}">
                <a16:creationId xmlns:a16="http://schemas.microsoft.com/office/drawing/2014/main" id="{61705396-9B20-4B2E-8169-3B4BF729802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50" name="Google Shape;71;p13">
            <a:extLst>
              <a:ext uri="{FF2B5EF4-FFF2-40B4-BE49-F238E27FC236}">
                <a16:creationId xmlns:a16="http://schemas.microsoft.com/office/drawing/2014/main" id="{197364C7-36E9-4279-89F5-F1E33D4D9E3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52" name="Google Shape;380;p29">
            <a:extLst>
              <a:ext uri="{FF2B5EF4-FFF2-40B4-BE49-F238E27FC236}">
                <a16:creationId xmlns:a16="http://schemas.microsoft.com/office/drawing/2014/main" id="{04CED1DB-0366-4394-9B87-CA3C4202762C}"/>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53" name="Google Shape;380;p29">
            <a:extLst>
              <a:ext uri="{FF2B5EF4-FFF2-40B4-BE49-F238E27FC236}">
                <a16:creationId xmlns:a16="http://schemas.microsoft.com/office/drawing/2014/main" id="{46593250-F245-4C25-988B-A460C3D7B9B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55" name="Title 1">
            <a:extLst>
              <a:ext uri="{FF2B5EF4-FFF2-40B4-BE49-F238E27FC236}">
                <a16:creationId xmlns:a16="http://schemas.microsoft.com/office/drawing/2014/main" id="{52B9C190-9761-4662-B67E-2AC99AB4AE76}"/>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3A1D14A5-CF41-4931-8269-1CB9F62B6826}"/>
              </a:ext>
            </a:extLst>
          </p:cNvPr>
          <p:cNvSpPr>
            <a:spLocks noGrp="1"/>
          </p:cNvSpPr>
          <p:nvPr>
            <p:ph type="ftr" sz="quarter" idx="3"/>
          </p:nvPr>
        </p:nvSpPr>
        <p:spPr/>
        <p:txBody>
          <a:bodyPr/>
          <a:lstStyle/>
          <a:p>
            <a:r>
              <a:rPr lang="en-US"/>
              <a:t>Echihabi, Palpanas - MDM 2022</a:t>
            </a:r>
            <a:endParaRPr lang="en-CA" dirty="0"/>
          </a:p>
        </p:txBody>
      </p:sp>
      <p:sp>
        <p:nvSpPr>
          <p:cNvPr id="40" name="Google Shape;380;p29">
            <a:extLst>
              <a:ext uri="{FF2B5EF4-FFF2-40B4-BE49-F238E27FC236}">
                <a16:creationId xmlns:a16="http://schemas.microsoft.com/office/drawing/2014/main" id="{ACE9299B-66CA-4492-94C8-A1078E33B0E8}"/>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1" name="Rectangle 40">
            <a:extLst>
              <a:ext uri="{FF2B5EF4-FFF2-40B4-BE49-F238E27FC236}">
                <a16:creationId xmlns:a16="http://schemas.microsoft.com/office/drawing/2014/main" id="{C1856350-5F1A-4888-93D7-ABFFB56E609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2" name="Rectangle 41">
            <a:extLst>
              <a:ext uri="{FF2B5EF4-FFF2-40B4-BE49-F238E27FC236}">
                <a16:creationId xmlns:a16="http://schemas.microsoft.com/office/drawing/2014/main" id="{95AA8282-CE1C-4124-850D-9FF2CFE92D8C}"/>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3" name="Rounded Rectangle 12">
            <a:extLst>
              <a:ext uri="{FF2B5EF4-FFF2-40B4-BE49-F238E27FC236}">
                <a16:creationId xmlns:a16="http://schemas.microsoft.com/office/drawing/2014/main" id="{10ABC6D0-61BB-444B-9DE3-163D2F2EA899}"/>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5729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70"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 name="Google Shape;81;p13"/>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83"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8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5"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sp>
        <p:nvSpPr>
          <p:cNvPr id="32" name="Google Shape;63;p13"/>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63;p13"/>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 name="Google Shape;63;p13"/>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 name="Google Shape;63;p13"/>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 name="Google Shape;63;p13"/>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47" name="Google Shape;78;p13">
            <a:extLst>
              <a:ext uri="{FF2B5EF4-FFF2-40B4-BE49-F238E27FC236}">
                <a16:creationId xmlns:a16="http://schemas.microsoft.com/office/drawing/2014/main" id="{56B1B15A-DAE3-4F70-9E82-6526E36E7491}"/>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50" name="Google Shape;78;p13">
            <a:extLst>
              <a:ext uri="{FF2B5EF4-FFF2-40B4-BE49-F238E27FC236}">
                <a16:creationId xmlns:a16="http://schemas.microsoft.com/office/drawing/2014/main" id="{697B8A4D-C9EF-48E6-898E-58A2072A891F}"/>
              </a:ext>
            </a:extLst>
          </p:cNvPr>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51" name="Google Shape;67;p13">
            <a:extLst>
              <a:ext uri="{FF2B5EF4-FFF2-40B4-BE49-F238E27FC236}">
                <a16:creationId xmlns:a16="http://schemas.microsoft.com/office/drawing/2014/main" id="{1817D756-53C7-4EB6-A2C9-F1DEF1508240}"/>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2" name="Google Shape;58;p13">
            <a:extLst>
              <a:ext uri="{FF2B5EF4-FFF2-40B4-BE49-F238E27FC236}">
                <a16:creationId xmlns:a16="http://schemas.microsoft.com/office/drawing/2014/main" id="{DB1B4107-977A-4384-8AC5-6F9950BFB2BD}"/>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59" name="Google Shape;74;p13">
            <a:extLst>
              <a:ext uri="{FF2B5EF4-FFF2-40B4-BE49-F238E27FC236}">
                <a16:creationId xmlns:a16="http://schemas.microsoft.com/office/drawing/2014/main" id="{A544778D-EBCF-4AEF-BC52-15F4C1B877FB}"/>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66" name="Google Shape;69;p13">
            <a:extLst>
              <a:ext uri="{FF2B5EF4-FFF2-40B4-BE49-F238E27FC236}">
                <a16:creationId xmlns:a16="http://schemas.microsoft.com/office/drawing/2014/main" id="{CA6C5668-3A8B-4D3D-85C6-BE9D895991BE}"/>
              </a:ext>
            </a:extLst>
          </p:cNvPr>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sp>
        <p:nvSpPr>
          <p:cNvPr id="71" name="Google Shape;71;p13">
            <a:extLst>
              <a:ext uri="{FF2B5EF4-FFF2-40B4-BE49-F238E27FC236}">
                <a16:creationId xmlns:a16="http://schemas.microsoft.com/office/drawing/2014/main" id="{669B70A3-8A55-44D2-9F7A-63682843677D}"/>
              </a:ext>
            </a:extLst>
          </p:cNvPr>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72" name="Google Shape;71;p13">
            <a:extLst>
              <a:ext uri="{FF2B5EF4-FFF2-40B4-BE49-F238E27FC236}">
                <a16:creationId xmlns:a16="http://schemas.microsoft.com/office/drawing/2014/main" id="{669CC17B-43A3-49FB-A159-7A4CFB913C2F}"/>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73" name="Google Shape;380;p29">
            <a:extLst>
              <a:ext uri="{FF2B5EF4-FFF2-40B4-BE49-F238E27FC236}">
                <a16:creationId xmlns:a16="http://schemas.microsoft.com/office/drawing/2014/main" id="{4823512A-5259-480B-8FC2-4E70CFD3FFB4}"/>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74" name="Google Shape;380;p29">
            <a:extLst>
              <a:ext uri="{FF2B5EF4-FFF2-40B4-BE49-F238E27FC236}">
                <a16:creationId xmlns:a16="http://schemas.microsoft.com/office/drawing/2014/main" id="{B80E1766-F5B7-400F-8C50-40CCE303AE35}"/>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78" name="Google Shape;380;p29">
            <a:extLst>
              <a:ext uri="{FF2B5EF4-FFF2-40B4-BE49-F238E27FC236}">
                <a16:creationId xmlns:a16="http://schemas.microsoft.com/office/drawing/2014/main" id="{800E03B1-FBCE-430A-BC65-1D98C439CEF8}"/>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Title 1">
            <a:extLst>
              <a:ext uri="{FF2B5EF4-FFF2-40B4-BE49-F238E27FC236}">
                <a16:creationId xmlns:a16="http://schemas.microsoft.com/office/drawing/2014/main" id="{8A7923D5-7936-4BDE-8470-4D7EE49FE67D}"/>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6916D2F9-387B-414A-8A2C-0BA236FDCC4A}"/>
              </a:ext>
            </a:extLst>
          </p:cNvPr>
          <p:cNvSpPr>
            <a:spLocks noGrp="1"/>
          </p:cNvSpPr>
          <p:nvPr>
            <p:ph type="ftr" sz="quarter" idx="3"/>
          </p:nvPr>
        </p:nvSpPr>
        <p:spPr/>
        <p:txBody>
          <a:bodyPr/>
          <a:lstStyle/>
          <a:p>
            <a:r>
              <a:rPr lang="en-US"/>
              <a:t>Echihabi, Palpanas - MDM 2022</a:t>
            </a:r>
            <a:endParaRPr lang="en-CA" dirty="0"/>
          </a:p>
        </p:txBody>
      </p:sp>
      <p:sp>
        <p:nvSpPr>
          <p:cNvPr id="44" name="Google Shape;380;p29">
            <a:extLst>
              <a:ext uri="{FF2B5EF4-FFF2-40B4-BE49-F238E27FC236}">
                <a16:creationId xmlns:a16="http://schemas.microsoft.com/office/drawing/2014/main" id="{D3163AF0-5F66-4F4C-AA46-D7129016B1CE}"/>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45" name="Rectangle 44">
            <a:extLst>
              <a:ext uri="{FF2B5EF4-FFF2-40B4-BE49-F238E27FC236}">
                <a16:creationId xmlns:a16="http://schemas.microsoft.com/office/drawing/2014/main" id="{4F680BAB-3365-4475-BC4C-7A22A89A5884}"/>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48" name="Rectangle 47">
            <a:extLst>
              <a:ext uri="{FF2B5EF4-FFF2-40B4-BE49-F238E27FC236}">
                <a16:creationId xmlns:a16="http://schemas.microsoft.com/office/drawing/2014/main" id="{BF34A218-EF96-4C1E-AE89-3575CA7208EF}"/>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49" name="Rounded Rectangle 12">
            <a:extLst>
              <a:ext uri="{FF2B5EF4-FFF2-40B4-BE49-F238E27FC236}">
                <a16:creationId xmlns:a16="http://schemas.microsoft.com/office/drawing/2014/main" id="{1B87B077-090E-4009-8D59-812D683182A2}"/>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17100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8" grpId="0"/>
      <p:bldP spid="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3"/>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5;p13"/>
          <p:cNvSpPr/>
          <p:nvPr/>
        </p:nvSpPr>
        <p:spPr>
          <a:xfrm>
            <a:off x="2625826" y="1576273"/>
            <a:ext cx="4023300" cy="4023300"/>
          </a:xfrm>
          <a:prstGeom prst="ellipse">
            <a:avLst/>
          </a:prstGeom>
          <a:solidFill>
            <a:srgbClr val="FFF6F9"/>
          </a:solid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4"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5"/>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8"/>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6"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69" name="Google Shape;69;p13"/>
          <p:cNvSpPr txBox="1"/>
          <p:nvPr/>
        </p:nvSpPr>
        <p:spPr>
          <a:xfrm>
            <a:off x="4099085"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cxnSp>
        <p:nvCxnSpPr>
          <p:cNvPr id="72" name="Google Shape;72;p13"/>
          <p:cNvCxnSpPr/>
          <p:nvPr/>
        </p:nvCxnSpPr>
        <p:spPr>
          <a:xfrm>
            <a:off x="4607978" y="3576847"/>
            <a:ext cx="1111500" cy="1712100"/>
          </a:xfrm>
          <a:prstGeom prst="straightConnector1">
            <a:avLst/>
          </a:prstGeom>
          <a:noFill/>
          <a:ln w="9525" cap="flat" cmpd="sng">
            <a:solidFill>
              <a:srgbClr val="A61C00"/>
            </a:solidFill>
            <a:prstDash val="solid"/>
            <a:round/>
            <a:headEnd type="none" w="med" len="med"/>
            <a:tailEnd type="none" w="med" len="med"/>
          </a:ln>
        </p:spPr>
      </p:cxnSp>
      <p:sp>
        <p:nvSpPr>
          <p:cNvPr id="73" name="Google Shape;73;p13"/>
          <p:cNvSpPr txBox="1"/>
          <p:nvPr/>
        </p:nvSpPr>
        <p:spPr>
          <a:xfrm rot="3368981">
            <a:off x="4697962" y="4375223"/>
            <a:ext cx="1517167" cy="525479"/>
          </a:xfrm>
          <a:prstGeom prst="rect">
            <a:avLst/>
          </a:prstGeom>
          <a:noFill/>
          <a:ln>
            <a:noFill/>
          </a:ln>
        </p:spPr>
        <p:txBody>
          <a:bodyPr spcFirstLastPara="1" wrap="square" lIns="91425" tIns="91425" rIns="91425" bIns="91425" anchor="t" anchorCtr="0">
            <a:noAutofit/>
          </a:bodyPr>
          <a:lstStyle/>
          <a:p>
            <a:r>
              <a:rPr lang="en" sz="1600" b="1" dirty="0">
                <a:solidFill>
                  <a:srgbClr val="0B5394"/>
                </a:solidFill>
              </a:rPr>
              <a:t> </a:t>
            </a:r>
            <a:r>
              <a:rPr lang="en" sz="1600" b="1" dirty="0">
                <a:solidFill>
                  <a:srgbClr val="A61C00"/>
                </a:solidFill>
              </a:rPr>
              <a:t>(1+ε) r</a:t>
            </a:r>
            <a:r>
              <a:rPr lang="en" sz="1400" b="1" baseline="-25000" dirty="0">
                <a:solidFill>
                  <a:srgbClr val="A61C00"/>
                </a:solidFill>
              </a:rPr>
              <a:t>δ</a:t>
            </a:r>
            <a:r>
              <a:rPr lang="en" sz="1600" b="1" dirty="0">
                <a:solidFill>
                  <a:srgbClr val="A61C00"/>
                </a:solidFill>
              </a:rPr>
              <a:t>(O</a:t>
            </a:r>
            <a:r>
              <a:rPr lang="en" sz="1600" b="1" baseline="-25000" dirty="0">
                <a:solidFill>
                  <a:srgbClr val="A61C00"/>
                </a:solidFill>
              </a:rPr>
              <a:t>Q</a:t>
            </a:r>
            <a:r>
              <a:rPr lang="en" sz="1600" b="1" dirty="0">
                <a:solidFill>
                  <a:srgbClr val="A61C00"/>
                </a:solidFill>
              </a:rPr>
              <a:t>)</a:t>
            </a:r>
            <a:endParaRPr sz="1600" b="1" baseline="-25000" dirty="0">
              <a:solidFill>
                <a:srgbClr val="A61C00"/>
              </a:solidFill>
            </a:endParaRPr>
          </a:p>
        </p:txBody>
      </p:sp>
      <p:cxnSp>
        <p:nvCxnSpPr>
          <p:cNvPr id="76" name="Google Shape;76;p13"/>
          <p:cNvCxnSpPr/>
          <p:nvPr/>
        </p:nvCxnSpPr>
        <p:spPr>
          <a:xfrm flipH="1">
            <a:off x="2595533"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8" y="3697176"/>
            <a:ext cx="1046019"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3" y="4367746"/>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3"/>
          <p:cNvSpPr txBox="1"/>
          <p:nvPr/>
        </p:nvSpPr>
        <p:spPr>
          <a:xfrm>
            <a:off x="5629806" y="26898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8"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sp>
        <p:nvSpPr>
          <p:cNvPr id="42"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6;p13"/>
          <p:cNvSpPr txBox="1"/>
          <p:nvPr/>
        </p:nvSpPr>
        <p:spPr>
          <a:xfrm>
            <a:off x="4334406" y="3604254"/>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44" name="Google Shape;84;p13"/>
          <p:cNvCxnSpPr/>
          <p:nvPr/>
        </p:nvCxnSpPr>
        <p:spPr>
          <a:xfrm>
            <a:off x="4622055" y="3633043"/>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7" name="Google Shape;78;p13"/>
          <p:cNvSpPr txBox="1"/>
          <p:nvPr/>
        </p:nvSpPr>
        <p:spPr>
          <a:xfrm>
            <a:off x="3939385" y="5084326"/>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45" name="Google Shape;59;p13"/>
          <p:cNvSpPr txBox="1"/>
          <p:nvPr/>
        </p:nvSpPr>
        <p:spPr>
          <a:xfrm rot="1358599">
            <a:off x="3280990" y="3150947"/>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36" name="Google Shape;71;p13"/>
          <p:cNvSpPr txBox="1"/>
          <p:nvPr/>
        </p:nvSpPr>
        <p:spPr>
          <a:xfrm>
            <a:off x="4365446" y="4172049"/>
            <a:ext cx="499931"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41" name="Google Shape;78;p13">
            <a:extLst>
              <a:ext uri="{FF2B5EF4-FFF2-40B4-BE49-F238E27FC236}">
                <a16:creationId xmlns:a16="http://schemas.microsoft.com/office/drawing/2014/main" id="{C44BB1EF-A43C-47AB-A738-6B86FAD6BE2A}"/>
              </a:ext>
            </a:extLst>
          </p:cNvPr>
          <p:cNvSpPr txBox="1"/>
          <p:nvPr/>
        </p:nvSpPr>
        <p:spPr>
          <a:xfrm rot="21176149">
            <a:off x="2035203" y="3688626"/>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8" name="Google Shape;81;p13">
            <a:extLst>
              <a:ext uri="{FF2B5EF4-FFF2-40B4-BE49-F238E27FC236}">
                <a16:creationId xmlns:a16="http://schemas.microsoft.com/office/drawing/2014/main" id="{556658C7-1752-4680-9C0E-3CE6AF5E6212}"/>
              </a:ext>
            </a:extLst>
          </p:cNvPr>
          <p:cNvSpPr txBox="1"/>
          <p:nvPr/>
        </p:nvSpPr>
        <p:spPr>
          <a:xfrm>
            <a:off x="2521347" y="4341289"/>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49" name="Google Shape;67;p13">
            <a:extLst>
              <a:ext uri="{FF2B5EF4-FFF2-40B4-BE49-F238E27FC236}">
                <a16:creationId xmlns:a16="http://schemas.microsoft.com/office/drawing/2014/main" id="{4C1BB8F4-918B-4744-8B29-39A1A478107C}"/>
              </a:ext>
            </a:extLst>
          </p:cNvPr>
          <p:cNvSpPr txBox="1"/>
          <p:nvPr/>
        </p:nvSpPr>
        <p:spPr>
          <a:xfrm>
            <a:off x="3146735" y="2629723"/>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1" name="Google Shape;63;p13">
            <a:extLst>
              <a:ext uri="{FF2B5EF4-FFF2-40B4-BE49-F238E27FC236}">
                <a16:creationId xmlns:a16="http://schemas.microsoft.com/office/drawing/2014/main" id="{065AE5D6-7EDD-4AE8-87AB-2E13CAF13811}"/>
              </a:ext>
            </a:extLst>
          </p:cNvPr>
          <p:cNvSpPr/>
          <p:nvPr/>
        </p:nvSpPr>
        <p:spPr>
          <a:xfrm>
            <a:off x="3419939"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3;p13">
            <a:extLst>
              <a:ext uri="{FF2B5EF4-FFF2-40B4-BE49-F238E27FC236}">
                <a16:creationId xmlns:a16="http://schemas.microsoft.com/office/drawing/2014/main" id="{0088242D-C864-4957-917D-ADABF64B55D9}"/>
              </a:ext>
            </a:extLst>
          </p:cNvPr>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3;p13">
            <a:extLst>
              <a:ext uri="{FF2B5EF4-FFF2-40B4-BE49-F238E27FC236}">
                <a16:creationId xmlns:a16="http://schemas.microsoft.com/office/drawing/2014/main" id="{8CBC7D66-735E-491E-AD35-05DC1F7AA2F9}"/>
              </a:ext>
            </a:extLst>
          </p:cNvPr>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3;p13">
            <a:extLst>
              <a:ext uri="{FF2B5EF4-FFF2-40B4-BE49-F238E27FC236}">
                <a16:creationId xmlns:a16="http://schemas.microsoft.com/office/drawing/2014/main" id="{B6C447E9-9850-498B-BED8-1DB2D3DA2308}"/>
              </a:ext>
            </a:extLst>
          </p:cNvPr>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D743766D-0E40-4968-99BC-8BF0C73D5ABC}"/>
              </a:ext>
            </a:extLst>
          </p:cNvPr>
          <p:cNvSpPr/>
          <p:nvPr/>
        </p:nvSpPr>
        <p:spPr>
          <a:xfrm>
            <a:off x="6169103" y="379835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58;p13">
            <a:extLst>
              <a:ext uri="{FF2B5EF4-FFF2-40B4-BE49-F238E27FC236}">
                <a16:creationId xmlns:a16="http://schemas.microsoft.com/office/drawing/2014/main" id="{9FB06AAB-AA19-4A8F-AA40-A7D0E6BB06F2}"/>
              </a:ext>
            </a:extLst>
          </p:cNvPr>
          <p:cNvSpPr txBox="1"/>
          <p:nvPr/>
        </p:nvSpPr>
        <p:spPr>
          <a:xfrm rot="-1423570">
            <a:off x="3250471" y="2088580"/>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81" name="Google Shape;380;p29">
            <a:extLst>
              <a:ext uri="{FF2B5EF4-FFF2-40B4-BE49-F238E27FC236}">
                <a16:creationId xmlns:a16="http://schemas.microsoft.com/office/drawing/2014/main" id="{A41ACFEC-B35B-4608-8E6A-9FF352CA0929}"/>
              </a:ext>
            </a:extLst>
          </p:cNvPr>
          <p:cNvSpPr txBox="1">
            <a:spLocks/>
          </p:cNvSpPr>
          <p:nvPr/>
        </p:nvSpPr>
        <p:spPr>
          <a:xfrm>
            <a:off x="5325623" y="5407504"/>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83" name="Google Shape;380;p29">
            <a:extLst>
              <a:ext uri="{FF2B5EF4-FFF2-40B4-BE49-F238E27FC236}">
                <a16:creationId xmlns:a16="http://schemas.microsoft.com/office/drawing/2014/main" id="{45653BD8-66D0-44D0-8945-09421C52F2CB}"/>
              </a:ext>
            </a:extLst>
          </p:cNvPr>
          <p:cNvSpPr txBox="1">
            <a:spLocks/>
          </p:cNvSpPr>
          <p:nvPr/>
        </p:nvSpPr>
        <p:spPr>
          <a:xfrm>
            <a:off x="641322" y="1758223"/>
            <a:ext cx="2959583"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84" name="Google Shape;380;p29">
            <a:extLst>
              <a:ext uri="{FF2B5EF4-FFF2-40B4-BE49-F238E27FC236}">
                <a16:creationId xmlns:a16="http://schemas.microsoft.com/office/drawing/2014/main" id="{5E0CAA22-26FA-488F-BE88-503B309F02F1}"/>
              </a:ext>
            </a:extLst>
          </p:cNvPr>
          <p:cNvSpPr txBox="1">
            <a:spLocks/>
          </p:cNvSpPr>
          <p:nvPr/>
        </p:nvSpPr>
        <p:spPr>
          <a:xfrm>
            <a:off x="227342" y="4253039"/>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1"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Google Shape;71;p13">
            <a:extLst>
              <a:ext uri="{FF2B5EF4-FFF2-40B4-BE49-F238E27FC236}">
                <a16:creationId xmlns:a16="http://schemas.microsoft.com/office/drawing/2014/main" id="{573F5350-8FA8-4698-A3AF-682E0CF07B5A}"/>
              </a:ext>
            </a:extLst>
          </p:cNvPr>
          <p:cNvSpPr txBox="1"/>
          <p:nvPr/>
        </p:nvSpPr>
        <p:spPr>
          <a:xfrm>
            <a:off x="3395799" y="3947942"/>
            <a:ext cx="583815"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86" name="Google Shape;74;p13">
            <a:extLst>
              <a:ext uri="{FF2B5EF4-FFF2-40B4-BE49-F238E27FC236}">
                <a16:creationId xmlns:a16="http://schemas.microsoft.com/office/drawing/2014/main" id="{6ADEA5F2-A8F7-4289-AB75-91719C8C93A4}"/>
              </a:ext>
            </a:extLst>
          </p:cNvPr>
          <p:cNvSpPr txBox="1"/>
          <p:nvPr/>
        </p:nvSpPr>
        <p:spPr>
          <a:xfrm>
            <a:off x="4955417" y="2931637"/>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87" name="Title 1">
            <a:extLst>
              <a:ext uri="{FF2B5EF4-FFF2-40B4-BE49-F238E27FC236}">
                <a16:creationId xmlns:a16="http://schemas.microsoft.com/office/drawing/2014/main" id="{DCF8EC8C-5487-4C82-8383-BEFF511B65B3}"/>
              </a:ext>
            </a:extLst>
          </p:cNvPr>
          <p:cNvSpPr txBox="1">
            <a:spLocks/>
          </p:cNvSpPr>
          <p:nvPr/>
        </p:nvSpPr>
        <p:spPr>
          <a:xfrm>
            <a:off x="171015" y="497019"/>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CCE4163B-A05F-4A99-A11F-8F77907A32B2}"/>
              </a:ext>
            </a:extLst>
          </p:cNvPr>
          <p:cNvSpPr>
            <a:spLocks noGrp="1"/>
          </p:cNvSpPr>
          <p:nvPr>
            <p:ph type="ftr" sz="quarter" idx="3"/>
          </p:nvPr>
        </p:nvSpPr>
        <p:spPr/>
        <p:txBody>
          <a:bodyPr/>
          <a:lstStyle/>
          <a:p>
            <a:r>
              <a:rPr lang="en-US"/>
              <a:t>Echihabi, Palpanas - MDM 2022</a:t>
            </a:r>
            <a:endParaRPr lang="en-CA" dirty="0"/>
          </a:p>
        </p:txBody>
      </p:sp>
      <p:sp>
        <p:nvSpPr>
          <p:cNvPr id="47" name="Google Shape;380;p29">
            <a:extLst>
              <a:ext uri="{FF2B5EF4-FFF2-40B4-BE49-F238E27FC236}">
                <a16:creationId xmlns:a16="http://schemas.microsoft.com/office/drawing/2014/main" id="{5D4CBAE7-B56A-4FDE-80CF-76908FC8477B}"/>
              </a:ext>
            </a:extLst>
          </p:cNvPr>
          <p:cNvSpPr txBox="1">
            <a:spLocks/>
          </p:cNvSpPr>
          <p:nvPr/>
        </p:nvSpPr>
        <p:spPr>
          <a:xfrm>
            <a:off x="6720515" y="1840451"/>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1"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50" name="Rectangle 49">
            <a:extLst>
              <a:ext uri="{FF2B5EF4-FFF2-40B4-BE49-F238E27FC236}">
                <a16:creationId xmlns:a16="http://schemas.microsoft.com/office/drawing/2014/main" id="{343BAC55-56DF-4DA0-88AC-CA6863B4DB41}"/>
              </a:ext>
            </a:extLst>
          </p:cNvPr>
          <p:cNvSpPr/>
          <p:nvPr/>
        </p:nvSpPr>
        <p:spPr>
          <a:xfrm>
            <a:off x="7643776" y="980500"/>
            <a:ext cx="1360789" cy="59757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defTabSz="457189">
              <a:defRPr/>
            </a:pPr>
            <a:endParaRPr lang="en-US" kern="0">
              <a:solidFill>
                <a:prstClr val="black"/>
              </a:solidFill>
              <a:latin typeface="Calibri"/>
            </a:endParaRPr>
          </a:p>
        </p:txBody>
      </p:sp>
      <p:sp>
        <p:nvSpPr>
          <p:cNvPr id="58" name="Rectangle 57">
            <a:extLst>
              <a:ext uri="{FF2B5EF4-FFF2-40B4-BE49-F238E27FC236}">
                <a16:creationId xmlns:a16="http://schemas.microsoft.com/office/drawing/2014/main" id="{0411AE41-5B79-451C-8FDB-FA779FE64B88}"/>
              </a:ext>
            </a:extLst>
          </p:cNvPr>
          <p:cNvSpPr/>
          <p:nvPr/>
        </p:nvSpPr>
        <p:spPr>
          <a:xfrm>
            <a:off x="7647221" y="756295"/>
            <a:ext cx="926912" cy="215943"/>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algn="ctr" defTabSz="457189">
              <a:defRPr/>
            </a:pPr>
            <a:r>
              <a:rPr lang="en-US" sz="1100" kern="0" dirty="0">
                <a:solidFill>
                  <a:prstClr val="white"/>
                </a:solidFill>
                <a:latin typeface="Calibri"/>
              </a:rPr>
              <a:t>Publications</a:t>
            </a:r>
          </a:p>
        </p:txBody>
      </p:sp>
      <p:sp>
        <p:nvSpPr>
          <p:cNvPr id="66" name="Rounded Rectangle 12">
            <a:extLst>
              <a:ext uri="{FF2B5EF4-FFF2-40B4-BE49-F238E27FC236}">
                <a16:creationId xmlns:a16="http://schemas.microsoft.com/office/drawing/2014/main" id="{8EEDFCA6-9175-4798-9537-6B5BE3E7A69B}"/>
              </a:ext>
            </a:extLst>
          </p:cNvPr>
          <p:cNvSpPr/>
          <p:nvPr/>
        </p:nvSpPr>
        <p:spPr>
          <a:xfrm>
            <a:off x="7744079" y="1102582"/>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lvl="1" algn="ctr" defTabSz="457189">
              <a:lnSpc>
                <a:spcPct val="90000"/>
              </a:lnSpc>
              <a:defRPr/>
            </a:pPr>
            <a:r>
              <a:rPr lang="en-US" sz="1300" kern="0" dirty="0" err="1">
                <a:solidFill>
                  <a:prstClr val="white"/>
                </a:solidFill>
                <a:latin typeface="Gill Sans" charset="0"/>
                <a:ea typeface="Gill Sans" charset="0"/>
                <a:cs typeface="Gill Sans" charset="0"/>
              </a:rPr>
              <a:t>Echihabi</a:t>
            </a:r>
            <a:r>
              <a:rPr lang="en-US" sz="1300" kern="0" dirty="0">
                <a:solidFill>
                  <a:prstClr val="white"/>
                </a:solidFill>
                <a:latin typeface="Gill Sans" charset="0"/>
                <a:ea typeface="Gill Sans" charset="0"/>
                <a:cs typeface="Gill Sans" charset="0"/>
              </a:rPr>
              <a:t> et al.</a:t>
            </a:r>
          </a:p>
          <a:p>
            <a:pPr marL="0" lvl="1" algn="ctr" defTabSz="457189">
              <a:lnSpc>
                <a:spcPct val="90000"/>
              </a:lnSpc>
              <a:defRPr/>
            </a:pPr>
            <a:r>
              <a:rPr lang="en-US" sz="1300" kern="0" dirty="0">
                <a:solidFill>
                  <a:prstClr val="white"/>
                </a:solidFill>
                <a:latin typeface="Gill Sans" charset="0"/>
                <a:ea typeface="Gill Sans" charset="0"/>
                <a:cs typeface="Gill Sans" charset="0"/>
              </a:rPr>
              <a:t>PVLDB‘19</a:t>
            </a:r>
            <a:endParaRPr lang="en-US" sz="1300" b="1" kern="0" dirty="0">
              <a:solidFill>
                <a:prstClr val="white"/>
              </a:solidFill>
              <a:latin typeface="Gill Sans" charset="0"/>
              <a:ea typeface="Gill Sans" charset="0"/>
              <a:cs typeface="Gill Sans" charset="0"/>
            </a:endParaRPr>
          </a:p>
        </p:txBody>
      </p:sp>
    </p:spTree>
    <p:extLst>
      <p:ext uri="{BB962C8B-B14F-4D97-AF65-F5344CB8AC3E}">
        <p14:creationId xmlns:p14="http://schemas.microsoft.com/office/powerpoint/2010/main" val="34838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grpSp>
        <p:nvGrpSpPr>
          <p:cNvPr id="26" name="Group 25"/>
          <p:cNvGrpSpPr/>
          <p:nvPr/>
        </p:nvGrpSpPr>
        <p:grpSpPr>
          <a:xfrm>
            <a:off x="2379266" y="4829665"/>
            <a:ext cx="4725770" cy="1512887"/>
            <a:chOff x="2379266" y="4830028"/>
            <a:chExt cx="4725770" cy="1206396"/>
          </a:xfrm>
        </p:grpSpPr>
        <p:cxnSp>
          <p:nvCxnSpPr>
            <p:cNvPr id="27" name="Straight Arrow Connector 26"/>
            <p:cNvCxnSpPr>
              <a:stCxn id="31" idx="1"/>
            </p:cNvCxnSpPr>
            <p:nvPr/>
          </p:nvCxnSpPr>
          <p:spPr>
            <a:xfrm flipH="1" flipV="1">
              <a:off x="2379266" y="4831637"/>
              <a:ext cx="957321" cy="755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3"/>
            </p:cNvCxnSpPr>
            <p:nvPr/>
          </p:nvCxnSpPr>
          <p:spPr>
            <a:xfrm flipV="1">
              <a:off x="6138344" y="4830028"/>
              <a:ext cx="966692" cy="757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336587" y="5138657"/>
              <a:ext cx="2801757" cy="897767"/>
              <a:chOff x="3336587" y="5138657"/>
              <a:chExt cx="2801757" cy="897767"/>
            </a:xfrm>
          </p:grpSpPr>
          <p:sp>
            <p:nvSpPr>
              <p:cNvPr id="31" name="Rounded Rectangle 30"/>
              <p:cNvSpPr/>
              <p:nvPr/>
            </p:nvSpPr>
            <p:spPr>
              <a:xfrm>
                <a:off x="3336587" y="5138657"/>
                <a:ext cx="2801757" cy="8977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3404683" y="5401276"/>
                <a:ext cx="2683213" cy="3435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Gill Sans"/>
                    <a:ea typeface="+mn-ea"/>
                    <a:cs typeface="Gill Sans"/>
                  </a:rPr>
                  <a:t>these times are big!</a:t>
                </a:r>
              </a:p>
            </p:txBody>
          </p:sp>
        </p:grpSp>
      </p:grpSp>
      <p:sp>
        <p:nvSpPr>
          <p:cNvPr id="3" name="Footer Placeholder 2">
            <a:extLst>
              <a:ext uri="{FF2B5EF4-FFF2-40B4-BE49-F238E27FC236}">
                <a16:creationId xmlns:a16="http://schemas.microsoft.com/office/drawing/2014/main" id="{416576C4-31B8-431B-9DFD-60BFED948DBA}"/>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Palpanas - MDM 2022</a:t>
            </a:r>
            <a:endParaRPr lang="en-US" dirty="0">
              <a:solidFill>
                <a:prstClr val="black"/>
              </a:solidFill>
              <a:latin typeface="Calibri"/>
              <a:cs typeface="+mn-cs"/>
            </a:endParaRPr>
          </a:p>
        </p:txBody>
      </p:sp>
    </p:spTree>
    <p:extLst>
      <p:ext uri="{BB962C8B-B14F-4D97-AF65-F5344CB8AC3E}">
        <p14:creationId xmlns:p14="http://schemas.microsoft.com/office/powerpoint/2010/main" val="393549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Introduction, Motivation</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4</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49313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cxnSp>
        <p:nvCxnSpPr>
          <p:cNvPr id="75" name="Straight Arrow Connector 74"/>
          <p:cNvCxnSpPr>
            <a:cxnSpLocks/>
            <a:endCxn id="11" idx="2"/>
          </p:cNvCxnSpPr>
          <p:nvPr/>
        </p:nvCxnSpPr>
        <p:spPr>
          <a:xfrm flipH="1" flipV="1">
            <a:off x="2379266" y="4831681"/>
            <a:ext cx="1193667"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cxnSpLocks/>
            <a:endCxn id="13" idx="2"/>
          </p:cNvCxnSpPr>
          <p:nvPr/>
        </p:nvCxnSpPr>
        <p:spPr>
          <a:xfrm flipV="1">
            <a:off x="5868027" y="4829664"/>
            <a:ext cx="1237011"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528043" y="5479159"/>
            <a:ext cx="4431498" cy="985395"/>
            <a:chOff x="2528043" y="5138650"/>
            <a:chExt cx="4431498" cy="1201644"/>
          </a:xfrm>
        </p:grpSpPr>
        <p:sp>
          <p:nvSpPr>
            <p:cNvPr id="85" name="Rounded Rectangle 84"/>
            <p:cNvSpPr/>
            <p:nvPr/>
          </p:nvSpPr>
          <p:spPr>
            <a:xfrm>
              <a:off x="2528043" y="5138650"/>
              <a:ext cx="4431498" cy="1201644"/>
            </a:xfrm>
            <a:prstGeom prst="round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p:cNvSpPr txBox="1"/>
            <p:nvPr/>
          </p:nvSpPr>
          <p:spPr>
            <a:xfrm>
              <a:off x="2638306" y="5263554"/>
              <a:ext cx="4220007" cy="6135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we need solutions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for both problems!</a:t>
              </a:r>
            </a:p>
          </p:txBody>
        </p:sp>
      </p:grpSp>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8" name="Footer Placeholder 7">
            <a:extLst>
              <a:ext uri="{FF2B5EF4-FFF2-40B4-BE49-F238E27FC236}">
                <a16:creationId xmlns:a16="http://schemas.microsoft.com/office/drawing/2014/main" id="{480BC844-61CF-4014-A29E-39574A1671D1}"/>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Palpanas - MDM 2022</a:t>
            </a:r>
            <a:endParaRPr lang="en-US" dirty="0">
              <a:solidFill>
                <a:prstClr val="black"/>
              </a:solidFill>
              <a:latin typeface="Calibri"/>
              <a:cs typeface="+mn-cs"/>
            </a:endParaRPr>
          </a:p>
        </p:txBody>
      </p:sp>
    </p:spTree>
    <p:extLst>
      <p:ext uri="{BB962C8B-B14F-4D97-AF65-F5344CB8AC3E}">
        <p14:creationId xmlns:p14="http://schemas.microsoft.com/office/powerpoint/2010/main" val="296047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76200"/>
            <a:ext cx="8229600" cy="1143000"/>
          </a:xfrm>
        </p:spPr>
        <p:txBody>
          <a:bodyPr/>
          <a:lstStyle/>
          <a:p>
            <a:r>
              <a:rPr lang="en-US" dirty="0"/>
              <a:t>GEMINI Framework</a:t>
            </a:r>
            <a:endParaRPr lang="en-US" dirty="0">
              <a:solidFill>
                <a:srgbClr val="1F497D"/>
              </a:solidFill>
            </a:endParaRPr>
          </a:p>
        </p:txBody>
      </p:sp>
      <p:sp>
        <p:nvSpPr>
          <p:cNvPr id="86019" name="Rectangle 3"/>
          <p:cNvSpPr>
            <a:spLocks noGrp="1" noChangeArrowheads="1"/>
          </p:cNvSpPr>
          <p:nvPr>
            <p:ph type="body" idx="1"/>
          </p:nvPr>
        </p:nvSpPr>
        <p:spPr>
          <a:xfrm>
            <a:off x="381000" y="1143000"/>
            <a:ext cx="8458200" cy="5181600"/>
          </a:xfrm>
        </p:spPr>
        <p:txBody>
          <a:bodyPr>
            <a:normAutofit fontScale="85000" lnSpcReduction="10000"/>
          </a:bodyPr>
          <a:lstStyle/>
          <a:p>
            <a:pPr>
              <a:lnSpc>
                <a:spcPct val="110000"/>
              </a:lnSpc>
            </a:pPr>
            <a:r>
              <a:rPr lang="en-US" dirty="0">
                <a:solidFill>
                  <a:srgbClr val="1F497D"/>
                </a:solidFill>
              </a:rPr>
              <a:t>Raw data: </a:t>
            </a:r>
            <a:r>
              <a:rPr lang="en-US" dirty="0"/>
              <a:t>original full-dimensional space </a:t>
            </a:r>
          </a:p>
          <a:p>
            <a:pPr>
              <a:lnSpc>
                <a:spcPct val="110000"/>
              </a:lnSpc>
            </a:pPr>
            <a:r>
              <a:rPr lang="en-US" dirty="0">
                <a:solidFill>
                  <a:srgbClr val="1F497D"/>
                </a:solidFill>
              </a:rPr>
              <a:t>Summarization: </a:t>
            </a:r>
            <a:r>
              <a:rPr lang="en-US" dirty="0"/>
              <a:t>reduced dimensionality space</a:t>
            </a:r>
          </a:p>
          <a:p>
            <a:pPr>
              <a:lnSpc>
                <a:spcPct val="110000"/>
              </a:lnSpc>
            </a:pPr>
            <a:r>
              <a:rPr lang="en-US" dirty="0"/>
              <a:t>Searching in original space </a:t>
            </a:r>
            <a:r>
              <a:rPr lang="en-US" i="1" dirty="0">
                <a:solidFill>
                  <a:srgbClr val="1F497D"/>
                </a:solidFill>
              </a:rPr>
              <a:t>costly</a:t>
            </a:r>
          </a:p>
          <a:p>
            <a:pPr>
              <a:lnSpc>
                <a:spcPct val="110000"/>
              </a:lnSpc>
            </a:pPr>
            <a:r>
              <a:rPr lang="en-US" dirty="0"/>
              <a:t>Searching in reduced space </a:t>
            </a:r>
            <a:r>
              <a:rPr lang="en-US" i="1" dirty="0">
                <a:solidFill>
                  <a:srgbClr val="1F497D"/>
                </a:solidFill>
              </a:rPr>
              <a:t>faster</a:t>
            </a:r>
            <a:r>
              <a:rPr lang="en-US" dirty="0"/>
              <a:t>:</a:t>
            </a:r>
          </a:p>
          <a:p>
            <a:pPr lvl="1">
              <a:lnSpc>
                <a:spcPct val="110000"/>
              </a:lnSpc>
            </a:pPr>
            <a:r>
              <a:rPr lang="en-US" dirty="0"/>
              <a:t>Less data, indexing techniques available, lower bounding</a:t>
            </a:r>
          </a:p>
          <a:p>
            <a:pPr>
              <a:lnSpc>
                <a:spcPct val="110000"/>
              </a:lnSpc>
            </a:pPr>
            <a:r>
              <a:rPr lang="en-US" dirty="0">
                <a:solidFill>
                  <a:srgbClr val="1F497D"/>
                </a:solidFill>
              </a:rPr>
              <a:t>Lower bounding </a:t>
            </a:r>
            <a:r>
              <a:rPr lang="en-US" dirty="0"/>
              <a:t>enables us to</a:t>
            </a:r>
          </a:p>
          <a:p>
            <a:pPr lvl="1">
              <a:lnSpc>
                <a:spcPct val="110000"/>
              </a:lnSpc>
            </a:pPr>
            <a:r>
              <a:rPr lang="en-US" i="1" dirty="0">
                <a:solidFill>
                  <a:srgbClr val="1F497D"/>
                </a:solidFill>
              </a:rPr>
              <a:t>prune search space: </a:t>
            </a:r>
            <a:r>
              <a:rPr lang="en-US" dirty="0"/>
              <a:t>throw away data series based on reduced dimensionality representation</a:t>
            </a:r>
          </a:p>
          <a:p>
            <a:pPr lvl="1">
              <a:lnSpc>
                <a:spcPct val="110000"/>
              </a:lnSpc>
            </a:pPr>
            <a:r>
              <a:rPr lang="en-US" i="1" dirty="0">
                <a:solidFill>
                  <a:srgbClr val="1F497D"/>
                </a:solidFill>
              </a:rPr>
              <a:t>guarantee correctness </a:t>
            </a:r>
            <a:r>
              <a:rPr lang="en-US" dirty="0"/>
              <a:t>of answer</a:t>
            </a:r>
          </a:p>
          <a:p>
            <a:pPr lvl="2">
              <a:lnSpc>
                <a:spcPct val="110000"/>
              </a:lnSpc>
            </a:pPr>
            <a:r>
              <a:rPr lang="en-US" sz="2800" dirty="0"/>
              <a:t>no false negatives</a:t>
            </a:r>
          </a:p>
          <a:p>
            <a:pPr lvl="2">
              <a:lnSpc>
                <a:spcPct val="110000"/>
              </a:lnSpc>
            </a:pPr>
            <a:r>
              <a:rPr lang="en-US" sz="2800" dirty="0"/>
              <a:t>false positives filtered out based on raw data</a:t>
            </a:r>
          </a:p>
        </p:txBody>
      </p:sp>
      <p:sp>
        <p:nvSpPr>
          <p:cNvPr id="2" name="Footer Placeholder 1">
            <a:extLst>
              <a:ext uri="{FF2B5EF4-FFF2-40B4-BE49-F238E27FC236}">
                <a16:creationId xmlns:a16="http://schemas.microsoft.com/office/drawing/2014/main" id="{C85445D4-38D2-42EF-BCB8-A80371121363}"/>
              </a:ext>
            </a:extLst>
          </p:cNvPr>
          <p:cNvSpPr>
            <a:spLocks noGrp="1"/>
          </p:cNvSpPr>
          <p:nvPr>
            <p:ph type="ftr" sz="quarter" idx="11"/>
          </p:nvPr>
        </p:nvSpPr>
        <p:spPr/>
        <p:txBody>
          <a:bodyPr/>
          <a:lstStyle/>
          <a:p>
            <a:r>
              <a:rPr lang="en-US"/>
              <a:t>Echihabi, Palpanas - MDM 2022</a:t>
            </a:r>
          </a:p>
        </p:txBody>
      </p:sp>
      <p:sp>
        <p:nvSpPr>
          <p:cNvPr id="3" name="Slide Number Placeholder 2">
            <a:extLst>
              <a:ext uri="{FF2B5EF4-FFF2-40B4-BE49-F238E27FC236}">
                <a16:creationId xmlns:a16="http://schemas.microsoft.com/office/drawing/2014/main" id="{7F67D0CA-04BA-4C54-AE14-A06C29F8165A}"/>
              </a:ext>
            </a:extLst>
          </p:cNvPr>
          <p:cNvSpPr>
            <a:spLocks noGrp="1"/>
          </p:cNvSpPr>
          <p:nvPr>
            <p:ph type="sldNum" sz="quarter" idx="12"/>
          </p:nvPr>
        </p:nvSpPr>
        <p:spPr/>
        <p:txBody>
          <a:bodyPr/>
          <a:lstStyle/>
          <a:p>
            <a:fld id="{B6F15528-21DE-4FAA-801E-634DDDAF4B2B}" type="slidenum">
              <a:rPr lang="en-US" smtClean="0"/>
              <a:pPr/>
              <a:t>41</a:t>
            </a:fld>
            <a:endParaRPr lang="en-US"/>
          </a:p>
        </p:txBody>
      </p:sp>
      <p:sp>
        <p:nvSpPr>
          <p:cNvPr id="6" name="Rectangle 5">
            <a:extLst>
              <a:ext uri="{FF2B5EF4-FFF2-40B4-BE49-F238E27FC236}">
                <a16:creationId xmlns:a16="http://schemas.microsoft.com/office/drawing/2014/main" id="{0D2D2BBD-D5BC-4D67-AC7F-3632252BF938}"/>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AF3EDC4E-9FD9-49AA-9A45-9E33F251A290}"/>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F80CD83B-4D34-4D93-87E7-A28F14140521}"/>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8785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265725" y="121087"/>
            <a:ext cx="8763000" cy="769938"/>
          </a:xfrm>
        </p:spPr>
        <p:txBody>
          <a:bodyPr>
            <a:normAutofit/>
          </a:bodyPr>
          <a:lstStyle/>
          <a:p>
            <a:r>
              <a:rPr lang="en-US" sz="3200" dirty="0"/>
              <a:t>Generic Search using Lower Bounding</a:t>
            </a:r>
          </a:p>
        </p:txBody>
      </p:sp>
      <p:sp>
        <p:nvSpPr>
          <p:cNvPr id="245763" name="AutoShape 3"/>
          <p:cNvSpPr>
            <a:spLocks noChangeArrowheads="1"/>
          </p:cNvSpPr>
          <p:nvPr/>
        </p:nvSpPr>
        <p:spPr bwMode="black">
          <a:xfrm>
            <a:off x="204788" y="1670050"/>
            <a:ext cx="1449387" cy="2635250"/>
          </a:xfrm>
          <a:prstGeom prst="can">
            <a:avLst>
              <a:gd name="adj" fmla="val 19941"/>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4" name="Freeform 4"/>
          <p:cNvSpPr>
            <a:spLocks/>
          </p:cNvSpPr>
          <p:nvPr/>
        </p:nvSpPr>
        <p:spPr bwMode="black">
          <a:xfrm>
            <a:off x="396875" y="3446463"/>
            <a:ext cx="1150938" cy="307975"/>
          </a:xfrm>
          <a:custGeom>
            <a:avLst/>
            <a:gdLst/>
            <a:ahLst/>
            <a:cxnLst>
              <a:cxn ang="0">
                <a:pos x="0" y="134"/>
              </a:cxn>
              <a:cxn ang="0">
                <a:pos x="104" y="0"/>
              </a:cxn>
              <a:cxn ang="0">
                <a:pos x="201" y="194"/>
              </a:cxn>
              <a:cxn ang="0">
                <a:pos x="388" y="30"/>
              </a:cxn>
              <a:cxn ang="0">
                <a:pos x="516" y="194"/>
              </a:cxn>
              <a:cxn ang="0">
                <a:pos x="725" y="194"/>
              </a:cxn>
            </a:cxnLst>
            <a:rect l="0" t="0" r="r" b="b"/>
            <a:pathLst>
              <a:path w="725" h="194">
                <a:moveTo>
                  <a:pt x="0" y="134"/>
                </a:moveTo>
                <a:lnTo>
                  <a:pt x="104" y="0"/>
                </a:lnTo>
                <a:lnTo>
                  <a:pt x="201" y="194"/>
                </a:lnTo>
                <a:lnTo>
                  <a:pt x="388" y="30"/>
                </a:lnTo>
                <a:lnTo>
                  <a:pt x="516" y="194"/>
                </a:lnTo>
                <a:lnTo>
                  <a:pt x="725" y="194"/>
                </a:lnTo>
              </a:path>
            </a:pathLst>
          </a:custGeom>
          <a:noFill/>
          <a:ln w="28575" cap="flat" cmpd="sng">
            <a:solidFill>
              <a:srgbClr val="FF00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5" name="Freeform 5"/>
          <p:cNvSpPr>
            <a:spLocks/>
          </p:cNvSpPr>
          <p:nvPr/>
        </p:nvSpPr>
        <p:spPr bwMode="black">
          <a:xfrm>
            <a:off x="336550" y="3689350"/>
            <a:ext cx="1200150" cy="331788"/>
          </a:xfrm>
          <a:custGeom>
            <a:avLst/>
            <a:gdLst/>
            <a:ahLst/>
            <a:cxnLst>
              <a:cxn ang="0">
                <a:pos x="0" y="112"/>
              </a:cxn>
              <a:cxn ang="0">
                <a:pos x="97" y="112"/>
              </a:cxn>
              <a:cxn ang="0">
                <a:pos x="165" y="0"/>
              </a:cxn>
              <a:cxn ang="0">
                <a:pos x="239" y="209"/>
              </a:cxn>
              <a:cxn ang="0">
                <a:pos x="382" y="22"/>
              </a:cxn>
              <a:cxn ang="0">
                <a:pos x="471" y="202"/>
              </a:cxn>
              <a:cxn ang="0">
                <a:pos x="756" y="142"/>
              </a:cxn>
            </a:cxnLst>
            <a:rect l="0" t="0" r="r" b="b"/>
            <a:pathLst>
              <a:path w="756" h="209">
                <a:moveTo>
                  <a:pt x="0" y="112"/>
                </a:moveTo>
                <a:lnTo>
                  <a:pt x="97" y="112"/>
                </a:lnTo>
                <a:lnTo>
                  <a:pt x="165" y="0"/>
                </a:lnTo>
                <a:lnTo>
                  <a:pt x="239" y="209"/>
                </a:lnTo>
                <a:lnTo>
                  <a:pt x="382" y="22"/>
                </a:lnTo>
                <a:lnTo>
                  <a:pt x="471" y="202"/>
                </a:lnTo>
                <a:lnTo>
                  <a:pt x="756" y="142"/>
                </a:lnTo>
              </a:path>
            </a:pathLst>
          </a:custGeom>
          <a:noFill/>
          <a:ln w="28575" cap="flat" cmpd="sng">
            <a:solidFill>
              <a:srgbClr val="FF00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6" name="Freeform 6"/>
          <p:cNvSpPr>
            <a:spLocks/>
          </p:cNvSpPr>
          <p:nvPr/>
        </p:nvSpPr>
        <p:spPr bwMode="black">
          <a:xfrm>
            <a:off x="396875" y="3917950"/>
            <a:ext cx="1081088" cy="320675"/>
          </a:xfrm>
          <a:custGeom>
            <a:avLst/>
            <a:gdLst/>
            <a:ahLst/>
            <a:cxnLst>
              <a:cxn ang="0">
                <a:pos x="0" y="179"/>
              </a:cxn>
              <a:cxn ang="0">
                <a:pos x="67" y="0"/>
              </a:cxn>
              <a:cxn ang="0">
                <a:pos x="150" y="202"/>
              </a:cxn>
              <a:cxn ang="0">
                <a:pos x="262" y="202"/>
              </a:cxn>
              <a:cxn ang="0">
                <a:pos x="344" y="45"/>
              </a:cxn>
              <a:cxn ang="0">
                <a:pos x="411" y="202"/>
              </a:cxn>
              <a:cxn ang="0">
                <a:pos x="681" y="187"/>
              </a:cxn>
            </a:cxnLst>
            <a:rect l="0" t="0" r="r" b="b"/>
            <a:pathLst>
              <a:path w="681" h="202">
                <a:moveTo>
                  <a:pt x="0" y="179"/>
                </a:moveTo>
                <a:lnTo>
                  <a:pt x="67" y="0"/>
                </a:lnTo>
                <a:lnTo>
                  <a:pt x="150" y="202"/>
                </a:lnTo>
                <a:lnTo>
                  <a:pt x="262" y="202"/>
                </a:lnTo>
                <a:lnTo>
                  <a:pt x="344" y="45"/>
                </a:lnTo>
                <a:lnTo>
                  <a:pt x="411" y="202"/>
                </a:lnTo>
                <a:lnTo>
                  <a:pt x="681" y="187"/>
                </a:lnTo>
              </a:path>
            </a:pathLst>
          </a:custGeom>
          <a:noFill/>
          <a:ln w="28575" cap="flat" cmpd="sng">
            <a:solidFill>
              <a:srgbClr val="FF00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7" name="Freeform 7"/>
          <p:cNvSpPr>
            <a:spLocks/>
          </p:cNvSpPr>
          <p:nvPr/>
        </p:nvSpPr>
        <p:spPr bwMode="black">
          <a:xfrm>
            <a:off x="374650" y="2836863"/>
            <a:ext cx="1092200" cy="260350"/>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8" name="Freeform 8"/>
          <p:cNvSpPr>
            <a:spLocks/>
          </p:cNvSpPr>
          <p:nvPr/>
        </p:nvSpPr>
        <p:spPr bwMode="black">
          <a:xfrm>
            <a:off x="398463" y="3003550"/>
            <a:ext cx="1057275" cy="249238"/>
          </a:xfrm>
          <a:custGeom>
            <a:avLst/>
            <a:gdLst/>
            <a:ahLst/>
            <a:cxnLst>
              <a:cxn ang="0">
                <a:pos x="0" y="134"/>
              </a:cxn>
              <a:cxn ang="0">
                <a:pos x="247" y="0"/>
              </a:cxn>
              <a:cxn ang="0">
                <a:pos x="486" y="149"/>
              </a:cxn>
              <a:cxn ang="0">
                <a:pos x="666" y="157"/>
              </a:cxn>
            </a:cxnLst>
            <a:rect l="0" t="0" r="r" b="b"/>
            <a:pathLst>
              <a:path w="666" h="157">
                <a:moveTo>
                  <a:pt x="0" y="134"/>
                </a:moveTo>
                <a:lnTo>
                  <a:pt x="247" y="0"/>
                </a:lnTo>
                <a:lnTo>
                  <a:pt x="486" y="149"/>
                </a:lnTo>
                <a:lnTo>
                  <a:pt x="666" y="157"/>
                </a:lnTo>
              </a:path>
            </a:pathLst>
          </a:custGeom>
          <a:noFill/>
          <a:ln w="28575" cap="flat" cmpd="sng">
            <a:solidFill>
              <a:srgbClr val="FF99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9" name="Freeform 9"/>
          <p:cNvSpPr>
            <a:spLocks/>
          </p:cNvSpPr>
          <p:nvPr/>
        </p:nvSpPr>
        <p:spPr bwMode="black">
          <a:xfrm>
            <a:off x="422275" y="3276600"/>
            <a:ext cx="1057275" cy="153988"/>
          </a:xfrm>
          <a:custGeom>
            <a:avLst/>
            <a:gdLst/>
            <a:ahLst/>
            <a:cxnLst>
              <a:cxn ang="0">
                <a:pos x="0" y="97"/>
              </a:cxn>
              <a:cxn ang="0">
                <a:pos x="359" y="0"/>
              </a:cxn>
              <a:cxn ang="0">
                <a:pos x="568" y="97"/>
              </a:cxn>
              <a:cxn ang="0">
                <a:pos x="666" y="89"/>
              </a:cxn>
            </a:cxnLst>
            <a:rect l="0" t="0" r="r" b="b"/>
            <a:pathLst>
              <a:path w="666" h="97">
                <a:moveTo>
                  <a:pt x="0" y="97"/>
                </a:moveTo>
                <a:lnTo>
                  <a:pt x="359" y="0"/>
                </a:lnTo>
                <a:lnTo>
                  <a:pt x="568" y="97"/>
                </a:lnTo>
                <a:lnTo>
                  <a:pt x="666" y="89"/>
                </a:lnTo>
              </a:path>
            </a:pathLst>
          </a:custGeom>
          <a:noFill/>
          <a:ln w="28575" cap="flat" cmpd="sng">
            <a:solidFill>
              <a:srgbClr val="FF9900"/>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0" name="Freeform 10"/>
          <p:cNvSpPr>
            <a:spLocks/>
          </p:cNvSpPr>
          <p:nvPr/>
        </p:nvSpPr>
        <p:spPr bwMode="black">
          <a:xfrm>
            <a:off x="406400" y="2006600"/>
            <a:ext cx="996950" cy="427038"/>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1" name="Freeform 11"/>
          <p:cNvSpPr>
            <a:spLocks/>
          </p:cNvSpPr>
          <p:nvPr/>
        </p:nvSpPr>
        <p:spPr bwMode="black">
          <a:xfrm>
            <a:off x="1785938" y="5780088"/>
            <a:ext cx="849312" cy="468312"/>
          </a:xfrm>
          <a:custGeom>
            <a:avLst/>
            <a:gdLst/>
            <a:ahLst/>
            <a:cxnLst>
              <a:cxn ang="0">
                <a:pos x="0" y="345"/>
              </a:cxn>
              <a:cxn ang="0">
                <a:pos x="232" y="345"/>
              </a:cxn>
              <a:cxn ang="0">
                <a:pos x="426" y="9"/>
              </a:cxn>
              <a:cxn ang="0">
                <a:pos x="531" y="401"/>
              </a:cxn>
              <a:cxn ang="0">
                <a:pos x="602" y="360"/>
              </a:cxn>
              <a:cxn ang="0">
                <a:pos x="726" y="432"/>
              </a:cxn>
              <a:cxn ang="0">
                <a:pos x="898" y="432"/>
              </a:cxn>
            </a:cxnLst>
            <a:rect l="0" t="0" r="r" b="b"/>
            <a:pathLst>
              <a:path w="898" h="459">
                <a:moveTo>
                  <a:pt x="0" y="345"/>
                </a:moveTo>
                <a:cubicBezTo>
                  <a:pt x="80" y="373"/>
                  <a:pt x="161" y="401"/>
                  <a:pt x="232" y="345"/>
                </a:cubicBezTo>
                <a:cubicBezTo>
                  <a:pt x="303" y="289"/>
                  <a:pt x="376" y="0"/>
                  <a:pt x="426" y="9"/>
                </a:cubicBezTo>
                <a:cubicBezTo>
                  <a:pt x="476" y="18"/>
                  <a:pt x="502" y="343"/>
                  <a:pt x="531" y="401"/>
                </a:cubicBezTo>
                <a:cubicBezTo>
                  <a:pt x="560" y="459"/>
                  <a:pt x="570" y="355"/>
                  <a:pt x="602" y="360"/>
                </a:cubicBezTo>
                <a:cubicBezTo>
                  <a:pt x="634" y="365"/>
                  <a:pt x="677" y="420"/>
                  <a:pt x="726" y="432"/>
                </a:cubicBezTo>
                <a:cubicBezTo>
                  <a:pt x="775" y="444"/>
                  <a:pt x="836" y="438"/>
                  <a:pt x="898" y="432"/>
                </a:cubicBezTo>
              </a:path>
            </a:pathLst>
          </a:custGeom>
          <a:noFill/>
          <a:ln w="57150" cap="flat" cmpd="sng">
            <a:solidFill>
              <a:srgbClr val="80808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2" name="Text Box 12"/>
          <p:cNvSpPr txBox="1">
            <a:spLocks noChangeArrowheads="1"/>
          </p:cNvSpPr>
          <p:nvPr/>
        </p:nvSpPr>
        <p:spPr bwMode="black">
          <a:xfrm>
            <a:off x="2478088" y="5922963"/>
            <a:ext cx="877887" cy="30480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query</a:t>
            </a:r>
          </a:p>
        </p:txBody>
      </p:sp>
      <p:sp>
        <p:nvSpPr>
          <p:cNvPr id="245773" name="AutoShape 13"/>
          <p:cNvSpPr>
            <a:spLocks noChangeArrowheads="1"/>
          </p:cNvSpPr>
          <p:nvPr/>
        </p:nvSpPr>
        <p:spPr bwMode="black">
          <a:xfrm>
            <a:off x="5230813" y="1568450"/>
            <a:ext cx="2173287" cy="4465638"/>
          </a:xfrm>
          <a:prstGeom prst="can">
            <a:avLst>
              <a:gd name="adj" fmla="val 22536"/>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4"/>
          <p:cNvGrpSpPr>
            <a:grpSpLocks/>
          </p:cNvGrpSpPr>
          <p:nvPr/>
        </p:nvGrpSpPr>
        <p:grpSpPr bwMode="auto">
          <a:xfrm>
            <a:off x="5468938" y="4578350"/>
            <a:ext cx="1725612" cy="1354138"/>
            <a:chOff x="719" y="950"/>
            <a:chExt cx="934" cy="973"/>
          </a:xfrm>
        </p:grpSpPr>
        <p:sp>
          <p:nvSpPr>
            <p:cNvPr id="245775" name="Freeform 15"/>
            <p:cNvSpPr>
              <a:spLocks/>
            </p:cNvSpPr>
            <p:nvPr/>
          </p:nvSpPr>
          <p:spPr bwMode="black">
            <a:xfrm>
              <a:off x="816" y="950"/>
              <a:ext cx="837" cy="358"/>
            </a:xfrm>
            <a:custGeom>
              <a:avLst/>
              <a:gdLst/>
              <a:ahLst/>
              <a:cxnLst>
                <a:cxn ang="0">
                  <a:pos x="0" y="217"/>
                </a:cxn>
                <a:cxn ang="0">
                  <a:pos x="74" y="15"/>
                </a:cxn>
                <a:cxn ang="0">
                  <a:pos x="187" y="307"/>
                </a:cxn>
                <a:cxn ang="0">
                  <a:pos x="359" y="67"/>
                </a:cxn>
                <a:cxn ang="0">
                  <a:pos x="583" y="314"/>
                </a:cxn>
                <a:cxn ang="0">
                  <a:pos x="837" y="329"/>
                </a:cxn>
              </a:cxnLst>
              <a:rect l="0" t="0" r="r" b="b"/>
              <a:pathLst>
                <a:path w="837" h="358">
                  <a:moveTo>
                    <a:pt x="0" y="217"/>
                  </a:moveTo>
                  <a:cubicBezTo>
                    <a:pt x="21" y="108"/>
                    <a:pt x="43" y="0"/>
                    <a:pt x="74" y="15"/>
                  </a:cubicBezTo>
                  <a:cubicBezTo>
                    <a:pt x="105" y="30"/>
                    <a:pt x="140" y="298"/>
                    <a:pt x="187" y="307"/>
                  </a:cubicBezTo>
                  <a:cubicBezTo>
                    <a:pt x="234" y="316"/>
                    <a:pt x="293" y="66"/>
                    <a:pt x="359" y="67"/>
                  </a:cubicBezTo>
                  <a:cubicBezTo>
                    <a:pt x="425" y="68"/>
                    <a:pt x="503" y="270"/>
                    <a:pt x="583" y="314"/>
                  </a:cubicBezTo>
                  <a:cubicBezTo>
                    <a:pt x="663" y="358"/>
                    <a:pt x="750" y="343"/>
                    <a:pt x="837" y="329"/>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6" name="Freeform 16"/>
            <p:cNvSpPr>
              <a:spLocks/>
            </p:cNvSpPr>
            <p:nvPr/>
          </p:nvSpPr>
          <p:spPr bwMode="black">
            <a:xfrm>
              <a:off x="719" y="1228"/>
              <a:ext cx="867" cy="398"/>
            </a:xfrm>
            <a:custGeom>
              <a:avLst/>
              <a:gdLst/>
              <a:ahLst/>
              <a:cxnLst>
                <a:cxn ang="0">
                  <a:pos x="0" y="216"/>
                </a:cxn>
                <a:cxn ang="0">
                  <a:pos x="119" y="208"/>
                </a:cxn>
                <a:cxn ang="0">
                  <a:pos x="202" y="29"/>
                </a:cxn>
                <a:cxn ang="0">
                  <a:pos x="261" y="380"/>
                </a:cxn>
                <a:cxn ang="0">
                  <a:pos x="396" y="89"/>
                </a:cxn>
                <a:cxn ang="0">
                  <a:pos x="516" y="358"/>
                </a:cxn>
                <a:cxn ang="0">
                  <a:pos x="867" y="328"/>
                </a:cxn>
              </a:cxnLst>
              <a:rect l="0" t="0" r="r" b="b"/>
              <a:pathLst>
                <a:path w="867" h="398">
                  <a:moveTo>
                    <a:pt x="0" y="216"/>
                  </a:moveTo>
                  <a:cubicBezTo>
                    <a:pt x="42" y="227"/>
                    <a:pt x="85" y="239"/>
                    <a:pt x="119" y="208"/>
                  </a:cubicBezTo>
                  <a:cubicBezTo>
                    <a:pt x="153" y="177"/>
                    <a:pt x="178" y="0"/>
                    <a:pt x="202" y="29"/>
                  </a:cubicBezTo>
                  <a:cubicBezTo>
                    <a:pt x="226" y="58"/>
                    <a:pt x="229" y="370"/>
                    <a:pt x="261" y="380"/>
                  </a:cubicBezTo>
                  <a:cubicBezTo>
                    <a:pt x="293" y="390"/>
                    <a:pt x="354" y="93"/>
                    <a:pt x="396" y="89"/>
                  </a:cubicBezTo>
                  <a:cubicBezTo>
                    <a:pt x="438" y="85"/>
                    <a:pt x="437" y="318"/>
                    <a:pt x="516" y="358"/>
                  </a:cubicBezTo>
                  <a:cubicBezTo>
                    <a:pt x="595" y="398"/>
                    <a:pt x="731" y="363"/>
                    <a:pt x="867" y="328"/>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7" name="Freeform 17"/>
            <p:cNvSpPr>
              <a:spLocks/>
            </p:cNvSpPr>
            <p:nvPr/>
          </p:nvSpPr>
          <p:spPr bwMode="black">
            <a:xfrm>
              <a:off x="733" y="1600"/>
              <a:ext cx="882" cy="323"/>
            </a:xfrm>
            <a:custGeom>
              <a:avLst/>
              <a:gdLst/>
              <a:ahLst/>
              <a:cxnLst>
                <a:cxn ang="0">
                  <a:pos x="0" y="256"/>
                </a:cxn>
                <a:cxn ang="0">
                  <a:pos x="127" y="2"/>
                </a:cxn>
                <a:cxn ang="0">
                  <a:pos x="209" y="241"/>
                </a:cxn>
                <a:cxn ang="0">
                  <a:pos x="351" y="226"/>
                </a:cxn>
                <a:cxn ang="0">
                  <a:pos x="471" y="9"/>
                </a:cxn>
                <a:cxn ang="0">
                  <a:pos x="583" y="271"/>
                </a:cxn>
                <a:cxn ang="0">
                  <a:pos x="882" y="323"/>
                </a:cxn>
              </a:cxnLst>
              <a:rect l="0" t="0" r="r" b="b"/>
              <a:pathLst>
                <a:path w="882" h="323">
                  <a:moveTo>
                    <a:pt x="0" y="256"/>
                  </a:moveTo>
                  <a:cubicBezTo>
                    <a:pt x="46" y="130"/>
                    <a:pt x="92" y="4"/>
                    <a:pt x="127" y="2"/>
                  </a:cubicBezTo>
                  <a:cubicBezTo>
                    <a:pt x="162" y="0"/>
                    <a:pt x="172" y="204"/>
                    <a:pt x="209" y="241"/>
                  </a:cubicBezTo>
                  <a:cubicBezTo>
                    <a:pt x="246" y="278"/>
                    <a:pt x="307" y="265"/>
                    <a:pt x="351" y="226"/>
                  </a:cubicBezTo>
                  <a:cubicBezTo>
                    <a:pt x="395" y="187"/>
                    <a:pt x="432" y="2"/>
                    <a:pt x="471" y="9"/>
                  </a:cubicBezTo>
                  <a:cubicBezTo>
                    <a:pt x="510" y="16"/>
                    <a:pt x="514" y="219"/>
                    <a:pt x="583" y="271"/>
                  </a:cubicBezTo>
                  <a:cubicBezTo>
                    <a:pt x="652" y="323"/>
                    <a:pt x="767" y="323"/>
                    <a:pt x="882" y="323"/>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8"/>
          <p:cNvGrpSpPr>
            <a:grpSpLocks/>
          </p:cNvGrpSpPr>
          <p:nvPr/>
        </p:nvGrpSpPr>
        <p:grpSpPr bwMode="auto">
          <a:xfrm>
            <a:off x="5473700" y="3670300"/>
            <a:ext cx="1581150" cy="952500"/>
            <a:chOff x="2064" y="1025"/>
            <a:chExt cx="1256" cy="757"/>
          </a:xfrm>
        </p:grpSpPr>
        <p:sp>
          <p:nvSpPr>
            <p:cNvPr id="245779" name="Freeform 19"/>
            <p:cNvSpPr>
              <a:spLocks/>
            </p:cNvSpPr>
            <p:nvPr/>
          </p:nvSpPr>
          <p:spPr bwMode="black">
            <a:xfrm>
              <a:off x="2064" y="1025"/>
              <a:ext cx="1250" cy="351"/>
            </a:xfrm>
            <a:custGeom>
              <a:avLst/>
              <a:gdLst/>
              <a:ahLst/>
              <a:cxnLst>
                <a:cxn ang="0">
                  <a:pos x="0" y="306"/>
                </a:cxn>
                <a:cxn ang="0">
                  <a:pos x="516" y="7"/>
                </a:cxn>
                <a:cxn ang="0">
                  <a:pos x="1250" y="351"/>
                </a:cxn>
              </a:cxnLst>
              <a:rect l="0" t="0" r="r" b="b"/>
              <a:pathLst>
                <a:path w="1250" h="351">
                  <a:moveTo>
                    <a:pt x="0" y="306"/>
                  </a:moveTo>
                  <a:cubicBezTo>
                    <a:pt x="154" y="153"/>
                    <a:pt x="308" y="0"/>
                    <a:pt x="516" y="7"/>
                  </a:cubicBezTo>
                  <a:cubicBezTo>
                    <a:pt x="724" y="14"/>
                    <a:pt x="987" y="182"/>
                    <a:pt x="1250" y="351"/>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0" name="Freeform 20"/>
            <p:cNvSpPr>
              <a:spLocks/>
            </p:cNvSpPr>
            <p:nvPr/>
          </p:nvSpPr>
          <p:spPr bwMode="black">
            <a:xfrm>
              <a:off x="2094" y="1256"/>
              <a:ext cx="1205" cy="304"/>
            </a:xfrm>
            <a:custGeom>
              <a:avLst/>
              <a:gdLst/>
              <a:ahLst/>
              <a:cxnLst>
                <a:cxn ang="0">
                  <a:pos x="0" y="255"/>
                </a:cxn>
                <a:cxn ang="0">
                  <a:pos x="464" y="0"/>
                </a:cxn>
                <a:cxn ang="0">
                  <a:pos x="920" y="255"/>
                </a:cxn>
                <a:cxn ang="0">
                  <a:pos x="1205" y="292"/>
                </a:cxn>
              </a:cxnLst>
              <a:rect l="0" t="0" r="r" b="b"/>
              <a:pathLst>
                <a:path w="1205" h="304">
                  <a:moveTo>
                    <a:pt x="0" y="255"/>
                  </a:moveTo>
                  <a:cubicBezTo>
                    <a:pt x="155" y="127"/>
                    <a:pt x="311" y="0"/>
                    <a:pt x="464" y="0"/>
                  </a:cubicBezTo>
                  <a:cubicBezTo>
                    <a:pt x="617" y="0"/>
                    <a:pt x="797" y="206"/>
                    <a:pt x="920" y="255"/>
                  </a:cubicBezTo>
                  <a:cubicBezTo>
                    <a:pt x="1043" y="304"/>
                    <a:pt x="1124" y="298"/>
                    <a:pt x="1205" y="292"/>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1" name="Freeform 21"/>
            <p:cNvSpPr>
              <a:spLocks/>
            </p:cNvSpPr>
            <p:nvPr/>
          </p:nvSpPr>
          <p:spPr bwMode="black">
            <a:xfrm>
              <a:off x="2132" y="1552"/>
              <a:ext cx="1188" cy="230"/>
            </a:xfrm>
            <a:custGeom>
              <a:avLst/>
              <a:gdLst/>
              <a:ahLst/>
              <a:cxnLst>
                <a:cxn ang="0">
                  <a:pos x="0" y="176"/>
                </a:cxn>
                <a:cxn ang="0">
                  <a:pos x="725" y="4"/>
                </a:cxn>
                <a:cxn ang="0">
                  <a:pos x="1114" y="198"/>
                </a:cxn>
                <a:cxn ang="0">
                  <a:pos x="1167" y="198"/>
                </a:cxn>
              </a:cxnLst>
              <a:rect l="0" t="0" r="r" b="b"/>
              <a:pathLst>
                <a:path w="1188" h="230">
                  <a:moveTo>
                    <a:pt x="0" y="176"/>
                  </a:moveTo>
                  <a:cubicBezTo>
                    <a:pt x="269" y="88"/>
                    <a:pt x="539" y="0"/>
                    <a:pt x="725" y="4"/>
                  </a:cubicBezTo>
                  <a:cubicBezTo>
                    <a:pt x="911" y="8"/>
                    <a:pt x="1040" y="166"/>
                    <a:pt x="1114" y="198"/>
                  </a:cubicBezTo>
                  <a:cubicBezTo>
                    <a:pt x="1188" y="230"/>
                    <a:pt x="1177" y="214"/>
                    <a:pt x="1167" y="198"/>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22"/>
          <p:cNvGrpSpPr>
            <a:grpSpLocks/>
          </p:cNvGrpSpPr>
          <p:nvPr/>
        </p:nvGrpSpPr>
        <p:grpSpPr bwMode="auto">
          <a:xfrm>
            <a:off x="5489575" y="2128838"/>
            <a:ext cx="1524000" cy="1541462"/>
            <a:chOff x="3995" y="826"/>
            <a:chExt cx="1137" cy="1150"/>
          </a:xfrm>
        </p:grpSpPr>
        <p:sp>
          <p:nvSpPr>
            <p:cNvPr id="245783" name="Freeform 23"/>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4" name="Freeform 24"/>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5" name="Freeform 25"/>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786" name="Freeform 26"/>
          <p:cNvSpPr>
            <a:spLocks/>
          </p:cNvSpPr>
          <p:nvPr/>
        </p:nvSpPr>
        <p:spPr bwMode="black">
          <a:xfrm>
            <a:off x="1774825" y="4452938"/>
            <a:ext cx="938213" cy="498475"/>
          </a:xfrm>
          <a:custGeom>
            <a:avLst/>
            <a:gdLst/>
            <a:ahLst/>
            <a:cxnLst>
              <a:cxn ang="0">
                <a:pos x="0" y="254"/>
              </a:cxn>
              <a:cxn ang="0">
                <a:pos x="127" y="292"/>
              </a:cxn>
              <a:cxn ang="0">
                <a:pos x="277" y="0"/>
              </a:cxn>
              <a:cxn ang="0">
                <a:pos x="359" y="277"/>
              </a:cxn>
              <a:cxn ang="0">
                <a:pos x="396" y="232"/>
              </a:cxn>
              <a:cxn ang="0">
                <a:pos x="426" y="292"/>
              </a:cxn>
              <a:cxn ang="0">
                <a:pos x="591" y="314"/>
              </a:cxn>
            </a:cxnLst>
            <a:rect l="0" t="0" r="r" b="b"/>
            <a:pathLst>
              <a:path w="591" h="314">
                <a:moveTo>
                  <a:pt x="0" y="254"/>
                </a:moveTo>
                <a:lnTo>
                  <a:pt x="127" y="292"/>
                </a:lnTo>
                <a:lnTo>
                  <a:pt x="277" y="0"/>
                </a:lnTo>
                <a:lnTo>
                  <a:pt x="359" y="277"/>
                </a:lnTo>
                <a:lnTo>
                  <a:pt x="396" y="232"/>
                </a:lnTo>
                <a:lnTo>
                  <a:pt x="426" y="292"/>
                </a:lnTo>
                <a:lnTo>
                  <a:pt x="591" y="314"/>
                </a:lnTo>
              </a:path>
            </a:pathLst>
          </a:custGeom>
          <a:noFill/>
          <a:ln w="38100" cap="flat" cmpd="sng">
            <a:solidFill>
              <a:srgbClr val="80808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7" name="Line 27"/>
          <p:cNvSpPr>
            <a:spLocks noChangeShapeType="1"/>
          </p:cNvSpPr>
          <p:nvPr/>
        </p:nvSpPr>
        <p:spPr bwMode="black">
          <a:xfrm flipV="1">
            <a:off x="2179638" y="4903788"/>
            <a:ext cx="0" cy="773112"/>
          </a:xfrm>
          <a:prstGeom prst="line">
            <a:avLst/>
          </a:prstGeom>
          <a:noFill/>
          <a:ln w="28575">
            <a:solidFill>
              <a:schemeClr val="tx1"/>
            </a:solidFill>
            <a:round/>
            <a:headEnd/>
            <a:tailEnd type="triangle" w="med" len="me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8" name="Text Box 28"/>
          <p:cNvSpPr txBox="1">
            <a:spLocks noChangeArrowheads="1"/>
          </p:cNvSpPr>
          <p:nvPr/>
        </p:nvSpPr>
        <p:spPr bwMode="black">
          <a:xfrm>
            <a:off x="2405063" y="4471988"/>
            <a:ext cx="1068387"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a:t>
            </a:r>
            <a:b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query</a:t>
            </a:r>
          </a:p>
        </p:txBody>
      </p:sp>
      <p:sp>
        <p:nvSpPr>
          <p:cNvPr id="245789" name="Text Box 29"/>
          <p:cNvSpPr txBox="1">
            <a:spLocks noChangeArrowheads="1"/>
          </p:cNvSpPr>
          <p:nvPr/>
        </p:nvSpPr>
        <p:spPr bwMode="black">
          <a:xfrm>
            <a:off x="228600" y="1219200"/>
            <a:ext cx="14859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 DB</a:t>
            </a:r>
          </a:p>
        </p:txBody>
      </p:sp>
      <p:sp>
        <p:nvSpPr>
          <p:cNvPr id="245790" name="Text Box 30"/>
          <p:cNvSpPr txBox="1">
            <a:spLocks noChangeArrowheads="1"/>
          </p:cNvSpPr>
          <p:nvPr/>
        </p:nvSpPr>
        <p:spPr bwMode="black">
          <a:xfrm>
            <a:off x="5562600" y="1143000"/>
            <a:ext cx="14224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Original DB</a:t>
            </a:r>
          </a:p>
        </p:txBody>
      </p:sp>
      <p:cxnSp>
        <p:nvCxnSpPr>
          <p:cNvPr id="245791" name="AutoShape 31"/>
          <p:cNvCxnSpPr>
            <a:cxnSpLocks noChangeShapeType="1"/>
            <a:stCxn id="245786" idx="2"/>
            <a:endCxn id="245763" idx="4"/>
          </p:cNvCxnSpPr>
          <p:nvPr/>
        </p:nvCxnSpPr>
        <p:spPr bwMode="black">
          <a:xfrm rot="5400000" flipH="1">
            <a:off x="1211262" y="3430588"/>
            <a:ext cx="1446213" cy="560388"/>
          </a:xfrm>
          <a:prstGeom prst="curvedConnector2">
            <a:avLst/>
          </a:prstGeom>
          <a:noFill/>
          <a:ln w="19050">
            <a:solidFill>
              <a:schemeClr val="tx1"/>
            </a:solidFill>
            <a:prstDash val="sysDot"/>
            <a:round/>
            <a:headEnd/>
            <a:tailEnd type="triangle" w="med" len="med"/>
          </a:ln>
          <a:effectLst/>
        </p:spPr>
      </p:cxnSp>
      <p:cxnSp>
        <p:nvCxnSpPr>
          <p:cNvPr id="245792" name="AutoShape 32"/>
          <p:cNvCxnSpPr>
            <a:cxnSpLocks noChangeShapeType="1"/>
          </p:cNvCxnSpPr>
          <p:nvPr/>
        </p:nvCxnSpPr>
        <p:spPr bwMode="black">
          <a:xfrm rot="5400000" flipH="1">
            <a:off x="1200150" y="3148013"/>
            <a:ext cx="1446213" cy="560387"/>
          </a:xfrm>
          <a:prstGeom prst="curvedConnector2">
            <a:avLst/>
          </a:prstGeom>
          <a:noFill/>
          <a:ln w="19050">
            <a:solidFill>
              <a:schemeClr val="tx1"/>
            </a:solidFill>
            <a:prstDash val="sysDot"/>
            <a:round/>
            <a:headEnd/>
            <a:tailEnd type="triangle" w="med" len="med"/>
          </a:ln>
          <a:effectLst/>
        </p:spPr>
      </p:cxnSp>
      <p:cxnSp>
        <p:nvCxnSpPr>
          <p:cNvPr id="245793" name="AutoShape 33"/>
          <p:cNvCxnSpPr>
            <a:cxnSpLocks noChangeShapeType="1"/>
          </p:cNvCxnSpPr>
          <p:nvPr/>
        </p:nvCxnSpPr>
        <p:spPr bwMode="black">
          <a:xfrm rot="5400000" flipH="1">
            <a:off x="1185863" y="2911475"/>
            <a:ext cx="1446212" cy="560388"/>
          </a:xfrm>
          <a:prstGeom prst="curvedConnector2">
            <a:avLst/>
          </a:prstGeom>
          <a:noFill/>
          <a:ln w="19050">
            <a:solidFill>
              <a:schemeClr val="tx1"/>
            </a:solidFill>
            <a:prstDash val="sysDot"/>
            <a:round/>
            <a:headEnd/>
            <a:tailEnd type="triangle" w="med" len="med"/>
          </a:ln>
          <a:effectLst/>
        </p:spPr>
      </p:cxnSp>
      <p:sp>
        <p:nvSpPr>
          <p:cNvPr id="245794" name="AutoShape 34"/>
          <p:cNvSpPr>
            <a:spLocks noChangeArrowheads="1"/>
          </p:cNvSpPr>
          <p:nvPr/>
        </p:nvSpPr>
        <p:spPr bwMode="black">
          <a:xfrm>
            <a:off x="2784475" y="1671638"/>
            <a:ext cx="1389063" cy="1365250"/>
          </a:xfrm>
          <a:prstGeom prst="flowChartMultidocument">
            <a:avLst/>
          </a:prstGeom>
          <a:solidFill>
            <a:schemeClr val="accent1"/>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5" name="AutoShape 35"/>
          <p:cNvSpPr>
            <a:spLocks noChangeArrowheads="1"/>
          </p:cNvSpPr>
          <p:nvPr/>
        </p:nvSpPr>
        <p:spPr bwMode="auto">
          <a:xfrm rot="20253" flipH="1">
            <a:off x="1890713" y="2081213"/>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6" name="Text Box 36"/>
          <p:cNvSpPr txBox="1">
            <a:spLocks noChangeArrowheads="1"/>
          </p:cNvSpPr>
          <p:nvPr/>
        </p:nvSpPr>
        <p:spPr bwMode="black">
          <a:xfrm>
            <a:off x="2882900" y="1133475"/>
            <a:ext cx="1068388"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Answer</a:t>
            </a:r>
            <a:b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Superset</a:t>
            </a:r>
          </a:p>
        </p:txBody>
      </p:sp>
      <p:sp>
        <p:nvSpPr>
          <p:cNvPr id="245797" name="Freeform 37"/>
          <p:cNvSpPr>
            <a:spLocks/>
          </p:cNvSpPr>
          <p:nvPr/>
        </p:nvSpPr>
        <p:spPr bwMode="black">
          <a:xfrm>
            <a:off x="382588" y="2433638"/>
            <a:ext cx="1092200" cy="331787"/>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8" name="Freeform 38"/>
          <p:cNvSpPr>
            <a:spLocks/>
          </p:cNvSpPr>
          <p:nvPr/>
        </p:nvSpPr>
        <p:spPr bwMode="black">
          <a:xfrm>
            <a:off x="393700" y="2290763"/>
            <a:ext cx="1033463" cy="344487"/>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9" name="Freeform 39"/>
          <p:cNvSpPr>
            <a:spLocks/>
          </p:cNvSpPr>
          <p:nvPr/>
        </p:nvSpPr>
        <p:spPr bwMode="black">
          <a:xfrm>
            <a:off x="2963863" y="2147888"/>
            <a:ext cx="693737" cy="296862"/>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0" name="Freeform 40"/>
          <p:cNvSpPr>
            <a:spLocks/>
          </p:cNvSpPr>
          <p:nvPr/>
        </p:nvSpPr>
        <p:spPr bwMode="black">
          <a:xfrm>
            <a:off x="2940050" y="2574925"/>
            <a:ext cx="760413" cy="231775"/>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1" name="Freeform 41"/>
          <p:cNvSpPr>
            <a:spLocks/>
          </p:cNvSpPr>
          <p:nvPr/>
        </p:nvSpPr>
        <p:spPr bwMode="black">
          <a:xfrm>
            <a:off x="2951163" y="2432050"/>
            <a:ext cx="719137" cy="239713"/>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2" name="Freeform 42"/>
          <p:cNvSpPr>
            <a:spLocks/>
          </p:cNvSpPr>
          <p:nvPr/>
        </p:nvSpPr>
        <p:spPr bwMode="black">
          <a:xfrm>
            <a:off x="2967038" y="2019300"/>
            <a:ext cx="676275" cy="161925"/>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3" name="AutoShape 43"/>
          <p:cNvSpPr>
            <a:spLocks noChangeArrowheads="1"/>
          </p:cNvSpPr>
          <p:nvPr/>
        </p:nvSpPr>
        <p:spPr bwMode="auto">
          <a:xfrm rot="20253" flipH="1">
            <a:off x="4405313" y="2044700"/>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4" name="Text Box 44"/>
          <p:cNvSpPr txBox="1">
            <a:spLocks noChangeArrowheads="1"/>
          </p:cNvSpPr>
          <p:nvPr/>
        </p:nvSpPr>
        <p:spPr bwMode="black">
          <a:xfrm>
            <a:off x="4191000" y="2514600"/>
            <a:ext cx="1068388" cy="94297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Verify against original DB</a:t>
            </a:r>
          </a:p>
        </p:txBody>
      </p:sp>
      <p:grpSp>
        <p:nvGrpSpPr>
          <p:cNvPr id="5" name="Group 45"/>
          <p:cNvGrpSpPr>
            <a:grpSpLocks/>
          </p:cNvGrpSpPr>
          <p:nvPr/>
        </p:nvGrpSpPr>
        <p:grpSpPr bwMode="auto">
          <a:xfrm>
            <a:off x="7937500" y="2216150"/>
            <a:ext cx="1065213" cy="1077913"/>
            <a:chOff x="3995" y="826"/>
            <a:chExt cx="1137" cy="1150"/>
          </a:xfrm>
        </p:grpSpPr>
        <p:sp>
          <p:nvSpPr>
            <p:cNvPr id="245806" name="Freeform 46"/>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7" name="Freeform 47"/>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8" name="Freeform 48"/>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809" name="AutoShape 49"/>
          <p:cNvSpPr>
            <a:spLocks noChangeArrowheads="1"/>
          </p:cNvSpPr>
          <p:nvPr/>
        </p:nvSpPr>
        <p:spPr bwMode="auto">
          <a:xfrm rot="20253" flipH="1">
            <a:off x="7491413" y="2078038"/>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10" name="Text Box 50"/>
          <p:cNvSpPr txBox="1">
            <a:spLocks noChangeArrowheads="1"/>
          </p:cNvSpPr>
          <p:nvPr/>
        </p:nvSpPr>
        <p:spPr bwMode="black">
          <a:xfrm>
            <a:off x="8093076" y="1384096"/>
            <a:ext cx="1068387" cy="73025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Final Answer set</a:t>
            </a:r>
          </a:p>
        </p:txBody>
      </p:sp>
      <p:sp>
        <p:nvSpPr>
          <p:cNvPr id="8" name="TextBox 7"/>
          <p:cNvSpPr txBox="1"/>
          <p:nvPr/>
        </p:nvSpPr>
        <p:spPr>
          <a:xfrm>
            <a:off x="2743200" y="3087469"/>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No false negatives!!</a:t>
            </a:r>
          </a:p>
        </p:txBody>
      </p:sp>
      <p:sp>
        <p:nvSpPr>
          <p:cNvPr id="54" name="TextBox 53"/>
          <p:cNvSpPr txBox="1"/>
          <p:nvPr/>
        </p:nvSpPr>
        <p:spPr>
          <a:xfrm>
            <a:off x="7467600" y="3581400"/>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Remove false positives!!</a:t>
            </a:r>
          </a:p>
        </p:txBody>
      </p:sp>
      <p:sp>
        <p:nvSpPr>
          <p:cNvPr id="6" name="Footer Placeholder 5">
            <a:extLst>
              <a:ext uri="{FF2B5EF4-FFF2-40B4-BE49-F238E27FC236}">
                <a16:creationId xmlns:a16="http://schemas.microsoft.com/office/drawing/2014/main" id="{150E1B87-B8EB-42CF-898D-93031441A35C}"/>
              </a:ext>
            </a:extLst>
          </p:cNvPr>
          <p:cNvSpPr>
            <a:spLocks noGrp="1"/>
          </p:cNvSpPr>
          <p:nvPr>
            <p:ph type="ftr" sz="quarter" idx="11"/>
          </p:nvPr>
        </p:nvSpPr>
        <p:spPr/>
        <p:txBody>
          <a:bodyPr/>
          <a:lstStyle/>
          <a:p>
            <a:r>
              <a:rPr lang="en-US"/>
              <a:t>Echihabi, Palpanas - MDM 2022</a:t>
            </a:r>
          </a:p>
        </p:txBody>
      </p:sp>
      <p:sp>
        <p:nvSpPr>
          <p:cNvPr id="7" name="Slide Number Placeholder 6">
            <a:extLst>
              <a:ext uri="{FF2B5EF4-FFF2-40B4-BE49-F238E27FC236}">
                <a16:creationId xmlns:a16="http://schemas.microsoft.com/office/drawing/2014/main" id="{CDFD12FD-C215-44DB-8AA7-1BAE04A3B38A}"/>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custDataLst>
      <p:tags r:id="rId1"/>
    </p:custDataLst>
    <p:extLst>
      <p:ext uri="{BB962C8B-B14F-4D97-AF65-F5344CB8AC3E}">
        <p14:creationId xmlns:p14="http://schemas.microsoft.com/office/powerpoint/2010/main" val="22464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7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7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7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57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57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7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57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579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57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579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57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57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579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580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58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58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58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580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57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579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4580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45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P spid="245764" grpId="0" animBg="1"/>
      <p:bldP spid="245765" grpId="0" animBg="1"/>
      <p:bldP spid="245766" grpId="0" animBg="1"/>
      <p:bldP spid="245767" grpId="0" animBg="1"/>
      <p:bldP spid="245768" grpId="0" animBg="1"/>
      <p:bldP spid="245769" grpId="0" animBg="1"/>
      <p:bldP spid="245770" grpId="0" animBg="1"/>
      <p:bldP spid="245771" grpId="0" animBg="1"/>
      <p:bldP spid="245772" grpId="0"/>
      <p:bldP spid="245773" grpId="0" animBg="1"/>
      <p:bldP spid="245786" grpId="0" animBg="1"/>
      <p:bldP spid="245787" grpId="0" animBg="1"/>
      <p:bldP spid="245788" grpId="0"/>
      <p:bldP spid="245789" grpId="0"/>
      <p:bldP spid="245790" grpId="0"/>
      <p:bldP spid="245794" grpId="0" animBg="1"/>
      <p:bldP spid="245795" grpId="0" animBg="1"/>
      <p:bldP spid="245796" grpId="0"/>
      <p:bldP spid="245797" grpId="0" animBg="1"/>
      <p:bldP spid="245798" grpId="0" animBg="1"/>
      <p:bldP spid="245799" grpId="0" animBg="1"/>
      <p:bldP spid="245800" grpId="0" animBg="1"/>
      <p:bldP spid="245801" grpId="0" animBg="1"/>
      <p:bldP spid="245802" grpId="0" animBg="1"/>
      <p:bldP spid="245803" grpId="0" animBg="1"/>
      <p:bldP spid="245804" grpId="0"/>
      <p:bldP spid="245809" grpId="0" animBg="1"/>
      <p:bldP spid="245810" grpId="0"/>
      <p:bldP spid="8" grpId="0"/>
      <p:bldP spid="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l"/>
            <a:r>
              <a:rPr lang="en-US" dirty="0"/>
              <a:t>GEMINI: contractiveness</a:t>
            </a:r>
          </a:p>
        </p:txBody>
      </p:sp>
      <p:sp>
        <p:nvSpPr>
          <p:cNvPr id="90115" name="Rectangle 3"/>
          <p:cNvSpPr>
            <a:spLocks noGrp="1" noChangeArrowheads="1"/>
          </p:cNvSpPr>
          <p:nvPr>
            <p:ph type="body" idx="1"/>
          </p:nvPr>
        </p:nvSpPr>
        <p:spPr>
          <a:xfrm>
            <a:off x="685800" y="1600200"/>
            <a:ext cx="7620000" cy="3886199"/>
          </a:xfrm>
        </p:spPr>
        <p:txBody>
          <a:bodyPr>
            <a:normAutofit/>
          </a:bodyPr>
          <a:lstStyle/>
          <a:p>
            <a:pPr algn="just"/>
            <a:endParaRPr lang="en-US" sz="2400" dirty="0">
              <a:latin typeface="Calibri"/>
              <a:cs typeface="Calibri"/>
            </a:endParaRPr>
          </a:p>
          <a:p>
            <a:pPr algn="just"/>
            <a:r>
              <a:rPr lang="en-US" sz="2400" dirty="0">
                <a:latin typeface="Calibri"/>
                <a:cs typeface="Calibri"/>
              </a:rPr>
              <a:t>GEMINI works when:</a:t>
            </a:r>
          </a:p>
          <a:p>
            <a:pPr marL="0" indent="0" algn="just">
              <a:buNone/>
            </a:pPr>
            <a:r>
              <a:rPr lang="en-US" sz="2400" i="1" dirty="0">
                <a:latin typeface="Calibri"/>
                <a:cs typeface="Calibri"/>
              </a:rPr>
              <a:t>		</a:t>
            </a:r>
          </a:p>
          <a:p>
            <a:pPr marL="0" indent="0" algn="just">
              <a:buNone/>
            </a:pPr>
            <a:r>
              <a:rPr lang="en-US" sz="2400" i="1" dirty="0">
                <a:latin typeface="Calibri"/>
                <a:cs typeface="Calibri"/>
              </a:rPr>
              <a:t>	       </a:t>
            </a:r>
            <a:r>
              <a:rPr lang="en-US" sz="2800" i="1" dirty="0" err="1">
                <a:latin typeface="Calibri"/>
                <a:cs typeface="Calibri"/>
              </a:rPr>
              <a:t>D</a:t>
            </a:r>
            <a:r>
              <a:rPr lang="en-US" sz="2800" i="1" baseline="-25000" dirty="0" err="1">
                <a:latin typeface="Calibri"/>
                <a:cs typeface="Calibri"/>
              </a:rPr>
              <a:t>feature</a:t>
            </a:r>
            <a:r>
              <a:rPr lang="en-US" sz="2800" i="1" baseline="-25000" dirty="0">
                <a:latin typeface="Calibri"/>
                <a:cs typeface="Calibri"/>
              </a:rPr>
              <a:t> </a:t>
            </a:r>
            <a:r>
              <a:rPr lang="en-US" sz="2800" i="1" dirty="0">
                <a:latin typeface="Calibri"/>
                <a:cs typeface="Calibri"/>
              </a:rPr>
              <a:t>( F(x), F(y) )  &lt;=  </a:t>
            </a:r>
            <a:r>
              <a:rPr lang="en-US" sz="2800" i="1" dirty="0" err="1">
                <a:latin typeface="Calibri"/>
                <a:cs typeface="Calibri"/>
              </a:rPr>
              <a:t>D</a:t>
            </a:r>
            <a:r>
              <a:rPr lang="en-US" sz="2800" i="1" baseline="-25000" dirty="0" err="1">
                <a:latin typeface="Calibri"/>
                <a:cs typeface="Calibri"/>
              </a:rPr>
              <a:t>real</a:t>
            </a:r>
            <a:r>
              <a:rPr lang="en-US" sz="2800" i="1" baseline="-25000" dirty="0">
                <a:latin typeface="Calibri"/>
                <a:cs typeface="Calibri"/>
              </a:rPr>
              <a:t> </a:t>
            </a:r>
            <a:r>
              <a:rPr lang="en-US" sz="2800" i="1" dirty="0">
                <a:latin typeface="Calibri"/>
                <a:cs typeface="Calibri"/>
              </a:rPr>
              <a:t>(x, y)</a:t>
            </a:r>
          </a:p>
          <a:p>
            <a:pPr lvl="1" algn="just">
              <a:buFont typeface="Wingdings" pitchFamily="2" charset="2"/>
              <a:buNone/>
            </a:pPr>
            <a:endParaRPr lang="en-US" sz="2400" i="1" dirty="0">
              <a:latin typeface="Calibri"/>
              <a:cs typeface="Calibri"/>
            </a:endParaRPr>
          </a:p>
          <a:p>
            <a:pPr algn="just"/>
            <a:r>
              <a:rPr lang="en-US" sz="2400" i="1" dirty="0">
                <a:latin typeface="Calibri"/>
                <a:cs typeface="Calibri"/>
              </a:rPr>
              <a:t>Note that, the closer the feature distance to the actual one, the better</a:t>
            </a:r>
          </a:p>
        </p:txBody>
      </p:sp>
      <p:sp>
        <p:nvSpPr>
          <p:cNvPr id="2" name="Footer Placeholder 1">
            <a:extLst>
              <a:ext uri="{FF2B5EF4-FFF2-40B4-BE49-F238E27FC236}">
                <a16:creationId xmlns:a16="http://schemas.microsoft.com/office/drawing/2014/main" id="{4B208161-3FD2-450B-BB42-9F8567FD1EC4}"/>
              </a:ext>
            </a:extLst>
          </p:cNvPr>
          <p:cNvSpPr>
            <a:spLocks noGrp="1"/>
          </p:cNvSpPr>
          <p:nvPr>
            <p:ph type="ftr" sz="quarter" idx="11"/>
          </p:nvPr>
        </p:nvSpPr>
        <p:spPr/>
        <p:txBody>
          <a:bodyPr/>
          <a:lstStyle/>
          <a:p>
            <a:r>
              <a:rPr lang="en-US"/>
              <a:t>Echihabi, Palpanas - MDM 2022</a:t>
            </a:r>
          </a:p>
        </p:txBody>
      </p:sp>
      <p:sp>
        <p:nvSpPr>
          <p:cNvPr id="3" name="Slide Number Placeholder 2">
            <a:extLst>
              <a:ext uri="{FF2B5EF4-FFF2-40B4-BE49-F238E27FC236}">
                <a16:creationId xmlns:a16="http://schemas.microsoft.com/office/drawing/2014/main" id="{822F444D-C6A8-40E3-8993-1A0DBEA9D4B6}"/>
              </a:ext>
            </a:extLst>
          </p:cNvPr>
          <p:cNvSpPr>
            <a:spLocks noGrp="1"/>
          </p:cNvSpPr>
          <p:nvPr>
            <p:ph type="sldNum" sz="quarter" idx="12"/>
          </p:nvPr>
        </p:nvSpPr>
        <p:spPr/>
        <p:txBody>
          <a:bodyPr/>
          <a:lstStyle/>
          <a:p>
            <a:fld id="{B6F15528-21DE-4FAA-801E-634DDDAF4B2B}" type="slidenum">
              <a:rPr lang="en-US" smtClean="0"/>
              <a:pPr/>
              <a:t>43</a:t>
            </a:fld>
            <a:endParaRPr lang="en-US"/>
          </a:p>
        </p:txBody>
      </p:sp>
      <p:sp>
        <p:nvSpPr>
          <p:cNvPr id="6" name="Rectangle 5">
            <a:extLst>
              <a:ext uri="{FF2B5EF4-FFF2-40B4-BE49-F238E27FC236}">
                <a16:creationId xmlns:a16="http://schemas.microsoft.com/office/drawing/2014/main" id="{949FEADD-DEC9-43B3-AD78-D962F09462D9}"/>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7D1558DE-E375-4864-8869-B152CE6498D5}"/>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8">
            <a:extLst>
              <a:ext uri="{FF2B5EF4-FFF2-40B4-BE49-F238E27FC236}">
                <a16:creationId xmlns:a16="http://schemas.microsoft.com/office/drawing/2014/main" id="{595F51D3-342C-4903-B641-8BD7759C42C6}"/>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688791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44</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64764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Classes of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45</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140888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Classes of Methods</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46</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Palpanas - MDM 2022</a:t>
            </a:r>
            <a:endParaRPr lang="en-US" dirty="0"/>
          </a:p>
        </p:txBody>
      </p:sp>
      <p:sp>
        <p:nvSpPr>
          <p:cNvPr id="7" name="Title 4">
            <a:extLst>
              <a:ext uri="{FF2B5EF4-FFF2-40B4-BE49-F238E27FC236}">
                <a16:creationId xmlns:a16="http://schemas.microsoft.com/office/drawing/2014/main" id="{50E5CD44-4DA2-4F78-A4B3-5E3765597ADF}"/>
              </a:ext>
            </a:extLst>
          </p:cNvPr>
          <p:cNvSpPr txBox="1">
            <a:spLocks/>
          </p:cNvSpPr>
          <p:nvPr/>
        </p:nvSpPr>
        <p:spPr bwMode="auto">
          <a:xfrm>
            <a:off x="3204554" y="3514725"/>
            <a:ext cx="464926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Exact Search</a:t>
            </a:r>
            <a:br>
              <a:rPr lang="en-US" dirty="0"/>
            </a:br>
            <a:endParaRPr lang="en-US" dirty="0"/>
          </a:p>
        </p:txBody>
      </p:sp>
    </p:spTree>
    <p:extLst>
      <p:ext uri="{BB962C8B-B14F-4D97-AF65-F5344CB8AC3E}">
        <p14:creationId xmlns:p14="http://schemas.microsoft.com/office/powerpoint/2010/main" val="2968149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73" name="Google Shape;773;p5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4" name="Google Shape;774;p5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5" name="Google Shape;775;p5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6" name="Google Shape;776;p5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7" name="Google Shape;777;p5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8" name="Google Shape;778;p5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9" name="Google Shape;779;p5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0" name="Google Shape;780;p5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1" name="Google Shape;781;p5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2" name="Google Shape;782;p5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3" name="Google Shape;783;p5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4" name="Google Shape;784;p5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5" name="Google Shape;785;p5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6" name="Google Shape;786;p5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787" name="Google Shape;787;p5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788" name="Google Shape;788;p5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789" name="Google Shape;789;p5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790" name="Google Shape;790;p5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91" name="Google Shape;791;p5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2" name="Google Shape;792;p5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3" name="Google Shape;793;p5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4" name="Google Shape;794;p5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5" name="Google Shape;795;p5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6" name="Google Shape;796;p5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7" name="Google Shape;797;p5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8" name="Google Shape;798;p5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9" name="Google Shape;799;p5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0" name="Google Shape;800;p5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1" name="Google Shape;801;p5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2" name="Google Shape;802;p5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3" name="Google Shape;803;p5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4" name="Google Shape;804;p5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05" name="Google Shape;805;p5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06" name="Google Shape;806;p5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07" name="Google Shape;807;p5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8" name="Google Shape;808;p5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9" name="Google Shape;809;p5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0" name="Google Shape;810;p5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1" name="Google Shape;811;p5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2" name="Google Shape;812;p5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3" name="Google Shape;813;p5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4" name="Google Shape;814;p5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5" name="Google Shape;815;p5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6" name="Google Shape;816;p5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7" name="Google Shape;817;p5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8" name="Google Shape;818;p5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9" name="Google Shape;819;p5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0" name="Google Shape;820;p5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21" name="Google Shape;821;p5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22" name="Google Shape;822;p5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3" name="Google Shape;823;p5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4" name="Google Shape;824;p5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5" name="Google Shape;825;p5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6" name="Google Shape;826;p5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7" name="Google Shape;827;p5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8" name="Google Shape;828;p5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9" name="Google Shape;829;p5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0" name="Google Shape;830;p5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1" name="Google Shape;831;p5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2" name="Google Shape;832;p5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3" name="Google Shape;833;p5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4" name="Google Shape;834;p5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5" name="Google Shape;835;p5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836" name="Google Shape;836;p5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837" name="Google Shape;837;p5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838" name="Google Shape;838;p5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9" name="Google Shape;839;p51"/>
          <p:cNvCxnSpPr>
            <a:stCxn id="833" idx="6"/>
            <a:endCxn id="83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840" name="Google Shape;840;p5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841" name="Google Shape;841;p5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42" name="Google Shape;842;p5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3" name="Google Shape;843;p51"/>
          <p:cNvCxnSpPr>
            <a:stCxn id="844" idx="3"/>
            <a:endCxn id="84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5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6" name="Google Shape;846;p51"/>
          <p:cNvCxnSpPr>
            <a:stCxn id="844" idx="5"/>
            <a:endCxn id="84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7" name="Google Shape;847;p5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8" name="Google Shape;848;p51"/>
          <p:cNvCxnSpPr>
            <a:stCxn id="842" idx="3"/>
            <a:endCxn id="84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0" name="Google Shape;850;p51"/>
          <p:cNvCxnSpPr>
            <a:stCxn id="842" idx="5"/>
            <a:endCxn id="84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4" name="Google Shape;844;p5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51" name="Google Shape;851;p51"/>
          <p:cNvCxnSpPr>
            <a:stCxn id="847" idx="3"/>
            <a:endCxn id="85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3" name="Google Shape;853;p51"/>
          <p:cNvCxnSpPr>
            <a:stCxn id="847" idx="5"/>
            <a:endCxn id="85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54" name="Google Shape;854;p5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2" name="Google Shape;852;p5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49" name="Google Shape;849;p5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5" name="Google Shape;855;p5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6" name="Google Shape;856;p5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57" name="Google Shape;857;p5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58" name="Google Shape;858;p51"/>
          <p:cNvCxnSpPr>
            <a:stCxn id="854" idx="4"/>
            <a:endCxn id="85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859" name="Google Shape;859;p5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860" name="Google Shape;860;p5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861" name="Google Shape;861;p5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862" name="Google Shape;862;p5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863" name="Google Shape;863;p5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864" name="Google Shape;864;p5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865" name="Google Shape;865;p5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866" name="Google Shape;866;p51"/>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867" name="Google Shape;867;p5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FAF35F13-D1E6-46FC-98BA-83D57CFEFD9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ECD06B6-A34B-4C0C-802D-7484331FAF51}"/>
              </a:ext>
            </a:extLst>
          </p:cNvPr>
          <p:cNvSpPr>
            <a:spLocks noGrp="1"/>
          </p:cNvSpPr>
          <p:nvPr>
            <p:ph type="sldNum" sz="quarter" idx="12"/>
          </p:nvPr>
        </p:nvSpPr>
        <p:spPr/>
        <p:txBody>
          <a:bodyPr/>
          <a:lstStyle/>
          <a:p>
            <a:pPr>
              <a:defRPr/>
            </a:pPr>
            <a:fld id="{5C31613A-9AB8-4A88-9FCB-F71C16A9266D}" type="slidenum">
              <a:rPr lang="en-US" altLang="en-US" smtClean="0"/>
              <a:pPr>
                <a:defRPr/>
              </a:pPr>
              <a:t>47</a:t>
            </a:fld>
            <a:endParaRPr lang="en-US" altLang="en-US"/>
          </a:p>
        </p:txBody>
      </p:sp>
      <p:sp>
        <p:nvSpPr>
          <p:cNvPr id="104" name="Title 1">
            <a:extLst>
              <a:ext uri="{FF2B5EF4-FFF2-40B4-BE49-F238E27FC236}">
                <a16:creationId xmlns:a16="http://schemas.microsoft.com/office/drawing/2014/main" id="{5C64CC93-9250-4A87-8329-224D751B3EEA}"/>
              </a:ext>
            </a:extLst>
          </p:cNvPr>
          <p:cNvSpPr txBox="1">
            <a:spLocks/>
          </p:cNvSpPr>
          <p:nvPr/>
        </p:nvSpPr>
        <p:spPr bwMode="auto">
          <a:xfrm>
            <a:off x="426211" y="55825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a:t>Similarity Matching</a:t>
            </a:r>
            <a:br>
              <a:rPr lang="en-US"/>
            </a:br>
            <a:r>
              <a:rPr lang="en-US"/>
              <a:t>Serial Scan</a:t>
            </a:r>
            <a:endParaRPr lang="en-US" dirty="0"/>
          </a:p>
        </p:txBody>
      </p:sp>
      <p:sp>
        <p:nvSpPr>
          <p:cNvPr id="2" name="Footer Placeholder 1">
            <a:extLst>
              <a:ext uri="{FF2B5EF4-FFF2-40B4-BE49-F238E27FC236}">
                <a16:creationId xmlns:a16="http://schemas.microsoft.com/office/drawing/2014/main" id="{2008139A-C8A6-4A9F-AE4F-9B6C0C1B9AF8}"/>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703490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75" name="Google Shape;875;p5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6" name="Google Shape;876;p5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7" name="Google Shape;877;p5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8" name="Google Shape;878;p5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9" name="Google Shape;879;p5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0" name="Google Shape;880;p5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1" name="Google Shape;881;p5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2" name="Google Shape;882;p5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3" name="Google Shape;883;p5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4" name="Google Shape;884;p5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5" name="Google Shape;885;p5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6" name="Google Shape;886;p5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7" name="Google Shape;887;p5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8" name="Google Shape;888;p5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89" name="Google Shape;889;p5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890" name="Google Shape;890;p5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91" name="Google Shape;891;p5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92" name="Google Shape;892;p5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93" name="Google Shape;893;p5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4" name="Google Shape;894;p5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5" name="Google Shape;895;p5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6" name="Google Shape;896;p5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7" name="Google Shape;897;p5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8" name="Google Shape;898;p5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9" name="Google Shape;899;p5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0" name="Google Shape;900;p5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1" name="Google Shape;901;p5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2" name="Google Shape;902;p5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3" name="Google Shape;903;p5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4" name="Google Shape;904;p5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5" name="Google Shape;905;p5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6" name="Google Shape;906;p5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07" name="Google Shape;907;p5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08" name="Google Shape;908;p5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09" name="Google Shape;909;p5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0" name="Google Shape;910;p5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1" name="Google Shape;911;p5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2" name="Google Shape;912;p5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3" name="Google Shape;913;p5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4" name="Google Shape;914;p5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5" name="Google Shape;915;p5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6" name="Google Shape;916;p5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7" name="Google Shape;917;p5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8" name="Google Shape;918;p5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9" name="Google Shape;919;p5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0" name="Google Shape;920;p5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1" name="Google Shape;921;p5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2" name="Google Shape;922;p5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23" name="Google Shape;923;p5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24" name="Google Shape;924;p5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5" name="Google Shape;925;p5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6" name="Google Shape;926;p5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7" name="Google Shape;927;p5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8" name="Google Shape;928;p5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9" name="Google Shape;929;p5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0" name="Google Shape;930;p5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1" name="Google Shape;931;p5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2" name="Google Shape;932;p5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3" name="Google Shape;933;p5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4" name="Google Shape;934;p5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5" name="Google Shape;935;p5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6" name="Google Shape;936;p5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37" name="Google Shape;937;p5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938" name="Google Shape;938;p5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939" name="Google Shape;939;p5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940" name="Google Shape;940;p5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41" name="Google Shape;941;p52"/>
          <p:cNvCxnSpPr>
            <a:stCxn id="935" idx="6"/>
            <a:endCxn id="940"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942" name="Google Shape;942;p5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943" name="Google Shape;943;p5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44" name="Google Shape;944;p5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5" name="Google Shape;945;p52"/>
          <p:cNvCxnSpPr>
            <a:stCxn id="946" idx="3"/>
            <a:endCxn id="94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7" name="Google Shape;947;p5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8" name="Google Shape;948;p52"/>
          <p:cNvCxnSpPr>
            <a:stCxn id="946" idx="5"/>
            <a:endCxn id="94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9" name="Google Shape;949;p5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0" name="Google Shape;950;p52"/>
          <p:cNvCxnSpPr>
            <a:stCxn id="944" idx="3"/>
            <a:endCxn id="95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2" name="Google Shape;952;p52"/>
          <p:cNvCxnSpPr>
            <a:stCxn id="944" idx="5"/>
            <a:endCxn id="94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6" name="Google Shape;946;p5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3" name="Google Shape;953;p52"/>
          <p:cNvCxnSpPr>
            <a:stCxn id="949" idx="3"/>
            <a:endCxn id="95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5" name="Google Shape;955;p52"/>
          <p:cNvCxnSpPr>
            <a:stCxn id="949" idx="5"/>
            <a:endCxn id="95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56" name="Google Shape;956;p5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4" name="Google Shape;954;p5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1" name="Google Shape;951;p5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7" name="Google Shape;957;p5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8" name="Google Shape;958;p5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59" name="Google Shape;959;p5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60" name="Google Shape;960;p52"/>
          <p:cNvCxnSpPr>
            <a:stCxn id="956" idx="4"/>
            <a:endCxn id="95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961" name="Google Shape;961;p5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962" name="Google Shape;962;p5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963" name="Google Shape;963;p5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964" name="Google Shape;964;p5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965" name="Google Shape;965;p5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966" name="Google Shape;966;p5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967" name="Google Shape;967;p5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968" name="Google Shape;968;p52"/>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969" name="Google Shape;969;p5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971" name="Google Shape;971;p52"/>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9E009718-2456-4EB7-BEF6-D0F3A69FD41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97D46AC-DCEB-4A2E-941D-71B523A3CC8C}"/>
              </a:ext>
            </a:extLst>
          </p:cNvPr>
          <p:cNvSpPr>
            <a:spLocks noGrp="1"/>
          </p:cNvSpPr>
          <p:nvPr>
            <p:ph type="sldNum" sz="quarter" idx="12"/>
          </p:nvPr>
        </p:nvSpPr>
        <p:spPr/>
        <p:txBody>
          <a:bodyPr/>
          <a:lstStyle/>
          <a:p>
            <a:pPr>
              <a:defRPr/>
            </a:pPr>
            <a:fld id="{5C31613A-9AB8-4A88-9FCB-F71C16A9266D}" type="slidenum">
              <a:rPr lang="en-US" altLang="en-US" smtClean="0"/>
              <a:pPr>
                <a:defRPr/>
              </a:pPr>
              <a:t>48</a:t>
            </a:fld>
            <a:endParaRPr lang="en-US" altLang="en-US"/>
          </a:p>
        </p:txBody>
      </p:sp>
      <p:sp>
        <p:nvSpPr>
          <p:cNvPr id="105" name="Title 1">
            <a:extLst>
              <a:ext uri="{FF2B5EF4-FFF2-40B4-BE49-F238E27FC236}">
                <a16:creationId xmlns:a16="http://schemas.microsoft.com/office/drawing/2014/main" id="{5FCD8301-7D9A-4DC8-A316-BF7DEC4AD3D5}"/>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26D90B-CE0E-4C9D-BDFE-5095D1515B8F}"/>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451203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78" name="Google Shape;978;p5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79" name="Google Shape;979;p5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0" name="Google Shape;980;p5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1" name="Google Shape;981;p5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2" name="Google Shape;982;p5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3" name="Google Shape;983;p5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4" name="Google Shape;984;p5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5" name="Google Shape;985;p5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6" name="Google Shape;986;p5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7" name="Google Shape;987;p5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8" name="Google Shape;988;p5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9" name="Google Shape;989;p5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0" name="Google Shape;990;p5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1" name="Google Shape;991;p5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92" name="Google Shape;992;p5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993" name="Google Shape;993;p5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94" name="Google Shape;994;p5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95" name="Google Shape;995;p5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96" name="Google Shape;996;p5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7" name="Google Shape;997;p5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8" name="Google Shape;998;p5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9" name="Google Shape;999;p5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0" name="Google Shape;1000;p5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1" name="Google Shape;1001;p5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2" name="Google Shape;1002;p5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3" name="Google Shape;1003;p5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4" name="Google Shape;1004;p5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5" name="Google Shape;1005;p5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6" name="Google Shape;1006;p5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7" name="Google Shape;1007;p5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8" name="Google Shape;1008;p5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9" name="Google Shape;1009;p5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10" name="Google Shape;1010;p5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11" name="Google Shape;1011;p5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12" name="Google Shape;1012;p5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3" name="Google Shape;1013;p5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4" name="Google Shape;1014;p5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5" name="Google Shape;1015;p5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6" name="Google Shape;1016;p5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7" name="Google Shape;1017;p5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8" name="Google Shape;1018;p5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9" name="Google Shape;1019;p5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0" name="Google Shape;1020;p5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1" name="Google Shape;1021;p5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2" name="Google Shape;1022;p5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3" name="Google Shape;1023;p5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4" name="Google Shape;1024;p5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5" name="Google Shape;1025;p5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26" name="Google Shape;1026;p5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27" name="Google Shape;1027;p5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8" name="Google Shape;1028;p5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9" name="Google Shape;1029;p5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0" name="Google Shape;1030;p5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1" name="Google Shape;1031;p5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2" name="Google Shape;1032;p5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3" name="Google Shape;1033;p5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4" name="Google Shape;1034;p5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5" name="Google Shape;1035;p5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6" name="Google Shape;1036;p5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7" name="Google Shape;1037;p5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8" name="Google Shape;1038;p5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9" name="Google Shape;1039;p5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0" name="Google Shape;1040;p5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041" name="Google Shape;1041;p5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042" name="Google Shape;1042;p5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043" name="Google Shape;1043;p5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4" name="Google Shape;1044;p53"/>
          <p:cNvCxnSpPr>
            <a:stCxn id="1038" idx="6"/>
            <a:endCxn id="104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045" name="Google Shape;1045;p5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046" name="Google Shape;1046;p5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47" name="Google Shape;1047;p5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48" name="Google Shape;1048;p53"/>
          <p:cNvCxnSpPr>
            <a:stCxn id="1049" idx="3"/>
            <a:endCxn id="104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0" name="Google Shape;1050;p5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1" name="Google Shape;1051;p53"/>
          <p:cNvCxnSpPr>
            <a:stCxn id="1049" idx="5"/>
            <a:endCxn id="105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2" name="Google Shape;1052;p5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3" name="Google Shape;1053;p53"/>
          <p:cNvCxnSpPr>
            <a:stCxn id="1047" idx="3"/>
            <a:endCxn id="105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5" name="Google Shape;1055;p53"/>
          <p:cNvCxnSpPr>
            <a:stCxn id="1047" idx="5"/>
            <a:endCxn id="105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9" name="Google Shape;1049;p5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6" name="Google Shape;1056;p53"/>
          <p:cNvCxnSpPr>
            <a:stCxn id="1052" idx="3"/>
            <a:endCxn id="105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8" name="Google Shape;1058;p53"/>
          <p:cNvCxnSpPr>
            <a:stCxn id="1052" idx="5"/>
            <a:endCxn id="105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9" name="Google Shape;1059;p5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7" name="Google Shape;1057;p5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4" name="Google Shape;1054;p5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0" name="Google Shape;1060;p5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1" name="Google Shape;1061;p5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62" name="Google Shape;1062;p5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63" name="Google Shape;1063;p53"/>
          <p:cNvCxnSpPr>
            <a:stCxn id="1059" idx="4"/>
            <a:endCxn id="106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064" name="Google Shape;1064;p5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65" name="Google Shape;1065;p5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066" name="Google Shape;1066;p53"/>
          <p:cNvCxnSpPr>
            <a:stCxn id="991" idx="4"/>
            <a:endCxn id="1067" idx="0"/>
          </p:cNvCxnSpPr>
          <p:nvPr/>
        </p:nvCxnSpPr>
        <p:spPr>
          <a:xfrm flipH="1">
            <a:off x="331029" y="2374527"/>
            <a:ext cx="1120050" cy="1943775"/>
          </a:xfrm>
          <a:prstGeom prst="straightConnector1">
            <a:avLst/>
          </a:prstGeom>
          <a:noFill/>
          <a:ln w="9525" cap="flat" cmpd="sng">
            <a:solidFill>
              <a:schemeClr val="dk1"/>
            </a:solidFill>
            <a:prstDash val="solid"/>
            <a:round/>
            <a:headEnd type="none" w="sm" len="sm"/>
            <a:tailEnd type="none" w="sm" len="sm"/>
          </a:ln>
        </p:spPr>
      </p:cxnSp>
      <p:sp>
        <p:nvSpPr>
          <p:cNvPr id="1067" name="Google Shape;1067;p53"/>
          <p:cNvSpPr/>
          <p:nvPr/>
        </p:nvSpPr>
        <p:spPr>
          <a:xfrm>
            <a:off x="209393" y="431825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68" name="Google Shape;1068;p5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069" name="Google Shape;1069;p5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070" name="Google Shape;1070;p5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071" name="Google Shape;1071;p53"/>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072" name="Google Shape;1072;p5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073" name="Google Shape;1073;p5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074" name="Google Shape;1074;p5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076" name="Google Shape;1076;p53"/>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23A5DB79-4EBE-4E04-9048-1EE0B35DC19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7B9019C-24D7-43C9-A29B-397340A0E307}"/>
              </a:ext>
            </a:extLst>
          </p:cNvPr>
          <p:cNvSpPr>
            <a:spLocks noGrp="1"/>
          </p:cNvSpPr>
          <p:nvPr>
            <p:ph type="sldNum" sz="quarter" idx="12"/>
          </p:nvPr>
        </p:nvSpPr>
        <p:spPr/>
        <p:txBody>
          <a:bodyPr/>
          <a:lstStyle/>
          <a:p>
            <a:pPr>
              <a:defRPr/>
            </a:pPr>
            <a:fld id="{5C31613A-9AB8-4A88-9FCB-F71C16A9266D}" type="slidenum">
              <a:rPr lang="en-US" altLang="en-US" smtClean="0"/>
              <a:pPr>
                <a:defRPr/>
              </a:pPr>
              <a:t>49</a:t>
            </a:fld>
            <a:endParaRPr lang="en-US" altLang="en-US"/>
          </a:p>
        </p:txBody>
      </p:sp>
      <p:sp>
        <p:nvSpPr>
          <p:cNvPr id="107" name="Title 1">
            <a:extLst>
              <a:ext uri="{FF2B5EF4-FFF2-40B4-BE49-F238E27FC236}">
                <a16:creationId xmlns:a16="http://schemas.microsoft.com/office/drawing/2014/main" id="{370AA8E6-70F3-4D54-B3D9-908AA33E70DD}"/>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A9FB9F7F-A6BD-4558-BF92-DE46A3BB3594}"/>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72595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5</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p:txBody>
      </p:sp>
      <p:grpSp>
        <p:nvGrpSpPr>
          <p:cNvPr id="41" name="Group 40"/>
          <p:cNvGrpSpPr/>
          <p:nvPr/>
        </p:nvGrpSpPr>
        <p:grpSpPr>
          <a:xfrm>
            <a:off x="298173" y="5647333"/>
            <a:ext cx="816389" cy="835917"/>
            <a:chOff x="1693381" y="4398972"/>
            <a:chExt cx="1003544" cy="993508"/>
          </a:xfrm>
        </p:grpSpPr>
        <p:pic>
          <p:nvPicPr>
            <p:cNvPr id="43" name="Picture 42"/>
            <p:cNvPicPr>
              <a:picLocks noChangeAspect="1"/>
            </p:cNvPicPr>
            <p:nvPr/>
          </p:nvPicPr>
          <p:blipFill>
            <a:blip r:embed="rId2"/>
            <a:stretch>
              <a:fillRect/>
            </a:stretch>
          </p:blipFill>
          <p:spPr>
            <a:xfrm>
              <a:off x="1693381" y="4398972"/>
              <a:ext cx="1003544" cy="993508"/>
            </a:xfrm>
            <a:prstGeom prst="rect">
              <a:avLst/>
            </a:prstGeom>
          </p:spPr>
        </p:pic>
        <p:sp>
          <p:nvSpPr>
            <p:cNvPr id="44" name="TextBox 43"/>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grpSp>
        <p:nvGrpSpPr>
          <p:cNvPr id="4" name="Group 3">
            <a:extLst>
              <a:ext uri="{FF2B5EF4-FFF2-40B4-BE49-F238E27FC236}">
                <a16:creationId xmlns:a16="http://schemas.microsoft.com/office/drawing/2014/main" id="{4B557009-B2C7-4756-9EA6-B0DE9A6F8700}"/>
              </a:ext>
            </a:extLst>
          </p:cNvPr>
          <p:cNvGrpSpPr/>
          <p:nvPr/>
        </p:nvGrpSpPr>
        <p:grpSpPr>
          <a:xfrm>
            <a:off x="3512533" y="5639359"/>
            <a:ext cx="2155658" cy="1058967"/>
            <a:chOff x="3454013" y="5639359"/>
            <a:chExt cx="2155658" cy="1058967"/>
          </a:xfrm>
        </p:grpSpPr>
        <p:pic>
          <p:nvPicPr>
            <p:cNvPr id="45" name="Picture 44"/>
            <p:cNvPicPr>
              <a:picLocks noChangeAspect="1"/>
            </p:cNvPicPr>
            <p:nvPr/>
          </p:nvPicPr>
          <p:blipFill>
            <a:blip r:embed="rId3">
              <a:biLevel thresh="25000"/>
            </a:blip>
            <a:stretch>
              <a:fillRect/>
            </a:stretch>
          </p:blipFill>
          <p:spPr>
            <a:xfrm>
              <a:off x="3454013" y="5639359"/>
              <a:ext cx="2155658" cy="1058967"/>
            </a:xfrm>
            <a:prstGeom prst="rect">
              <a:avLst/>
            </a:prstGeom>
          </p:spPr>
        </p:pic>
        <p:sp>
          <p:nvSpPr>
            <p:cNvPr id="46" name="TextBox 45"/>
            <p:cNvSpPr txBox="1"/>
            <p:nvPr/>
          </p:nvSpPr>
          <p:spPr>
            <a:xfrm>
              <a:off x="3959819" y="6107140"/>
              <a:ext cx="1095172" cy="369332"/>
            </a:xfrm>
            <a:prstGeom prst="rect">
              <a:avLst/>
            </a:prstGeom>
            <a:noFill/>
          </p:spPr>
          <p:txBody>
            <a:bodyPr wrap="none" rtlCol="0">
              <a:spAutoFit/>
            </a:bodyPr>
            <a:lstStyle/>
            <a:p>
              <a:r>
                <a:rPr lang="en-US" b="1" i="1" dirty="0">
                  <a:latin typeface="Gill Sans"/>
                  <a:cs typeface="Gill Sans"/>
                </a:rPr>
                <a:t>Position</a:t>
              </a:r>
            </a:p>
          </p:txBody>
        </p:sp>
      </p:grpSp>
      <p:grpSp>
        <p:nvGrpSpPr>
          <p:cNvPr id="47" name="Group 46"/>
          <p:cNvGrpSpPr/>
          <p:nvPr/>
        </p:nvGrpSpPr>
        <p:grpSpPr>
          <a:xfrm>
            <a:off x="1502134" y="5504459"/>
            <a:ext cx="1594104" cy="1238362"/>
            <a:chOff x="2927715" y="4171992"/>
            <a:chExt cx="1891194" cy="1496407"/>
          </a:xfrm>
        </p:grpSpPr>
        <p:pic>
          <p:nvPicPr>
            <p:cNvPr id="48" name="Picture 47"/>
            <p:cNvPicPr>
              <a:picLocks noChangeAspect="1"/>
            </p:cNvPicPr>
            <p:nvPr/>
          </p:nvPicPr>
          <p:blipFill>
            <a:blip r:embed="rId4"/>
            <a:stretch>
              <a:fillRect/>
            </a:stretch>
          </p:blipFill>
          <p:spPr>
            <a:xfrm>
              <a:off x="2927715" y="4171992"/>
              <a:ext cx="1891194" cy="1496407"/>
            </a:xfrm>
            <a:prstGeom prst="rect">
              <a:avLst/>
            </a:prstGeom>
          </p:spPr>
        </p:pic>
        <p:sp>
          <p:nvSpPr>
            <p:cNvPr id="49" name="TextBox 48"/>
            <p:cNvSpPr txBox="1"/>
            <p:nvPr/>
          </p:nvSpPr>
          <p:spPr>
            <a:xfrm rot="19428143">
              <a:off x="3646580" y="4398494"/>
              <a:ext cx="825867" cy="369332"/>
            </a:xfrm>
            <a:prstGeom prst="rect">
              <a:avLst/>
            </a:prstGeom>
            <a:noFill/>
          </p:spPr>
          <p:txBody>
            <a:bodyPr wrap="none" rtlCol="0">
              <a:spAutoFit/>
            </a:bodyPr>
            <a:lstStyle/>
            <a:p>
              <a:r>
                <a:rPr lang="en-US" b="1" i="1" dirty="0">
                  <a:latin typeface="Gill Sans"/>
                  <a:cs typeface="Gill Sans"/>
                </a:rPr>
                <a:t>Angle</a:t>
              </a:r>
            </a:p>
          </p:txBody>
        </p:sp>
      </p:grpSp>
      <p:grpSp>
        <p:nvGrpSpPr>
          <p:cNvPr id="50" name="Group 49"/>
          <p:cNvGrpSpPr/>
          <p:nvPr/>
        </p:nvGrpSpPr>
        <p:grpSpPr>
          <a:xfrm>
            <a:off x="1251664" y="3017526"/>
            <a:ext cx="6154411" cy="2127506"/>
            <a:chOff x="1061659" y="4030596"/>
            <a:chExt cx="6064530" cy="2268923"/>
          </a:xfrm>
        </p:grpSpPr>
        <p:sp>
          <p:nvSpPr>
            <p:cNvPr id="51" name="Line 6"/>
            <p:cNvSpPr>
              <a:spLocks noChangeAspect="1" noChangeShapeType="1"/>
            </p:cNvSpPr>
            <p:nvPr/>
          </p:nvSpPr>
          <p:spPr bwMode="auto">
            <a:xfrm flipV="1">
              <a:off x="1498351" y="4030596"/>
              <a:ext cx="0" cy="1866483"/>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2" name="Rectangle 51"/>
            <p:cNvSpPr/>
            <p:nvPr/>
          </p:nvSpPr>
          <p:spPr>
            <a:xfrm>
              <a:off x="3970007" y="5143053"/>
              <a:ext cx="368361"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53" name="Rectangle 52"/>
            <p:cNvSpPr/>
            <p:nvPr/>
          </p:nvSpPr>
          <p:spPr>
            <a:xfrm>
              <a:off x="4480572" y="4898045"/>
              <a:ext cx="388896"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54" name="Rectangle 53"/>
            <p:cNvSpPr/>
            <p:nvPr/>
          </p:nvSpPr>
          <p:spPr>
            <a:xfrm>
              <a:off x="4991137" y="4653039"/>
              <a:ext cx="365201" cy="393882"/>
            </a:xfrm>
            <a:prstGeom prst="rect">
              <a:avLst/>
            </a:prstGeom>
          </p:spPr>
          <p:txBody>
            <a:bodyPr wrap="none">
              <a:spAutoFit/>
            </a:bodyPr>
            <a:lstStyle/>
            <a:p>
              <a:r>
                <a:rPr lang="en-US" i="1" dirty="0">
                  <a:solidFill>
                    <a:schemeClr val="bg1"/>
                  </a:solidFill>
                </a:rPr>
                <a:t>…</a:t>
              </a:r>
              <a:endParaRPr lang="en-US" dirty="0"/>
            </a:p>
          </p:txBody>
        </p:sp>
        <p:sp>
          <p:nvSpPr>
            <p:cNvPr id="55" name="Line 1060"/>
            <p:cNvSpPr>
              <a:spLocks noChangeAspect="1" noChangeShapeType="1"/>
            </p:cNvSpPr>
            <p:nvPr/>
          </p:nvSpPr>
          <p:spPr bwMode="auto">
            <a:xfrm>
              <a:off x="1489367" y="5894976"/>
              <a:ext cx="5636822"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6" name="Line 1062"/>
            <p:cNvSpPr>
              <a:spLocks noChangeAspect="1" noChangeShapeType="1"/>
            </p:cNvSpPr>
            <p:nvPr/>
          </p:nvSpPr>
          <p:spPr bwMode="auto">
            <a:xfrm flipV="1">
              <a:off x="2047518"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 name="Line 1063"/>
            <p:cNvSpPr>
              <a:spLocks noChangeAspect="1" noChangeShapeType="1"/>
            </p:cNvSpPr>
            <p:nvPr/>
          </p:nvSpPr>
          <p:spPr bwMode="auto">
            <a:xfrm flipV="1">
              <a:off x="2605667"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8" name="Line 1064"/>
            <p:cNvSpPr>
              <a:spLocks noChangeAspect="1" noChangeShapeType="1"/>
            </p:cNvSpPr>
            <p:nvPr/>
          </p:nvSpPr>
          <p:spPr bwMode="auto">
            <a:xfrm flipV="1">
              <a:off x="3163817" y="5840213"/>
              <a:ext cx="4212"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1065"/>
            <p:cNvSpPr>
              <a:spLocks noChangeAspect="1" noChangeShapeType="1"/>
            </p:cNvSpPr>
            <p:nvPr/>
          </p:nvSpPr>
          <p:spPr bwMode="auto">
            <a:xfrm flipV="1">
              <a:off x="3713541"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66"/>
            <p:cNvSpPr>
              <a:spLocks noChangeAspect="1" noChangeShapeType="1"/>
            </p:cNvSpPr>
            <p:nvPr/>
          </p:nvSpPr>
          <p:spPr bwMode="auto">
            <a:xfrm flipV="1">
              <a:off x="42716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67"/>
            <p:cNvSpPr>
              <a:spLocks noChangeAspect="1" noChangeShapeType="1"/>
            </p:cNvSpPr>
            <p:nvPr/>
          </p:nvSpPr>
          <p:spPr bwMode="auto">
            <a:xfrm flipV="1">
              <a:off x="4829840"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8"/>
            <p:cNvSpPr>
              <a:spLocks noChangeAspect="1" noChangeShapeType="1"/>
            </p:cNvSpPr>
            <p:nvPr/>
          </p:nvSpPr>
          <p:spPr bwMode="auto">
            <a:xfrm flipV="1">
              <a:off x="53879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Oval 1073"/>
            <p:cNvSpPr>
              <a:spLocks noChangeArrowheads="1"/>
            </p:cNvSpPr>
            <p:nvPr/>
          </p:nvSpPr>
          <p:spPr bwMode="auto">
            <a:xfrm>
              <a:off x="3661939" y="465019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4" name="Oval 1074"/>
            <p:cNvSpPr>
              <a:spLocks noChangeArrowheads="1"/>
            </p:cNvSpPr>
            <p:nvPr/>
          </p:nvSpPr>
          <p:spPr bwMode="auto">
            <a:xfrm>
              <a:off x="3116427" y="4709170"/>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2554065" y="4332782"/>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6"/>
            <p:cNvSpPr>
              <a:spLocks noChangeArrowheads="1"/>
            </p:cNvSpPr>
            <p:nvPr/>
          </p:nvSpPr>
          <p:spPr bwMode="auto">
            <a:xfrm>
              <a:off x="1998021" y="5060910"/>
              <a:ext cx="103206"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Line 1085"/>
            <p:cNvSpPr>
              <a:spLocks noChangeAspect="1" noChangeShapeType="1"/>
            </p:cNvSpPr>
            <p:nvPr/>
          </p:nvSpPr>
          <p:spPr bwMode="auto">
            <a:xfrm flipV="1">
              <a:off x="5927184"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Line 1086"/>
            <p:cNvSpPr>
              <a:spLocks noChangeAspect="1" noChangeShapeType="1"/>
            </p:cNvSpPr>
            <p:nvPr/>
          </p:nvSpPr>
          <p:spPr bwMode="auto">
            <a:xfrm flipV="1">
              <a:off x="6436891"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9" name="Line 1094"/>
            <p:cNvSpPr>
              <a:spLocks noChangeAspect="1" noChangeShapeType="1"/>
            </p:cNvSpPr>
            <p:nvPr/>
          </p:nvSpPr>
          <p:spPr bwMode="auto">
            <a:xfrm flipV="1">
              <a:off x="6946597"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0" name="Text Box 55"/>
            <p:cNvSpPr txBox="1">
              <a:spLocks noChangeArrowheads="1"/>
            </p:cNvSpPr>
            <p:nvPr/>
          </p:nvSpPr>
          <p:spPr bwMode="auto">
            <a:xfrm>
              <a:off x="3347177" y="5905637"/>
              <a:ext cx="2210293"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sequence dimension</a:t>
              </a:r>
            </a:p>
          </p:txBody>
        </p:sp>
        <p:sp>
          <p:nvSpPr>
            <p:cNvPr id="71" name="Text Box 55"/>
            <p:cNvSpPr txBox="1">
              <a:spLocks noChangeArrowheads="1"/>
            </p:cNvSpPr>
            <p:nvPr/>
          </p:nvSpPr>
          <p:spPr bwMode="auto">
            <a:xfrm>
              <a:off x="1498350" y="4448866"/>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1</a:t>
              </a:r>
            </a:p>
          </p:txBody>
        </p:sp>
        <p:sp>
          <p:nvSpPr>
            <p:cNvPr id="72" name="Oval 1099"/>
            <p:cNvSpPr>
              <a:spLocks noChangeArrowheads="1"/>
            </p:cNvSpPr>
            <p:nvPr/>
          </p:nvSpPr>
          <p:spPr bwMode="auto">
            <a:xfrm>
              <a:off x="6897100" y="5006015"/>
              <a:ext cx="103204" cy="1010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3" name="Oval 1077"/>
            <p:cNvSpPr>
              <a:spLocks noChangeArrowheads="1"/>
            </p:cNvSpPr>
            <p:nvPr/>
          </p:nvSpPr>
          <p:spPr bwMode="auto">
            <a:xfrm>
              <a:off x="1447800" y="481026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4" name="Oval 1075"/>
            <p:cNvSpPr>
              <a:spLocks noChangeArrowheads="1"/>
            </p:cNvSpPr>
            <p:nvPr/>
          </p:nvSpPr>
          <p:spPr bwMode="auto">
            <a:xfrm>
              <a:off x="4222195" y="4955466"/>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5" name="Oval 1075"/>
            <p:cNvSpPr>
              <a:spLocks noChangeArrowheads="1"/>
            </p:cNvSpPr>
            <p:nvPr/>
          </p:nvSpPr>
          <p:spPr bwMode="auto">
            <a:xfrm>
              <a:off x="4778238" y="558251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5877688" y="510783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336389" y="5683614"/>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6382129" y="511145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Text Box 55"/>
            <p:cNvSpPr txBox="1">
              <a:spLocks noChangeArrowheads="1"/>
            </p:cNvSpPr>
            <p:nvPr/>
          </p:nvSpPr>
          <p:spPr bwMode="auto">
            <a:xfrm>
              <a:off x="2068024" y="4653038"/>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2</a:t>
              </a:r>
            </a:p>
          </p:txBody>
        </p:sp>
        <p:sp>
          <p:nvSpPr>
            <p:cNvPr id="80" name="Text Box 55"/>
            <p:cNvSpPr txBox="1">
              <a:spLocks noChangeArrowheads="1"/>
            </p:cNvSpPr>
            <p:nvPr/>
          </p:nvSpPr>
          <p:spPr bwMode="auto">
            <a:xfrm>
              <a:off x="6679113" y="4597671"/>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n</a:t>
              </a:r>
            </a:p>
          </p:txBody>
        </p:sp>
        <p:sp>
          <p:nvSpPr>
            <p:cNvPr id="81" name="Text Box 55"/>
            <p:cNvSpPr txBox="1">
              <a:spLocks noChangeArrowheads="1"/>
            </p:cNvSpPr>
            <p:nvPr/>
          </p:nvSpPr>
          <p:spPr bwMode="auto">
            <a:xfrm rot="16200000">
              <a:off x="836534" y="4518777"/>
              <a:ext cx="814188" cy="36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value</a:t>
              </a:r>
            </a:p>
          </p:txBody>
        </p:sp>
      </p:grpSp>
      <p:cxnSp>
        <p:nvCxnSpPr>
          <p:cNvPr id="82" name="Straight Connector 81"/>
          <p:cNvCxnSpPr>
            <a:stCxn id="73" idx="0"/>
            <a:endCxn id="66" idx="4"/>
          </p:cNvCxnSpPr>
          <p:nvPr/>
        </p:nvCxnSpPr>
        <p:spPr>
          <a:xfrm>
            <a:off x="1695896" y="3748604"/>
            <a:ext cx="558377" cy="329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6" idx="7"/>
            <a:endCxn id="65" idx="3"/>
          </p:cNvCxnSpPr>
          <p:nvPr/>
        </p:nvCxnSpPr>
        <p:spPr>
          <a:xfrm flipV="1">
            <a:off x="2291303" y="3381793"/>
            <a:ext cx="490225" cy="615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5" idx="6"/>
            <a:endCxn id="64" idx="1"/>
          </p:cNvCxnSpPr>
          <p:nvPr/>
        </p:nvCxnSpPr>
        <p:spPr>
          <a:xfrm>
            <a:off x="2870922" y="3348275"/>
            <a:ext cx="481300" cy="319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64" idx="6"/>
            <a:endCxn id="63" idx="2"/>
          </p:cNvCxnSpPr>
          <p:nvPr/>
        </p:nvCxnSpPr>
        <p:spPr>
          <a:xfrm flipV="1">
            <a:off x="3441620" y="3645905"/>
            <a:ext cx="448863" cy="552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3" idx="6"/>
            <a:endCxn id="74" idx="1"/>
          </p:cNvCxnSpPr>
          <p:nvPr/>
        </p:nvCxnSpPr>
        <p:spPr>
          <a:xfrm>
            <a:off x="3995215" y="3645904"/>
            <a:ext cx="479164" cy="252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4" idx="4"/>
            <a:endCxn id="75" idx="1"/>
          </p:cNvCxnSpPr>
          <p:nvPr/>
        </p:nvCxnSpPr>
        <p:spPr>
          <a:xfrm>
            <a:off x="4511410" y="3979547"/>
            <a:ext cx="527255" cy="507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75" idx="6"/>
            <a:endCxn id="77" idx="2"/>
          </p:cNvCxnSpPr>
          <p:nvPr/>
        </p:nvCxnSpPr>
        <p:spPr>
          <a:xfrm>
            <a:off x="5128061" y="4520115"/>
            <a:ext cx="461689" cy="94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77" idx="0"/>
            <a:endCxn id="76" idx="2"/>
          </p:cNvCxnSpPr>
          <p:nvPr/>
        </p:nvCxnSpPr>
        <p:spPr>
          <a:xfrm flipV="1">
            <a:off x="5642115" y="4075024"/>
            <a:ext cx="496954" cy="49249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76" idx="6"/>
            <a:endCxn id="78" idx="2"/>
          </p:cNvCxnSpPr>
          <p:nvPr/>
        </p:nvCxnSpPr>
        <p:spPr>
          <a:xfrm>
            <a:off x="6243805" y="4075025"/>
            <a:ext cx="407183" cy="3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8" idx="6"/>
            <a:endCxn id="72" idx="3"/>
          </p:cNvCxnSpPr>
          <p:nvPr/>
        </p:nvCxnSpPr>
        <p:spPr>
          <a:xfrm flipV="1">
            <a:off x="6755720" y="4013063"/>
            <a:ext cx="433208" cy="65356"/>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D7074902-850B-43EE-802A-D722659DA53F}"/>
              </a:ext>
            </a:extLst>
          </p:cNvPr>
          <p:cNvGrpSpPr/>
          <p:nvPr/>
        </p:nvGrpSpPr>
        <p:grpSpPr>
          <a:xfrm>
            <a:off x="5834964" y="5619592"/>
            <a:ext cx="1463303" cy="1096621"/>
            <a:chOff x="5871539" y="5619592"/>
            <a:chExt cx="1463303" cy="1096621"/>
          </a:xfrm>
        </p:grpSpPr>
        <p:sp>
          <p:nvSpPr>
            <p:cNvPr id="92" name="TextBox 91">
              <a:extLst>
                <a:ext uri="{FF2B5EF4-FFF2-40B4-BE49-F238E27FC236}">
                  <a16:creationId xmlns:a16="http://schemas.microsoft.com/office/drawing/2014/main" id="{3D3F2F8B-B43C-431A-9C99-6F3AE9197445}"/>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11" name="Picture 10">
              <a:extLst>
                <a:ext uri="{FF2B5EF4-FFF2-40B4-BE49-F238E27FC236}">
                  <a16:creationId xmlns:a16="http://schemas.microsoft.com/office/drawing/2014/main" id="{D01618D1-201D-46A1-BFFD-89E1E5FBC0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grpSp>
        <p:nvGrpSpPr>
          <p:cNvPr id="94" name="Group 93">
            <a:extLst>
              <a:ext uri="{FF2B5EF4-FFF2-40B4-BE49-F238E27FC236}">
                <a16:creationId xmlns:a16="http://schemas.microsoft.com/office/drawing/2014/main" id="{3A47DDC5-A1AD-4A00-B516-53CDB82C61F6}"/>
              </a:ext>
            </a:extLst>
          </p:cNvPr>
          <p:cNvGrpSpPr/>
          <p:nvPr/>
        </p:nvGrpSpPr>
        <p:grpSpPr>
          <a:xfrm>
            <a:off x="7537610" y="5658269"/>
            <a:ext cx="1385467" cy="986712"/>
            <a:chOff x="6118461" y="5314461"/>
            <a:chExt cx="1385467" cy="986712"/>
          </a:xfrm>
        </p:grpSpPr>
        <p:pic>
          <p:nvPicPr>
            <p:cNvPr id="95" name="Picture 94">
              <a:extLst>
                <a:ext uri="{FF2B5EF4-FFF2-40B4-BE49-F238E27FC236}">
                  <a16:creationId xmlns:a16="http://schemas.microsoft.com/office/drawing/2014/main" id="{0F3285D5-3916-4878-BBAA-7112DDFA10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96" name="TextBox 95">
              <a:extLst>
                <a:ext uri="{FF2B5EF4-FFF2-40B4-BE49-F238E27FC236}">
                  <a16:creationId xmlns:a16="http://schemas.microsoft.com/office/drawing/2014/main" id="{D08D6831-C77E-4D8E-947A-C985E406C7FE}"/>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97" name="Picture 96">
              <a:extLst>
                <a:ext uri="{FF2B5EF4-FFF2-40B4-BE49-F238E27FC236}">
                  <a16:creationId xmlns:a16="http://schemas.microsoft.com/office/drawing/2014/main" id="{585BD7DB-13E6-4106-841A-B417245D1E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sp>
        <p:nvSpPr>
          <p:cNvPr id="2" name="Footer Placeholder 1">
            <a:extLst>
              <a:ext uri="{FF2B5EF4-FFF2-40B4-BE49-F238E27FC236}">
                <a16:creationId xmlns:a16="http://schemas.microsoft.com/office/drawing/2014/main" id="{A9E2725C-A97A-4337-B7E1-A5D3E7714F9B}"/>
              </a:ext>
            </a:extLst>
          </p:cNvPr>
          <p:cNvSpPr>
            <a:spLocks noGrp="1"/>
          </p:cNvSpPr>
          <p:nvPr>
            <p:ph type="ftr" sz="quarter" idx="11"/>
          </p:nvPr>
        </p:nvSpPr>
        <p:spPr/>
        <p:txBody>
          <a:bodyPr/>
          <a:lstStyle/>
          <a:p>
            <a:pPr>
              <a:defRPr/>
            </a:pPr>
            <a:r>
              <a:rPr lang="en-US">
                <a:solidFill>
                  <a:srgbClr val="438086"/>
                </a:solidFill>
              </a:rPr>
              <a:t>Echihabi, Palpanas - MDM 2022</a:t>
            </a:r>
          </a:p>
        </p:txBody>
      </p:sp>
    </p:spTree>
    <p:extLst>
      <p:ext uri="{BB962C8B-B14F-4D97-AF65-F5344CB8AC3E}">
        <p14:creationId xmlns:p14="http://schemas.microsoft.com/office/powerpoint/2010/main" val="1219617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83" name="Google Shape;1083;p5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4" name="Google Shape;1084;p5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5" name="Google Shape;1085;p5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6" name="Google Shape;1086;p5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7" name="Google Shape;1087;p5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8" name="Google Shape;1088;p5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9" name="Google Shape;1089;p5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0" name="Google Shape;1090;p5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1" name="Google Shape;1091;p5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2" name="Google Shape;1092;p5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3" name="Google Shape;1093;p5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4" name="Google Shape;1094;p5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5" name="Google Shape;1095;p5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6" name="Google Shape;1096;p5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97" name="Google Shape;1097;p5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098" name="Google Shape;1098;p5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99" name="Google Shape;1099;p5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00" name="Google Shape;1100;p5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01" name="Google Shape;1101;p5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2" name="Google Shape;1102;p5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3" name="Google Shape;1103;p5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4" name="Google Shape;1104;p5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5" name="Google Shape;1105;p5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6" name="Google Shape;1106;p5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7" name="Google Shape;1107;p5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8" name="Google Shape;1108;p5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9" name="Google Shape;1109;p5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0" name="Google Shape;1110;p5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1" name="Google Shape;1111;p5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2" name="Google Shape;1112;p5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3" name="Google Shape;1113;p5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4" name="Google Shape;1114;p5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15" name="Google Shape;1115;p5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16" name="Google Shape;1116;p5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17" name="Google Shape;1117;p5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8" name="Google Shape;1118;p5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9" name="Google Shape;1119;p5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0" name="Google Shape;1120;p5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1" name="Google Shape;1121;p5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2" name="Google Shape;1122;p5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3" name="Google Shape;1123;p5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4" name="Google Shape;1124;p5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5" name="Google Shape;1125;p5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6" name="Google Shape;1126;p5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7" name="Google Shape;1127;p5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8" name="Google Shape;1128;p5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9" name="Google Shape;1129;p5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0" name="Google Shape;1130;p5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31" name="Google Shape;1131;p5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32" name="Google Shape;1132;p5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3" name="Google Shape;1133;p5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4" name="Google Shape;1134;p5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5" name="Google Shape;1135;p5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6" name="Google Shape;1136;p5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7" name="Google Shape;1137;p5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8" name="Google Shape;1138;p5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9" name="Google Shape;1139;p5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0" name="Google Shape;1140;p5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1" name="Google Shape;1141;p5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2" name="Google Shape;1142;p5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3" name="Google Shape;1143;p5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4" name="Google Shape;1144;p5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5" name="Google Shape;1145;p5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146" name="Google Shape;1146;p5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147" name="Google Shape;1147;p5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148" name="Google Shape;1148;p5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9" name="Google Shape;1149;p54"/>
          <p:cNvCxnSpPr>
            <a:stCxn id="1143" idx="6"/>
            <a:endCxn id="114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150" name="Google Shape;1150;p5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151" name="Google Shape;1151;p5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52" name="Google Shape;1152;p5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3" name="Google Shape;1153;p54"/>
          <p:cNvCxnSpPr>
            <a:stCxn id="1154" idx="3"/>
            <a:endCxn id="11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5" name="Google Shape;1155;p5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6" name="Google Shape;1156;p54"/>
          <p:cNvCxnSpPr>
            <a:stCxn id="1154" idx="5"/>
            <a:endCxn id="115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7" name="Google Shape;1157;p5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8" name="Google Shape;1158;p54"/>
          <p:cNvCxnSpPr>
            <a:stCxn id="1152" idx="3"/>
            <a:endCxn id="115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0" name="Google Shape;1160;p54"/>
          <p:cNvCxnSpPr>
            <a:stCxn id="1152" idx="5"/>
            <a:endCxn id="115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4" name="Google Shape;1154;p5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61" name="Google Shape;1161;p54"/>
          <p:cNvCxnSpPr>
            <a:stCxn id="1157" idx="3"/>
            <a:endCxn id="116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3" name="Google Shape;1163;p54"/>
          <p:cNvCxnSpPr>
            <a:stCxn id="1157" idx="5"/>
            <a:endCxn id="116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64" name="Google Shape;1164;p5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2" name="Google Shape;1162;p5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59" name="Google Shape;1159;p5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5" name="Google Shape;1165;p5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6" name="Google Shape;1166;p5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67" name="Google Shape;1167;p5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68" name="Google Shape;1168;p54"/>
          <p:cNvCxnSpPr>
            <a:stCxn id="1164" idx="4"/>
            <a:endCxn id="116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169" name="Google Shape;1169;p5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70" name="Google Shape;1170;p5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171" name="Google Shape;1171;p54"/>
          <p:cNvCxnSpPr>
            <a:stCxn id="1096" idx="4"/>
            <a:endCxn id="1172" idx="0"/>
          </p:cNvCxnSpPr>
          <p:nvPr/>
        </p:nvCxnSpPr>
        <p:spPr>
          <a:xfrm flipH="1">
            <a:off x="515304" y="2374527"/>
            <a:ext cx="935775" cy="2010375"/>
          </a:xfrm>
          <a:prstGeom prst="straightConnector1">
            <a:avLst/>
          </a:prstGeom>
          <a:noFill/>
          <a:ln w="9525" cap="flat" cmpd="sng">
            <a:solidFill>
              <a:schemeClr val="dk1"/>
            </a:solidFill>
            <a:prstDash val="solid"/>
            <a:round/>
            <a:headEnd type="none" w="sm" len="sm"/>
            <a:tailEnd type="none" w="sm" len="sm"/>
          </a:ln>
        </p:spPr>
      </p:cxnSp>
      <p:sp>
        <p:nvSpPr>
          <p:cNvPr id="1172" name="Google Shape;1172;p54"/>
          <p:cNvSpPr/>
          <p:nvPr/>
        </p:nvSpPr>
        <p:spPr>
          <a:xfrm>
            <a:off x="393641" y="4384790"/>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73" name="Google Shape;1173;p5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174" name="Google Shape;1174;p5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175" name="Google Shape;1175;p5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176" name="Google Shape;1176;p54"/>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177" name="Google Shape;1177;p5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178" name="Google Shape;1178;p5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179" name="Google Shape;1179;p5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181" name="Google Shape;1181;p54"/>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785221D-52E7-4707-B6FD-C7489318F4A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17D6E8A-F37D-4CED-A271-4A52FB42F36F}"/>
              </a:ext>
            </a:extLst>
          </p:cNvPr>
          <p:cNvSpPr>
            <a:spLocks noGrp="1"/>
          </p:cNvSpPr>
          <p:nvPr>
            <p:ph type="sldNum" sz="quarter" idx="12"/>
          </p:nvPr>
        </p:nvSpPr>
        <p:spPr/>
        <p:txBody>
          <a:bodyPr/>
          <a:lstStyle/>
          <a:p>
            <a:pPr>
              <a:defRPr/>
            </a:pPr>
            <a:fld id="{5C31613A-9AB8-4A88-9FCB-F71C16A9266D}" type="slidenum">
              <a:rPr lang="en-US" altLang="en-US" smtClean="0"/>
              <a:pPr>
                <a:defRPr/>
              </a:pPr>
              <a:t>50</a:t>
            </a:fld>
            <a:endParaRPr lang="en-US" altLang="en-US"/>
          </a:p>
        </p:txBody>
      </p:sp>
      <p:sp>
        <p:nvSpPr>
          <p:cNvPr id="107" name="Title 1">
            <a:extLst>
              <a:ext uri="{FF2B5EF4-FFF2-40B4-BE49-F238E27FC236}">
                <a16:creationId xmlns:a16="http://schemas.microsoft.com/office/drawing/2014/main" id="{89065E59-39FF-4C77-ADAF-9B4F2A3E53D3}"/>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115D29-34A7-4C88-8065-F790D5C7860B}"/>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920792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88" name="Google Shape;1188;p5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89" name="Google Shape;1189;p5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0" name="Google Shape;1190;p5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1" name="Google Shape;1191;p5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2" name="Google Shape;1192;p5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3" name="Google Shape;1193;p5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4" name="Google Shape;1194;p5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5" name="Google Shape;1195;p5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6" name="Google Shape;1196;p5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7" name="Google Shape;1197;p5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8" name="Google Shape;1198;p5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9" name="Google Shape;1199;p5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0" name="Google Shape;1200;p5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1" name="Google Shape;1201;p5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02" name="Google Shape;1202;p5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203" name="Google Shape;1203;p5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04" name="Google Shape;1204;p5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05" name="Google Shape;1205;p5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06" name="Google Shape;1206;p5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7" name="Google Shape;1207;p5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8" name="Google Shape;1208;p5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9" name="Google Shape;1209;p5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0" name="Google Shape;1210;p5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1" name="Google Shape;1211;p5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2" name="Google Shape;1212;p5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3" name="Google Shape;1213;p5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4" name="Google Shape;1214;p5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5" name="Google Shape;1215;p5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6" name="Google Shape;1216;p5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7" name="Google Shape;1217;p5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8" name="Google Shape;1218;p5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9" name="Google Shape;1219;p5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20" name="Google Shape;1220;p5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21" name="Google Shape;1221;p5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22" name="Google Shape;1222;p5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3" name="Google Shape;1223;p5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4" name="Google Shape;1224;p5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5" name="Google Shape;1225;p5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6" name="Google Shape;1226;p5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7" name="Google Shape;1227;p5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8" name="Google Shape;1228;p5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9" name="Google Shape;1229;p5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0" name="Google Shape;1230;p5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1" name="Google Shape;1231;p5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2" name="Google Shape;1232;p5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3" name="Google Shape;1233;p5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4" name="Google Shape;1234;p5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5" name="Google Shape;1235;p5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36" name="Google Shape;1236;p5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37" name="Google Shape;1237;p5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8" name="Google Shape;1238;p5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9" name="Google Shape;1239;p5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0" name="Google Shape;1240;p5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1" name="Google Shape;1241;p5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2" name="Google Shape;1242;p5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3" name="Google Shape;1243;p5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4" name="Google Shape;1244;p5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5" name="Google Shape;1245;p5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6" name="Google Shape;1246;p5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7" name="Google Shape;1247;p5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8" name="Google Shape;1248;p5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9" name="Google Shape;1249;p5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0" name="Google Shape;1250;p5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251" name="Google Shape;1251;p5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252" name="Google Shape;1252;p5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253" name="Google Shape;1253;p5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4" name="Google Shape;1254;p55"/>
          <p:cNvCxnSpPr>
            <a:stCxn id="1248" idx="6"/>
            <a:endCxn id="125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255" name="Google Shape;1255;p5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256" name="Google Shape;1256;p5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57" name="Google Shape;1257;p5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58" name="Google Shape;1258;p55"/>
          <p:cNvCxnSpPr>
            <a:stCxn id="1259" idx="3"/>
            <a:endCxn id="12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0" name="Google Shape;1260;p5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1" name="Google Shape;1261;p55"/>
          <p:cNvCxnSpPr>
            <a:stCxn id="1259" idx="5"/>
            <a:endCxn id="126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2" name="Google Shape;1262;p5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3" name="Google Shape;1263;p55"/>
          <p:cNvCxnSpPr>
            <a:stCxn id="1257" idx="3"/>
            <a:endCxn id="126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5" name="Google Shape;1265;p55"/>
          <p:cNvCxnSpPr>
            <a:stCxn id="1257" idx="5"/>
            <a:endCxn id="126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59" name="Google Shape;1259;p5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6" name="Google Shape;1266;p55"/>
          <p:cNvCxnSpPr>
            <a:stCxn id="1262" idx="3"/>
            <a:endCxn id="126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8" name="Google Shape;1268;p55"/>
          <p:cNvCxnSpPr>
            <a:stCxn id="1262" idx="5"/>
            <a:endCxn id="126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9" name="Google Shape;1269;p5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7" name="Google Shape;1267;p5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4" name="Google Shape;1264;p5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0" name="Google Shape;1270;p5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1" name="Google Shape;1271;p5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72" name="Google Shape;1272;p5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73" name="Google Shape;1273;p55"/>
          <p:cNvCxnSpPr>
            <a:stCxn id="1269" idx="4"/>
            <a:endCxn id="127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274" name="Google Shape;1274;p5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275" name="Google Shape;1275;p5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276" name="Google Shape;1276;p55"/>
          <p:cNvCxnSpPr>
            <a:stCxn id="1201" idx="4"/>
            <a:endCxn id="127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277" name="Google Shape;1277;p5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78" name="Google Shape;1278;p5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279" name="Google Shape;1279;p5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280" name="Google Shape;1280;p5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281" name="Google Shape;1281;p55"/>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282" name="Google Shape;1282;p5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283" name="Google Shape;1283;p5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284" name="Google Shape;1284;p5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286" name="Google Shape;1286;p55"/>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172FF1C-4258-4339-800D-1FAF075F702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5593B1D-1D07-4354-BF97-55975506C4BF}"/>
              </a:ext>
            </a:extLst>
          </p:cNvPr>
          <p:cNvSpPr>
            <a:spLocks noGrp="1"/>
          </p:cNvSpPr>
          <p:nvPr>
            <p:ph type="sldNum" sz="quarter" idx="12"/>
          </p:nvPr>
        </p:nvSpPr>
        <p:spPr/>
        <p:txBody>
          <a:bodyPr/>
          <a:lstStyle/>
          <a:p>
            <a:pPr>
              <a:defRPr/>
            </a:pPr>
            <a:fld id="{5C31613A-9AB8-4A88-9FCB-F71C16A9266D}" type="slidenum">
              <a:rPr lang="en-US" altLang="en-US" smtClean="0"/>
              <a:pPr>
                <a:defRPr/>
              </a:pPr>
              <a:t>51</a:t>
            </a:fld>
            <a:endParaRPr lang="en-US" altLang="en-US"/>
          </a:p>
        </p:txBody>
      </p:sp>
      <p:sp>
        <p:nvSpPr>
          <p:cNvPr id="107" name="Title 1">
            <a:extLst>
              <a:ext uri="{FF2B5EF4-FFF2-40B4-BE49-F238E27FC236}">
                <a16:creationId xmlns:a16="http://schemas.microsoft.com/office/drawing/2014/main" id="{D936F079-6EC5-43DF-998E-0EDB209A5BFB}"/>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9BF18D31-15BF-4C6A-9FF2-96981C990CCB}"/>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692840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93" name="Google Shape;1293;p5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4" name="Google Shape;1294;p5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5" name="Google Shape;1295;p5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6" name="Google Shape;1296;p5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7" name="Google Shape;1297;p5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8" name="Google Shape;1298;p5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9" name="Google Shape;1299;p5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0" name="Google Shape;1300;p5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1" name="Google Shape;1301;p5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2" name="Google Shape;1302;p5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3" name="Google Shape;1303;p5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4" name="Google Shape;1304;p5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5" name="Google Shape;1305;p5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6" name="Google Shape;1306;p5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07" name="Google Shape;1307;p5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308" name="Google Shape;1308;p5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09" name="Google Shape;1309;p5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10" name="Google Shape;1310;p5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11" name="Google Shape;1311;p5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2" name="Google Shape;1312;p5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3" name="Google Shape;1313;p5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4" name="Google Shape;1314;p5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5" name="Google Shape;1315;p5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6" name="Google Shape;1316;p5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7" name="Google Shape;1317;p5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8" name="Google Shape;1318;p5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9" name="Google Shape;1319;p5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0" name="Google Shape;1320;p5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1" name="Google Shape;1321;p5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2" name="Google Shape;1322;p5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3" name="Google Shape;1323;p5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4" name="Google Shape;1324;p5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25" name="Google Shape;1325;p5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26" name="Google Shape;1326;p5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27" name="Google Shape;1327;p5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8" name="Google Shape;1328;p5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9" name="Google Shape;1329;p5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0" name="Google Shape;1330;p5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1" name="Google Shape;1331;p5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2" name="Google Shape;1332;p5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3" name="Google Shape;1333;p5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4" name="Google Shape;1334;p5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5" name="Google Shape;1335;p5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6" name="Google Shape;1336;p5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7" name="Google Shape;1337;p5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8" name="Google Shape;1338;p5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9" name="Google Shape;1339;p5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0" name="Google Shape;1340;p5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41" name="Google Shape;1341;p5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42" name="Google Shape;1342;p5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3" name="Google Shape;1343;p5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4" name="Google Shape;1344;p5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5" name="Google Shape;1345;p5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6" name="Google Shape;1346;p5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7" name="Google Shape;1347;p5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8" name="Google Shape;1348;p5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9" name="Google Shape;1349;p5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0" name="Google Shape;1350;p5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1" name="Google Shape;1351;p5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2" name="Google Shape;1352;p5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3" name="Google Shape;1353;p5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4" name="Google Shape;1354;p5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5" name="Google Shape;1355;p5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356" name="Google Shape;1356;p5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357" name="Google Shape;1357;p5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358" name="Google Shape;1358;p5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9" name="Google Shape;1359;p56"/>
          <p:cNvCxnSpPr>
            <a:stCxn id="1353" idx="6"/>
            <a:endCxn id="135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360" name="Google Shape;1360;p5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361" name="Google Shape;1361;p5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62" name="Google Shape;1362;p5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3" name="Google Shape;1363;p56"/>
          <p:cNvCxnSpPr>
            <a:stCxn id="1364" idx="3"/>
            <a:endCxn id="136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5" name="Google Shape;1365;p5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6" name="Google Shape;1366;p56"/>
          <p:cNvCxnSpPr>
            <a:stCxn id="1364" idx="5"/>
            <a:endCxn id="136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7" name="Google Shape;1367;p5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8" name="Google Shape;1368;p56"/>
          <p:cNvCxnSpPr>
            <a:stCxn id="1362" idx="3"/>
            <a:endCxn id="136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0" name="Google Shape;1370;p56"/>
          <p:cNvCxnSpPr>
            <a:stCxn id="1362" idx="5"/>
            <a:endCxn id="136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4" name="Google Shape;1364;p5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71" name="Google Shape;1371;p56"/>
          <p:cNvCxnSpPr>
            <a:stCxn id="1367" idx="3"/>
            <a:endCxn id="137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3" name="Google Shape;1373;p56"/>
          <p:cNvCxnSpPr>
            <a:stCxn id="1367" idx="5"/>
            <a:endCxn id="137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74" name="Google Shape;1374;p5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2" name="Google Shape;1372;p5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69" name="Google Shape;1369;p5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5" name="Google Shape;1375;p5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6" name="Google Shape;1376;p5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77" name="Google Shape;1377;p5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78" name="Google Shape;1378;p56"/>
          <p:cNvCxnSpPr>
            <a:stCxn id="1374" idx="4"/>
            <a:endCxn id="137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379" name="Google Shape;1379;p5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80" name="Google Shape;1380;p5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381" name="Google Shape;1381;p56"/>
          <p:cNvCxnSpPr>
            <a:stCxn id="1306" idx="0"/>
            <a:endCxn id="1382" idx="0"/>
          </p:cNvCxnSpPr>
          <p:nvPr/>
        </p:nvCxnSpPr>
        <p:spPr>
          <a:xfrm>
            <a:off x="1451079" y="2300127"/>
            <a:ext cx="1265850" cy="1995300"/>
          </a:xfrm>
          <a:prstGeom prst="straightConnector1">
            <a:avLst/>
          </a:prstGeom>
          <a:noFill/>
          <a:ln w="9525" cap="flat" cmpd="sng">
            <a:solidFill>
              <a:schemeClr val="dk1"/>
            </a:solidFill>
            <a:prstDash val="solid"/>
            <a:round/>
            <a:headEnd type="none" w="sm" len="sm"/>
            <a:tailEnd type="none" w="sm" len="sm"/>
          </a:ln>
        </p:spPr>
      </p:cxnSp>
      <p:sp>
        <p:nvSpPr>
          <p:cNvPr id="1382" name="Google Shape;1382;p56"/>
          <p:cNvSpPr/>
          <p:nvPr/>
        </p:nvSpPr>
        <p:spPr>
          <a:xfrm>
            <a:off x="2598951" y="4295404"/>
            <a:ext cx="235862" cy="65233"/>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83" name="Google Shape;1383;p5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384" name="Google Shape;1384;p5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385" name="Google Shape;1385;p5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386" name="Google Shape;1386;p56"/>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387" name="Google Shape;1387;p5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388" name="Google Shape;1388;p5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389" name="Google Shape;1389;p5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391" name="Google Shape;1391;p56"/>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8388E22-9150-4258-8F2D-70536EA46E5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6238354-6999-4585-8ECA-5F394BBBC907}"/>
              </a:ext>
            </a:extLst>
          </p:cNvPr>
          <p:cNvSpPr>
            <a:spLocks noGrp="1"/>
          </p:cNvSpPr>
          <p:nvPr>
            <p:ph type="sldNum" sz="quarter" idx="12"/>
          </p:nvPr>
        </p:nvSpPr>
        <p:spPr/>
        <p:txBody>
          <a:bodyPr/>
          <a:lstStyle/>
          <a:p>
            <a:pPr>
              <a:defRPr/>
            </a:pPr>
            <a:fld id="{5C31613A-9AB8-4A88-9FCB-F71C16A9266D}" type="slidenum">
              <a:rPr lang="en-US" altLang="en-US" smtClean="0"/>
              <a:pPr>
                <a:defRPr/>
              </a:pPr>
              <a:t>52</a:t>
            </a:fld>
            <a:endParaRPr lang="en-US" altLang="en-US"/>
          </a:p>
        </p:txBody>
      </p:sp>
      <p:sp>
        <p:nvSpPr>
          <p:cNvPr id="107" name="Title 1">
            <a:extLst>
              <a:ext uri="{FF2B5EF4-FFF2-40B4-BE49-F238E27FC236}">
                <a16:creationId xmlns:a16="http://schemas.microsoft.com/office/drawing/2014/main" id="{AC1A030E-526B-4F6B-A2FB-53897279A68F}"/>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5FAA1654-93CB-4965-9227-FC5DAAC05C4C}"/>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007656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5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98" name="Google Shape;1398;p5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99" name="Google Shape;1399;p5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0" name="Google Shape;1400;p5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1" name="Google Shape;1401;p5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2" name="Google Shape;1402;p5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3" name="Google Shape;1403;p5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4" name="Google Shape;1404;p5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5" name="Google Shape;1405;p5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6" name="Google Shape;1406;p5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7" name="Google Shape;1407;p5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8" name="Google Shape;1408;p5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9" name="Google Shape;1409;p5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0" name="Google Shape;1410;p5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1" name="Google Shape;1411;p5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12" name="Google Shape;1412;p5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13" name="Google Shape;1413;p5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14" name="Google Shape;1414;p5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15" name="Google Shape;1415;p5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16" name="Google Shape;1416;p5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7" name="Google Shape;1417;p5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8" name="Google Shape;1418;p5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9" name="Google Shape;1419;p5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0" name="Google Shape;1420;p5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1" name="Google Shape;1421;p5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2" name="Google Shape;1422;p5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3" name="Google Shape;1423;p5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4" name="Google Shape;1424;p5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5" name="Google Shape;1425;p5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6" name="Google Shape;1426;p5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7" name="Google Shape;1427;p5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8" name="Google Shape;1428;p5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9" name="Google Shape;1429;p5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30" name="Google Shape;1430;p5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31" name="Google Shape;1431;p5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32" name="Google Shape;1432;p5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3" name="Google Shape;1433;p5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4" name="Google Shape;1434;p5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5" name="Google Shape;1435;p5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6" name="Google Shape;1436;p5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7" name="Google Shape;1437;p5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8" name="Google Shape;1438;p5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9" name="Google Shape;1439;p5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0" name="Google Shape;1440;p5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1" name="Google Shape;1441;p5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2" name="Google Shape;1442;p5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3" name="Google Shape;1443;p5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4" name="Google Shape;1444;p5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5" name="Google Shape;1445;p5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446" name="Google Shape;1446;p5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447" name="Google Shape;1447;p5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448" name="Google Shape;1448;p5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449" name="Google Shape;1449;p5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50" name="Google Shape;1450;p5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1" name="Google Shape;1451;p57"/>
          <p:cNvCxnSpPr>
            <a:stCxn id="1452" idx="3"/>
            <a:endCxn id="145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3" name="Google Shape;1453;p5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4" name="Google Shape;1454;p57"/>
          <p:cNvCxnSpPr>
            <a:stCxn id="1452" idx="5"/>
            <a:endCxn id="145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5" name="Google Shape;1455;p5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6" name="Google Shape;1456;p57"/>
          <p:cNvCxnSpPr>
            <a:stCxn id="1450" idx="3"/>
            <a:endCxn id="145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58" name="Google Shape;1458;p57"/>
          <p:cNvCxnSpPr>
            <a:stCxn id="1450" idx="5"/>
            <a:endCxn id="145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2" name="Google Shape;1452;p5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9" name="Google Shape;1459;p57"/>
          <p:cNvCxnSpPr>
            <a:stCxn id="1455" idx="3"/>
            <a:endCxn id="146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61" name="Google Shape;1461;p57"/>
          <p:cNvCxnSpPr>
            <a:stCxn id="1455" idx="5"/>
            <a:endCxn id="146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62" name="Google Shape;1462;p5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0" name="Google Shape;1460;p5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57" name="Google Shape;1457;p5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3" name="Google Shape;1463;p5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4" name="Google Shape;1464;p5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65" name="Google Shape;1465;p5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466" name="Google Shape;1466;p57"/>
          <p:cNvCxnSpPr>
            <a:stCxn id="1462" idx="4"/>
            <a:endCxn id="146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467" name="Google Shape;1467;p5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468" name="Google Shape;1468;p5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469" name="Google Shape;1469;p57"/>
          <p:cNvCxnSpPr>
            <a:stCxn id="1411" idx="4"/>
            <a:endCxn id="147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470" name="Google Shape;1470;p5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71" name="Google Shape;1471;p5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472" name="Google Shape;1472;p5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73" name="Google Shape;1473;p5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474" name="Google Shape;1474;p5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475" name="Google Shape;1475;p5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476" name="Google Shape;1476;p5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478" name="Google Shape;1478;p57"/>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D20F940-ED6C-4B5F-A83F-E64CBCB287C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1E8F92-E821-40CD-A6E4-D0A1CF607C34}"/>
              </a:ext>
            </a:extLst>
          </p:cNvPr>
          <p:cNvSpPr>
            <a:spLocks noGrp="1"/>
          </p:cNvSpPr>
          <p:nvPr>
            <p:ph type="sldNum" sz="quarter" idx="12"/>
          </p:nvPr>
        </p:nvSpPr>
        <p:spPr/>
        <p:txBody>
          <a:bodyPr/>
          <a:lstStyle/>
          <a:p>
            <a:pPr>
              <a:defRPr/>
            </a:pPr>
            <a:fld id="{5C31613A-9AB8-4A88-9FCB-F71C16A9266D}" type="slidenum">
              <a:rPr lang="en-US" altLang="en-US" smtClean="0"/>
              <a:pPr>
                <a:defRPr/>
              </a:pPr>
              <a:t>53</a:t>
            </a:fld>
            <a:endParaRPr lang="en-US" altLang="en-US"/>
          </a:p>
        </p:txBody>
      </p:sp>
      <p:sp>
        <p:nvSpPr>
          <p:cNvPr id="89" name="Title 1">
            <a:extLst>
              <a:ext uri="{FF2B5EF4-FFF2-40B4-BE49-F238E27FC236}">
                <a16:creationId xmlns:a16="http://schemas.microsoft.com/office/drawing/2014/main" id="{80B76CD8-992D-4EBB-814D-DC3A0A021869}"/>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7F6146-532F-4841-8FE0-ED436DD8E4F0}"/>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358164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84" name="Google Shape;1484;p5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5" name="Google Shape;1485;p5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6" name="Google Shape;1486;p5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7" name="Google Shape;1487;p5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8" name="Google Shape;1488;p5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9" name="Google Shape;1489;p5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0" name="Google Shape;1490;p5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1" name="Google Shape;1491;p5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2" name="Google Shape;1492;p5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3" name="Google Shape;1493;p5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4" name="Google Shape;1494;p5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5" name="Google Shape;1495;p5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6" name="Google Shape;1496;p5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7" name="Google Shape;1497;p5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98" name="Google Shape;1498;p5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99" name="Google Shape;1499;p5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00" name="Google Shape;1500;p5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01" name="Google Shape;1501;p5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02" name="Google Shape;1502;p5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3" name="Google Shape;1503;p5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4" name="Google Shape;1504;p5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5" name="Google Shape;1505;p5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6" name="Google Shape;1506;p5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7" name="Google Shape;1507;p5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8" name="Google Shape;1508;p5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9" name="Google Shape;1509;p5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0" name="Google Shape;1510;p5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1" name="Google Shape;1511;p5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2" name="Google Shape;1512;p5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3" name="Google Shape;1513;p5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4" name="Google Shape;1514;p5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5" name="Google Shape;1515;p5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16" name="Google Shape;1516;p5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17" name="Google Shape;1517;p5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18" name="Google Shape;1518;p5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9" name="Google Shape;1519;p5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0" name="Google Shape;1520;p5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1" name="Google Shape;1521;p5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2" name="Google Shape;1522;p5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3" name="Google Shape;1523;p5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4" name="Google Shape;1524;p5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5" name="Google Shape;1525;p5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6" name="Google Shape;1526;p5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7" name="Google Shape;1527;p5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8" name="Google Shape;1528;p5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9" name="Google Shape;1529;p5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0" name="Google Shape;1530;p5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1" name="Google Shape;1531;p5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532" name="Google Shape;1532;p5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533" name="Google Shape;1533;p5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534" name="Google Shape;1534;p5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535" name="Google Shape;1535;p5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36" name="Google Shape;1536;p5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37" name="Google Shape;1537;p58"/>
          <p:cNvCxnSpPr>
            <a:stCxn id="1538" idx="3"/>
            <a:endCxn id="15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9" name="Google Shape;1539;p5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0" name="Google Shape;1540;p58"/>
          <p:cNvCxnSpPr>
            <a:stCxn id="1538" idx="5"/>
            <a:endCxn id="1539"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1" name="Google Shape;1541;p5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2" name="Google Shape;1542;p58"/>
          <p:cNvCxnSpPr>
            <a:stCxn id="1536" idx="3"/>
            <a:endCxn id="1543"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4" name="Google Shape;1544;p58"/>
          <p:cNvCxnSpPr>
            <a:stCxn id="1536" idx="5"/>
            <a:endCxn id="1541"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8" name="Google Shape;1538;p5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5" name="Google Shape;1545;p58"/>
          <p:cNvCxnSpPr>
            <a:stCxn id="1541" idx="3"/>
            <a:endCxn id="1546"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7" name="Google Shape;1547;p58"/>
          <p:cNvCxnSpPr>
            <a:stCxn id="1541" idx="5"/>
            <a:endCxn id="1548"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8" name="Google Shape;1548;p5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6" name="Google Shape;1546;p5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3" name="Google Shape;1543;p5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9" name="Google Shape;1549;p5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50" name="Google Shape;1550;p5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51" name="Google Shape;1551;p5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552" name="Google Shape;1552;p58"/>
          <p:cNvCxnSpPr>
            <a:stCxn id="1548" idx="4"/>
            <a:endCxn id="1551"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553" name="Google Shape;1553;p5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54" name="Google Shape;1554;p5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555" name="Google Shape;1555;p58"/>
          <p:cNvCxnSpPr>
            <a:stCxn id="1497" idx="4"/>
            <a:endCxn id="155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556" name="Google Shape;1556;p5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57" name="Google Shape;1557;p5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558" name="Google Shape;1558;p58"/>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559" name="Google Shape;1559;p5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560" name="Google Shape;1560;p5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561" name="Google Shape;1561;p5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562" name="Google Shape;1562;p5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564" name="Google Shape;1564;p58"/>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pic>
        <p:nvPicPr>
          <p:cNvPr id="1565" name="Google Shape;1565;p58"/>
          <p:cNvPicPr preferRelativeResize="0"/>
          <p:nvPr/>
        </p:nvPicPr>
        <p:blipFill rotWithShape="1">
          <a:blip r:embed="rId3">
            <a:alphaModFix/>
          </a:blip>
          <a:srcRect/>
          <a:stretch/>
        </p:blipFill>
        <p:spPr>
          <a:xfrm>
            <a:off x="1652206" y="2179001"/>
            <a:ext cx="1113830" cy="549490"/>
          </a:xfrm>
          <a:prstGeom prst="rect">
            <a:avLst/>
          </a:prstGeom>
          <a:noFill/>
          <a:ln>
            <a:noFill/>
          </a:ln>
        </p:spPr>
      </p:pic>
      <p:pic>
        <p:nvPicPr>
          <p:cNvPr id="1566" name="Google Shape;1566;p58" descr="Résultat de recherche d'images pour &quot;big data icon&quot;"/>
          <p:cNvPicPr preferRelativeResize="0"/>
          <p:nvPr/>
        </p:nvPicPr>
        <p:blipFill rotWithShape="1">
          <a:blip r:embed="rId4">
            <a:alphaModFix/>
          </a:blip>
          <a:srcRect l="8997" t="21051" r="8726" b="20267"/>
          <a:stretch/>
        </p:blipFill>
        <p:spPr>
          <a:xfrm>
            <a:off x="1652206" y="2953634"/>
            <a:ext cx="1009088" cy="733882"/>
          </a:xfrm>
          <a:prstGeom prst="rect">
            <a:avLst/>
          </a:prstGeom>
          <a:noFill/>
          <a:ln>
            <a:noFill/>
          </a:ln>
        </p:spPr>
      </p:pic>
      <p:sp>
        <p:nvSpPr>
          <p:cNvPr id="3" name="Espace réservé du texte 2">
            <a:extLst>
              <a:ext uri="{FF2B5EF4-FFF2-40B4-BE49-F238E27FC236}">
                <a16:creationId xmlns:a16="http://schemas.microsoft.com/office/drawing/2014/main" id="{1C43BEEB-12AE-47F1-ABBA-32300428FD3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8BA9D85-F348-4903-B6E6-42B724F473CE}"/>
              </a:ext>
            </a:extLst>
          </p:cNvPr>
          <p:cNvSpPr>
            <a:spLocks noGrp="1"/>
          </p:cNvSpPr>
          <p:nvPr>
            <p:ph type="sldNum" sz="quarter" idx="12"/>
          </p:nvPr>
        </p:nvSpPr>
        <p:spPr/>
        <p:txBody>
          <a:bodyPr/>
          <a:lstStyle/>
          <a:p>
            <a:pPr>
              <a:defRPr/>
            </a:pPr>
            <a:fld id="{5C31613A-9AB8-4A88-9FCB-F71C16A9266D}" type="slidenum">
              <a:rPr lang="en-US" altLang="en-US" smtClean="0"/>
              <a:pPr>
                <a:defRPr/>
              </a:pPr>
              <a:t>54</a:t>
            </a:fld>
            <a:endParaRPr lang="en-US" altLang="en-US"/>
          </a:p>
        </p:txBody>
      </p:sp>
      <p:sp>
        <p:nvSpPr>
          <p:cNvPr id="91" name="Title 1">
            <a:extLst>
              <a:ext uri="{FF2B5EF4-FFF2-40B4-BE49-F238E27FC236}">
                <a16:creationId xmlns:a16="http://schemas.microsoft.com/office/drawing/2014/main" id="{4F50930E-A842-4DDC-9CD6-45084538570E}"/>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09F5C6-6595-4FA6-B72A-D2A3E832B85C}"/>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002837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72" name="Google Shape;1572;p5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3" name="Google Shape;1573;p5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4" name="Google Shape;1574;p5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5" name="Google Shape;1575;p5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6" name="Google Shape;1576;p5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7" name="Google Shape;1577;p5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8" name="Google Shape;1578;p5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9" name="Google Shape;1579;p5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0" name="Google Shape;1580;p5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1" name="Google Shape;1581;p5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2" name="Google Shape;1582;p5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3" name="Google Shape;1583;p5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4" name="Google Shape;1584;p5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5" name="Google Shape;1585;p5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86" name="Google Shape;1586;p5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587" name="Google Shape;1587;p5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88" name="Google Shape;1588;p5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89" name="Google Shape;1589;p5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90" name="Google Shape;1590;p5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1" name="Google Shape;1591;p5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2" name="Google Shape;1592;p5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3" name="Google Shape;1593;p5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4" name="Google Shape;1594;p5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5" name="Google Shape;1595;p5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6" name="Google Shape;1596;p5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7" name="Google Shape;1597;p5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8" name="Google Shape;1598;p5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9" name="Google Shape;1599;p5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0" name="Google Shape;1600;p5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1" name="Google Shape;1601;p5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2" name="Google Shape;1602;p5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3" name="Google Shape;1603;p5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04" name="Google Shape;1604;p5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05" name="Google Shape;1605;p5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06" name="Google Shape;1606;p5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7" name="Google Shape;1607;p5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8" name="Google Shape;1608;p5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9" name="Google Shape;1609;p5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0" name="Google Shape;1610;p5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1" name="Google Shape;1611;p5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2" name="Google Shape;1612;p5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3" name="Google Shape;1613;p5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4" name="Google Shape;1614;p5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5" name="Google Shape;1615;p5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6" name="Google Shape;1616;p5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7" name="Google Shape;1617;p5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8" name="Google Shape;1618;p5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9" name="Google Shape;1619;p5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620" name="Google Shape;1620;p5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621" name="Google Shape;1621;p5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622" name="Google Shape;1622;p5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623" name="Google Shape;1623;p5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24" name="Google Shape;1624;p5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5" name="Google Shape;1625;p59"/>
          <p:cNvCxnSpPr>
            <a:stCxn id="1626" idx="3"/>
            <a:endCxn id="16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7" name="Google Shape;1627;p5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8" name="Google Shape;1628;p59"/>
          <p:cNvCxnSpPr>
            <a:stCxn id="1626" idx="5"/>
            <a:endCxn id="16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9" name="Google Shape;1629;p5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0" name="Google Shape;1630;p59"/>
          <p:cNvCxnSpPr>
            <a:stCxn id="1624" idx="3"/>
            <a:endCxn id="16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2" name="Google Shape;1632;p59"/>
          <p:cNvCxnSpPr>
            <a:stCxn id="1624" idx="5"/>
            <a:endCxn id="16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6" name="Google Shape;1626;p5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3" name="Google Shape;1633;p59"/>
          <p:cNvCxnSpPr>
            <a:stCxn id="1629" idx="3"/>
            <a:endCxn id="16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5" name="Google Shape;1635;p59"/>
          <p:cNvCxnSpPr>
            <a:stCxn id="1629" idx="5"/>
            <a:endCxn id="16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36" name="Google Shape;1636;p5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4" name="Google Shape;1634;p5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1" name="Google Shape;1631;p5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7" name="Google Shape;1637;p5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8" name="Google Shape;1638;p5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39" name="Google Shape;1639;p5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640" name="Google Shape;1640;p59"/>
          <p:cNvCxnSpPr>
            <a:stCxn id="1636" idx="4"/>
            <a:endCxn id="16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641" name="Google Shape;1641;p5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42" name="Google Shape;1642;p5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643" name="Google Shape;1643;p59"/>
          <p:cNvCxnSpPr>
            <a:stCxn id="1585" idx="4"/>
            <a:endCxn id="16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644" name="Google Shape;1644;p5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45" name="Google Shape;1645;p5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646" name="Google Shape;1646;p59"/>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647" name="Google Shape;1647;p5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648" name="Google Shape;1648;p5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649" name="Google Shape;1649;p5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650" name="Google Shape;1650;p5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651" name="Google Shape;1651;p5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 name="Titre 1">
            <a:extLst>
              <a:ext uri="{FF2B5EF4-FFF2-40B4-BE49-F238E27FC236}">
                <a16:creationId xmlns:a16="http://schemas.microsoft.com/office/drawing/2014/main" id="{F2515753-A802-4B3F-A54D-056474517AA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5C759903-E324-41B2-815A-D40059AB1F8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6C3EBAE1-C39F-4952-AEB6-51A1373BF4C9}"/>
              </a:ext>
            </a:extLst>
          </p:cNvPr>
          <p:cNvSpPr>
            <a:spLocks noGrp="1"/>
          </p:cNvSpPr>
          <p:nvPr>
            <p:ph type="sldNum" sz="quarter" idx="12"/>
          </p:nvPr>
        </p:nvSpPr>
        <p:spPr/>
        <p:txBody>
          <a:bodyPr/>
          <a:lstStyle/>
          <a:p>
            <a:pPr>
              <a:defRPr/>
            </a:pPr>
            <a:fld id="{5C31613A-9AB8-4A88-9FCB-F71C16A9266D}" type="slidenum">
              <a:rPr lang="en-US" altLang="en-US" smtClean="0"/>
              <a:pPr>
                <a:defRPr/>
              </a:pPr>
              <a:t>55</a:t>
            </a:fld>
            <a:endParaRPr lang="en-US" altLang="en-US"/>
          </a:p>
        </p:txBody>
      </p:sp>
      <p:sp>
        <p:nvSpPr>
          <p:cNvPr id="5" name="Footer Placeholder 4">
            <a:extLst>
              <a:ext uri="{FF2B5EF4-FFF2-40B4-BE49-F238E27FC236}">
                <a16:creationId xmlns:a16="http://schemas.microsoft.com/office/drawing/2014/main" id="{7845015B-9B4F-4542-A681-D242518645FF}"/>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6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58" name="Google Shape;1658;p6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59" name="Google Shape;1659;p6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0" name="Google Shape;1660;p6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1" name="Google Shape;1661;p6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2" name="Google Shape;1662;p6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3" name="Google Shape;1663;p6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4" name="Google Shape;1664;p6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5" name="Google Shape;1665;p6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6" name="Google Shape;1666;p6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7" name="Google Shape;1667;p6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8" name="Google Shape;1668;p6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9" name="Google Shape;1669;p6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0" name="Google Shape;1670;p6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1" name="Google Shape;1671;p6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72" name="Google Shape;1672;p6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673" name="Google Shape;1673;p6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74" name="Google Shape;1674;p6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75" name="Google Shape;1675;p6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76" name="Google Shape;1676;p6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7" name="Google Shape;1677;p6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8" name="Google Shape;1678;p6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9" name="Google Shape;1679;p6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0" name="Google Shape;1680;p6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1" name="Google Shape;1681;p6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2" name="Google Shape;1682;p6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3" name="Google Shape;1683;p6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4" name="Google Shape;1684;p6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5" name="Google Shape;1685;p6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6" name="Google Shape;1686;p6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7" name="Google Shape;1687;p6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8" name="Google Shape;1688;p6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9" name="Google Shape;1689;p6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90" name="Google Shape;1690;p6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91" name="Google Shape;1691;p6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92" name="Google Shape;1692;p6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3" name="Google Shape;1693;p6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4" name="Google Shape;1694;p6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5" name="Google Shape;1695;p6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6" name="Google Shape;1696;p6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7" name="Google Shape;1697;p6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8" name="Google Shape;1698;p6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9" name="Google Shape;1699;p6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0" name="Google Shape;1700;p6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1" name="Google Shape;1701;p6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2" name="Google Shape;1702;p6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3" name="Google Shape;1703;p6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4" name="Google Shape;1704;p6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5" name="Google Shape;1705;p6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06" name="Google Shape;1706;p6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07" name="Google Shape;1707;p6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8" name="Google Shape;1708;p6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9" name="Google Shape;1709;p6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0" name="Google Shape;1710;p6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1" name="Google Shape;1711;p6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2" name="Google Shape;1712;p6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3" name="Google Shape;1713;p6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4" name="Google Shape;1714;p6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5" name="Google Shape;1715;p6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6" name="Google Shape;1716;p6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7" name="Google Shape;1717;p6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8" name="Google Shape;1718;p6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9" name="Google Shape;1719;p6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20" name="Google Shape;1720;p6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721" name="Google Shape;1721;p6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722" name="Google Shape;1722;p6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723" name="Google Shape;1723;p6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24" name="Google Shape;1724;p6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5" name="Google Shape;1725;p60"/>
          <p:cNvCxnSpPr>
            <a:stCxn id="1726" idx="3"/>
            <a:endCxn id="17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7" name="Google Shape;1727;p6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8" name="Google Shape;1728;p60"/>
          <p:cNvCxnSpPr>
            <a:stCxn id="1726" idx="5"/>
            <a:endCxn id="17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9" name="Google Shape;1729;p6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0" name="Google Shape;1730;p60"/>
          <p:cNvCxnSpPr>
            <a:stCxn id="1724" idx="3"/>
            <a:endCxn id="17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2" name="Google Shape;1732;p60"/>
          <p:cNvCxnSpPr>
            <a:stCxn id="1724" idx="5"/>
            <a:endCxn id="17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6" name="Google Shape;1726;p6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3" name="Google Shape;1733;p60"/>
          <p:cNvCxnSpPr>
            <a:stCxn id="1729" idx="3"/>
            <a:endCxn id="17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5" name="Google Shape;1735;p60"/>
          <p:cNvCxnSpPr>
            <a:stCxn id="1729" idx="5"/>
            <a:endCxn id="17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36" name="Google Shape;1736;p6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4" name="Google Shape;1734;p6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1" name="Google Shape;1731;p6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7" name="Google Shape;1737;p6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8" name="Google Shape;1738;p6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39" name="Google Shape;1739;p6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40" name="Google Shape;1740;p60"/>
          <p:cNvCxnSpPr>
            <a:stCxn id="1736" idx="4"/>
            <a:endCxn id="17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741" name="Google Shape;1741;p6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42" name="Google Shape;1742;p6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743" name="Google Shape;1743;p60"/>
          <p:cNvCxnSpPr>
            <a:stCxn id="1671" idx="4"/>
            <a:endCxn id="17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744" name="Google Shape;1744;p6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45" name="Google Shape;1745;p6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746" name="Google Shape;1746;p6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747" name="Google Shape;1747;p6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748" name="Google Shape;1748;p6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749" name="Google Shape;1749;p6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750" name="Google Shape;1750;p6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751" name="Google Shape;1751;p6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 name="Titre 1">
            <a:extLst>
              <a:ext uri="{FF2B5EF4-FFF2-40B4-BE49-F238E27FC236}">
                <a16:creationId xmlns:a16="http://schemas.microsoft.com/office/drawing/2014/main" id="{7F6819AF-C39F-4E81-B00E-ACBEB9193E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3477270-4D2D-4212-A0DA-3070AC90589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6A5873F-57FD-4382-BA9F-78864991AA3C}"/>
              </a:ext>
            </a:extLst>
          </p:cNvPr>
          <p:cNvSpPr>
            <a:spLocks noGrp="1"/>
          </p:cNvSpPr>
          <p:nvPr>
            <p:ph type="sldNum" sz="quarter" idx="12"/>
          </p:nvPr>
        </p:nvSpPr>
        <p:spPr/>
        <p:txBody>
          <a:bodyPr/>
          <a:lstStyle/>
          <a:p>
            <a:pPr>
              <a:defRPr/>
            </a:pPr>
            <a:fld id="{5C31613A-9AB8-4A88-9FCB-F71C16A9266D}" type="slidenum">
              <a:rPr lang="en-US" altLang="en-US" smtClean="0"/>
              <a:pPr>
                <a:defRPr/>
              </a:pPr>
              <a:t>56</a:t>
            </a:fld>
            <a:endParaRPr lang="en-US" altLang="en-US"/>
          </a:p>
        </p:txBody>
      </p:sp>
      <p:sp>
        <p:nvSpPr>
          <p:cNvPr id="5" name="Footer Placeholder 4">
            <a:extLst>
              <a:ext uri="{FF2B5EF4-FFF2-40B4-BE49-F238E27FC236}">
                <a16:creationId xmlns:a16="http://schemas.microsoft.com/office/drawing/2014/main" id="{14A7784F-E0B6-48DC-B116-2D7B1A3ED05A}"/>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58" name="Google Shape;1758;p6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59" name="Google Shape;1759;p6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0" name="Google Shape;1760;p6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1" name="Google Shape;1761;p6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2" name="Google Shape;1762;p6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3" name="Google Shape;1763;p6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4" name="Google Shape;1764;p6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5" name="Google Shape;1765;p6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6" name="Google Shape;1766;p6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7" name="Google Shape;1767;p6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8" name="Google Shape;1768;p6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9" name="Google Shape;1769;p6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0" name="Google Shape;1770;p6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1" name="Google Shape;1771;p6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72" name="Google Shape;1772;p6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773" name="Google Shape;1773;p6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74" name="Google Shape;1774;p6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75" name="Google Shape;1775;p6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76" name="Google Shape;1776;p6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7" name="Google Shape;1777;p6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8" name="Google Shape;1778;p6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9" name="Google Shape;1779;p6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0" name="Google Shape;1780;p6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1" name="Google Shape;1781;p6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2" name="Google Shape;1782;p6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3" name="Google Shape;1783;p6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4" name="Google Shape;1784;p6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5" name="Google Shape;1785;p6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6" name="Google Shape;1786;p6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7" name="Google Shape;1787;p6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8" name="Google Shape;1788;p6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9" name="Google Shape;1789;p6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90" name="Google Shape;1790;p6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91" name="Google Shape;1791;p6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92" name="Google Shape;1792;p6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3" name="Google Shape;1793;p6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4" name="Google Shape;1794;p6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5" name="Google Shape;1795;p6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6" name="Google Shape;1796;p6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7" name="Google Shape;1797;p6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8" name="Google Shape;1798;p6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9" name="Google Shape;1799;p6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0" name="Google Shape;1800;p6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1" name="Google Shape;1801;p6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2" name="Google Shape;1802;p6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3" name="Google Shape;1803;p6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4" name="Google Shape;1804;p6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5" name="Google Shape;1805;p6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06" name="Google Shape;1806;p6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07" name="Google Shape;1807;p6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8" name="Google Shape;1808;p6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9" name="Google Shape;1809;p6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0" name="Google Shape;1810;p6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1" name="Google Shape;1811;p6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2" name="Google Shape;1812;p6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3" name="Google Shape;1813;p6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4" name="Google Shape;1814;p6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5" name="Google Shape;1815;p6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6" name="Google Shape;1816;p6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7" name="Google Shape;1817;p6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8" name="Google Shape;1818;p6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9" name="Google Shape;1819;p6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20" name="Google Shape;1820;p6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821" name="Google Shape;1821;p6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822" name="Google Shape;1822;p6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823" name="Google Shape;1823;p6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24" name="Google Shape;1824;p6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5" name="Google Shape;1825;p61"/>
          <p:cNvCxnSpPr>
            <a:stCxn id="1826" idx="3"/>
            <a:endCxn id="18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7" name="Google Shape;1827;p6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8" name="Google Shape;1828;p61"/>
          <p:cNvCxnSpPr>
            <a:stCxn id="1826" idx="5"/>
            <a:endCxn id="18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9" name="Google Shape;1829;p6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0" name="Google Shape;1830;p61"/>
          <p:cNvCxnSpPr>
            <a:stCxn id="1824" idx="3"/>
            <a:endCxn id="18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2" name="Google Shape;1832;p61"/>
          <p:cNvCxnSpPr>
            <a:stCxn id="1824" idx="5"/>
            <a:endCxn id="18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6" name="Google Shape;1826;p6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3" name="Google Shape;1833;p61"/>
          <p:cNvCxnSpPr>
            <a:stCxn id="1829" idx="3"/>
            <a:endCxn id="18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5" name="Google Shape;1835;p61"/>
          <p:cNvCxnSpPr>
            <a:stCxn id="1829" idx="5"/>
            <a:endCxn id="18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36" name="Google Shape;1836;p6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4" name="Google Shape;1834;p6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1" name="Google Shape;1831;p6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7" name="Google Shape;1837;p6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8" name="Google Shape;1838;p6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39" name="Google Shape;1839;p6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40" name="Google Shape;1840;p61"/>
          <p:cNvCxnSpPr>
            <a:stCxn id="1836" idx="4"/>
            <a:endCxn id="18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841" name="Google Shape;1841;p6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42" name="Google Shape;1842;p6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843" name="Google Shape;1843;p61"/>
          <p:cNvCxnSpPr>
            <a:stCxn id="1771" idx="4"/>
            <a:endCxn id="18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844" name="Google Shape;1844;p6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45" name="Google Shape;1845;p6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846" name="Google Shape;1846;p6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847" name="Google Shape;1847;p6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848" name="Google Shape;1848;p6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849" name="Google Shape;1849;p6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850" name="Google Shape;1850;p6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851" name="Google Shape;1851;p6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852" name="Google Shape;1852;p61"/>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+ꝏ</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1853" name="Google Shape;1853;p61"/>
          <p:cNvSpPr txBox="1"/>
          <p:nvPr/>
        </p:nvSpPr>
        <p:spPr>
          <a:xfrm>
            <a:off x="3515997" y="3246431"/>
            <a:ext cx="3516431" cy="292800"/>
          </a:xfrm>
          <a:prstGeom prst="rect">
            <a:avLst/>
          </a:prstGeom>
          <a:noFill/>
          <a:ln>
            <a:noFill/>
          </a:ln>
        </p:spPr>
        <p:txBody>
          <a:bodyPr spcFirstLastPara="1" wrap="square" lIns="91425" tIns="91425" rIns="91425" bIns="91425" anchor="t" anchorCtr="0">
            <a:noAutofit/>
          </a:bodyPr>
          <a:lstStyle/>
          <a:p>
            <a:r>
              <a:rPr lang="en-CA" b="1">
                <a:solidFill>
                  <a:srgbClr val="C00000"/>
                </a:solidFill>
                <a:latin typeface="Arial"/>
                <a:ea typeface="Arial"/>
                <a:cs typeface="Arial"/>
                <a:sym typeface="Arial"/>
              </a:rPr>
              <a:t>lower-bounding (lb) property:   </a:t>
            </a:r>
            <a:endParaRPr sz="1350"/>
          </a:p>
          <a:p>
            <a:r>
              <a:rPr lang="en-CA" sz="1200" b="1">
                <a:solidFill>
                  <a:schemeClr val="accent6"/>
                </a:solidFill>
                <a:latin typeface="Arial"/>
                <a:ea typeface="Arial"/>
                <a:cs typeface="Arial"/>
                <a:sym typeface="Arial"/>
              </a:rPr>
              <a:t> d</a:t>
            </a:r>
            <a:r>
              <a:rPr lang="en-CA" sz="1200" b="1" baseline="-25000">
                <a:solidFill>
                  <a:schemeClr val="accent6"/>
                </a:solidFill>
                <a:latin typeface="Arial"/>
                <a:ea typeface="Arial"/>
                <a:cs typeface="Arial"/>
                <a:sym typeface="Arial"/>
              </a:rPr>
              <a:t>lb</a:t>
            </a:r>
            <a:r>
              <a:rPr lang="en-CA" sz="1200" b="1">
                <a:solidFill>
                  <a:schemeClr val="accent6"/>
                </a:solidFill>
                <a:latin typeface="Arial"/>
                <a:ea typeface="Arial"/>
                <a:cs typeface="Arial"/>
                <a:sym typeface="Arial"/>
              </a:rPr>
              <a:t>(Q’, C</a:t>
            </a:r>
            <a:r>
              <a:rPr lang="en-CA" sz="1200" b="1" baseline="-25000">
                <a:solidFill>
                  <a:schemeClr val="accent6"/>
                </a:solidFill>
                <a:latin typeface="Arial"/>
                <a:ea typeface="Arial"/>
                <a:cs typeface="Arial"/>
                <a:sym typeface="Arial"/>
              </a:rPr>
              <a:t>i</a:t>
            </a:r>
            <a:r>
              <a:rPr lang="en-CA" sz="1200" b="1">
                <a:solidFill>
                  <a:schemeClr val="accent6"/>
                </a:solidFill>
                <a:latin typeface="Arial"/>
                <a:ea typeface="Arial"/>
                <a:cs typeface="Arial"/>
                <a:sym typeface="Arial"/>
              </a:rPr>
              <a:t>’)  </a:t>
            </a:r>
            <a:r>
              <a:rPr lang="en-CA" sz="1200" b="1">
                <a:solidFill>
                  <a:schemeClr val="dk1"/>
                </a:solidFill>
                <a:latin typeface="Arial"/>
                <a:ea typeface="Arial"/>
                <a:cs typeface="Arial"/>
                <a:sym typeface="Arial"/>
              </a:rPr>
              <a:t>&lt;=</a:t>
            </a:r>
            <a:r>
              <a:rPr lang="en-CA" sz="1200" b="1">
                <a:solidFill>
                  <a:schemeClr val="accent6"/>
                </a:solidFill>
                <a:latin typeface="Arial"/>
                <a:ea typeface="Arial"/>
                <a:cs typeface="Arial"/>
                <a:sym typeface="Arial"/>
              </a:rPr>
              <a:t> </a:t>
            </a:r>
            <a:r>
              <a:rPr lang="en-CA" sz="1200" b="1">
                <a:solidFill>
                  <a:srgbClr val="2E75B5"/>
                </a:solidFill>
                <a:latin typeface="Arial"/>
                <a:ea typeface="Arial"/>
                <a:cs typeface="Arial"/>
                <a:sym typeface="Arial"/>
              </a:rPr>
              <a:t>d(Q, C</a:t>
            </a:r>
            <a:r>
              <a:rPr lang="en-CA" sz="1200" b="1" baseline="-25000">
                <a:solidFill>
                  <a:srgbClr val="2E75B5"/>
                </a:solidFill>
                <a:latin typeface="Arial"/>
                <a:ea typeface="Arial"/>
                <a:cs typeface="Arial"/>
                <a:sym typeface="Arial"/>
              </a:rPr>
              <a:t>i</a:t>
            </a:r>
            <a:r>
              <a:rPr lang="en-CA" sz="1200" b="1">
                <a:solidFill>
                  <a:srgbClr val="2E75B5"/>
                </a:solidFill>
                <a:latin typeface="Arial"/>
                <a:ea typeface="Arial"/>
                <a:cs typeface="Arial"/>
                <a:sym typeface="Arial"/>
              </a:rPr>
              <a:t>)</a:t>
            </a:r>
            <a:r>
              <a:rPr lang="en-CA" sz="1200" b="1">
                <a:solidFill>
                  <a:schemeClr val="accent6"/>
                </a:solidFill>
                <a:latin typeface="Arial"/>
                <a:ea typeface="Arial"/>
                <a:cs typeface="Arial"/>
                <a:sym typeface="Arial"/>
              </a:rPr>
              <a:t> </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418C5AC-E128-44BD-8680-0D961FBA16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5E7A88B-6951-409D-9CEF-7B79D01A8A9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49E2B93-1140-4796-A8B3-F6DC40F399BD}"/>
              </a:ext>
            </a:extLst>
          </p:cNvPr>
          <p:cNvSpPr>
            <a:spLocks noGrp="1"/>
          </p:cNvSpPr>
          <p:nvPr>
            <p:ph type="sldNum" sz="quarter" idx="12"/>
          </p:nvPr>
        </p:nvSpPr>
        <p:spPr/>
        <p:txBody>
          <a:bodyPr/>
          <a:lstStyle/>
          <a:p>
            <a:pPr>
              <a:defRPr/>
            </a:pPr>
            <a:fld id="{5C31613A-9AB8-4A88-9FCB-F71C16A9266D}" type="slidenum">
              <a:rPr lang="en-US" altLang="en-US" smtClean="0"/>
              <a:pPr>
                <a:defRPr/>
              </a:pPr>
              <a:t>57</a:t>
            </a:fld>
            <a:endParaRPr lang="en-US" altLang="en-US"/>
          </a:p>
        </p:txBody>
      </p:sp>
      <p:sp>
        <p:nvSpPr>
          <p:cNvPr id="5" name="Footer Placeholder 4">
            <a:extLst>
              <a:ext uri="{FF2B5EF4-FFF2-40B4-BE49-F238E27FC236}">
                <a16:creationId xmlns:a16="http://schemas.microsoft.com/office/drawing/2014/main" id="{A529F58F-FB3D-48A6-83DC-0F1C568868F2}"/>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6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60" name="Google Shape;1860;p6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1" name="Google Shape;1861;p6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2" name="Google Shape;1862;p6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3" name="Google Shape;1863;p6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4" name="Google Shape;1864;p6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5" name="Google Shape;1865;p6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6" name="Google Shape;1866;p6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7" name="Google Shape;1867;p6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8" name="Google Shape;1868;p6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9" name="Google Shape;1869;p6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0" name="Google Shape;1870;p6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1" name="Google Shape;1871;p6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2" name="Google Shape;1872;p6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3" name="Google Shape;1873;p6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74" name="Google Shape;1874;p6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875" name="Google Shape;1875;p6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76" name="Google Shape;1876;p6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77" name="Google Shape;1877;p6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78" name="Google Shape;1878;p6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9" name="Google Shape;1879;p6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0" name="Google Shape;1880;p6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1" name="Google Shape;1881;p6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2" name="Google Shape;1882;p6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3" name="Google Shape;1883;p6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4" name="Google Shape;1884;p6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5" name="Google Shape;1885;p6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6" name="Google Shape;1886;p6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7" name="Google Shape;1887;p6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8" name="Google Shape;1888;p6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9" name="Google Shape;1889;p6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0" name="Google Shape;1890;p6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1" name="Google Shape;1891;p6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92" name="Google Shape;1892;p6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93" name="Google Shape;1893;p6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94" name="Google Shape;1894;p6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5" name="Google Shape;1895;p6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6" name="Google Shape;1896;p6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7" name="Google Shape;1897;p6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8" name="Google Shape;1898;p6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9" name="Google Shape;1899;p6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0" name="Google Shape;1900;p6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1" name="Google Shape;1901;p6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2" name="Google Shape;1902;p6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3" name="Google Shape;1903;p6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4" name="Google Shape;1904;p6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5" name="Google Shape;1905;p6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6" name="Google Shape;1906;p6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7" name="Google Shape;1907;p6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08" name="Google Shape;1908;p6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09" name="Google Shape;1909;p6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0" name="Google Shape;1910;p6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1" name="Google Shape;1911;p6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2" name="Google Shape;1912;p6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3" name="Google Shape;1913;p6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4" name="Google Shape;1914;p6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5" name="Google Shape;1915;p6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6" name="Google Shape;1916;p6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7" name="Google Shape;1917;p6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8" name="Google Shape;1918;p6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9" name="Google Shape;1919;p6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0" name="Google Shape;1920;p6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1" name="Google Shape;1921;p6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22" name="Google Shape;1922;p6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923" name="Google Shape;1923;p6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924" name="Google Shape;1924;p6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1925" name="Google Shape;1925;p6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926" name="Google Shape;1926;p6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27" name="Google Shape;1927;p6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28" name="Google Shape;1928;p62"/>
          <p:cNvCxnSpPr>
            <a:stCxn id="1929" idx="3"/>
            <a:endCxn id="19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0" name="Google Shape;1930;p6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1" name="Google Shape;1931;p62"/>
          <p:cNvCxnSpPr>
            <a:stCxn id="1929" idx="5"/>
            <a:endCxn id="193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2" name="Google Shape;1932;p6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3" name="Google Shape;1933;p62"/>
          <p:cNvCxnSpPr>
            <a:stCxn id="1927" idx="3"/>
            <a:endCxn id="193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5" name="Google Shape;1935;p62"/>
          <p:cNvCxnSpPr>
            <a:stCxn id="1927" idx="5"/>
            <a:endCxn id="193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29" name="Google Shape;1929;p6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6" name="Google Shape;1936;p62"/>
          <p:cNvCxnSpPr>
            <a:stCxn id="1932" idx="3"/>
            <a:endCxn id="193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8" name="Google Shape;1938;p62"/>
          <p:cNvCxnSpPr>
            <a:stCxn id="1932" idx="5"/>
            <a:endCxn id="193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9" name="Google Shape;1939;p6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7" name="Google Shape;1937;p6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4" name="Google Shape;1934;p6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0" name="Google Shape;1940;p6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1" name="Google Shape;1941;p6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42" name="Google Shape;1942;p6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43" name="Google Shape;1943;p62"/>
          <p:cNvCxnSpPr>
            <a:stCxn id="1939" idx="4"/>
            <a:endCxn id="194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944" name="Google Shape;1944;p6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945" name="Google Shape;1945;p6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946" name="Google Shape;1946;p62"/>
          <p:cNvCxnSpPr>
            <a:stCxn id="1873" idx="4"/>
            <a:endCxn id="194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947" name="Google Shape;1947;p6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48" name="Google Shape;1948;p6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949" name="Google Shape;1949;p6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950" name="Google Shape;1950;p6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951" name="Google Shape;1951;p6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952" name="Google Shape;1952;p6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953" name="Google Shape;1953;p6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954" name="Google Shape;1954;p6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955" name="Google Shape;1955;p62"/>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56" name="Google Shape;1956;p62"/>
          <p:cNvCxnSpPr>
            <a:stCxn id="1891" idx="3"/>
            <a:endCxn id="1955" idx="0"/>
          </p:cNvCxnSpPr>
          <p:nvPr/>
        </p:nvCxnSpPr>
        <p:spPr>
          <a:xfrm flipH="1">
            <a:off x="3743621" y="2363631"/>
            <a:ext cx="716850" cy="893925"/>
          </a:xfrm>
          <a:prstGeom prst="straightConnector1">
            <a:avLst/>
          </a:prstGeom>
          <a:noFill/>
          <a:ln w="9525" cap="flat" cmpd="sng">
            <a:solidFill>
              <a:schemeClr val="dk1"/>
            </a:solidFill>
            <a:prstDash val="solid"/>
            <a:round/>
            <a:headEnd type="none" w="sm" len="sm"/>
            <a:tailEnd type="none" w="sm" len="sm"/>
          </a:ln>
        </p:spPr>
      </p:cxnSp>
      <p:sp>
        <p:nvSpPr>
          <p:cNvPr id="1957" name="Google Shape;1957;p6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958" name="Google Shape;1958;p62"/>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FE01135-F8FD-4E49-941C-F035ACF0E5B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E908E9A-02B1-40A4-A4A5-9671A7BF9ED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4679AFD-6BCA-4768-A84D-6750D049BB35}"/>
              </a:ext>
            </a:extLst>
          </p:cNvPr>
          <p:cNvSpPr>
            <a:spLocks noGrp="1"/>
          </p:cNvSpPr>
          <p:nvPr>
            <p:ph type="sldNum" sz="quarter" idx="12"/>
          </p:nvPr>
        </p:nvSpPr>
        <p:spPr/>
        <p:txBody>
          <a:bodyPr/>
          <a:lstStyle/>
          <a:p>
            <a:pPr>
              <a:defRPr/>
            </a:pPr>
            <a:fld id="{5C31613A-9AB8-4A88-9FCB-F71C16A9266D}" type="slidenum">
              <a:rPr lang="en-US" altLang="en-US" smtClean="0"/>
              <a:pPr>
                <a:defRPr/>
              </a:pPr>
              <a:t>58</a:t>
            </a:fld>
            <a:endParaRPr lang="en-US" altLang="en-US"/>
          </a:p>
        </p:txBody>
      </p:sp>
      <p:sp>
        <p:nvSpPr>
          <p:cNvPr id="5" name="Footer Placeholder 4">
            <a:extLst>
              <a:ext uri="{FF2B5EF4-FFF2-40B4-BE49-F238E27FC236}">
                <a16:creationId xmlns:a16="http://schemas.microsoft.com/office/drawing/2014/main" id="{A2424259-B7FA-4AFD-8F06-38AEDDA705BB}"/>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6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65" name="Google Shape;1965;p6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6" name="Google Shape;1966;p6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7" name="Google Shape;1967;p6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8" name="Google Shape;1968;p6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9" name="Google Shape;1969;p6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0" name="Google Shape;1970;p6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1" name="Google Shape;1971;p6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2" name="Google Shape;1972;p6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3" name="Google Shape;1973;p6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4" name="Google Shape;1974;p6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5" name="Google Shape;1975;p6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6" name="Google Shape;1976;p6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7" name="Google Shape;1977;p6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8" name="Google Shape;1978;p6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79" name="Google Shape;1979;p6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980" name="Google Shape;1980;p6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81" name="Google Shape;1981;p6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82" name="Google Shape;1982;p6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83" name="Google Shape;1983;p6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4" name="Google Shape;1984;p6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5" name="Google Shape;1985;p6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6" name="Google Shape;1986;p6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7" name="Google Shape;1987;p6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8" name="Google Shape;1988;p6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9" name="Google Shape;1989;p6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0" name="Google Shape;1990;p6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1" name="Google Shape;1991;p6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2" name="Google Shape;1992;p6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3" name="Google Shape;1993;p6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4" name="Google Shape;1994;p6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5" name="Google Shape;1995;p6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6" name="Google Shape;1996;p6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97" name="Google Shape;1997;p6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98" name="Google Shape;1998;p6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99" name="Google Shape;1999;p6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0" name="Google Shape;2000;p6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1" name="Google Shape;2001;p6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2" name="Google Shape;2002;p6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3" name="Google Shape;2003;p6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4" name="Google Shape;2004;p6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5" name="Google Shape;2005;p6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6" name="Google Shape;2006;p6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7" name="Google Shape;2007;p6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8" name="Google Shape;2008;p6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9" name="Google Shape;2009;p6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0" name="Google Shape;2010;p6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1" name="Google Shape;2011;p6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2" name="Google Shape;2012;p6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13" name="Google Shape;2013;p6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14" name="Google Shape;2014;p6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5" name="Google Shape;2015;p6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6" name="Google Shape;2016;p6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7" name="Google Shape;2017;p6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8" name="Google Shape;2018;p6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9" name="Google Shape;2019;p6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0" name="Google Shape;2020;p6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1" name="Google Shape;2021;p6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2" name="Google Shape;2022;p6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3" name="Google Shape;2023;p6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4" name="Google Shape;2024;p6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5" name="Google Shape;2025;p6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6" name="Google Shape;2026;p6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27" name="Google Shape;2027;p6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028" name="Google Shape;2028;p6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029" name="Google Shape;2029;p6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030" name="Google Shape;2030;p6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031" name="Google Shape;2031;p6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32" name="Google Shape;2032;p6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3" name="Google Shape;2033;p63"/>
          <p:cNvCxnSpPr>
            <a:stCxn id="2034" idx="3"/>
            <a:endCxn id="203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5" name="Google Shape;2035;p6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6" name="Google Shape;2036;p63"/>
          <p:cNvCxnSpPr>
            <a:stCxn id="2034" idx="5"/>
            <a:endCxn id="203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7" name="Google Shape;2037;p6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8" name="Google Shape;2038;p63"/>
          <p:cNvCxnSpPr>
            <a:stCxn id="2032" idx="3"/>
            <a:endCxn id="203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0" name="Google Shape;2040;p63"/>
          <p:cNvCxnSpPr>
            <a:stCxn id="2032" idx="5"/>
            <a:endCxn id="203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4" name="Google Shape;2034;p6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41" name="Google Shape;2041;p63"/>
          <p:cNvCxnSpPr>
            <a:stCxn id="2037" idx="3"/>
            <a:endCxn id="204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3" name="Google Shape;2043;p63"/>
          <p:cNvCxnSpPr>
            <a:stCxn id="2037" idx="5"/>
            <a:endCxn id="204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44" name="Google Shape;2044;p6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2" name="Google Shape;2042;p6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39" name="Google Shape;2039;p6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5" name="Google Shape;2045;p6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6" name="Google Shape;2046;p6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47" name="Google Shape;2047;p6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48" name="Google Shape;2048;p63"/>
          <p:cNvCxnSpPr>
            <a:stCxn id="2044" idx="4"/>
            <a:endCxn id="204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049" name="Google Shape;2049;p6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050" name="Google Shape;2050;p6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051" name="Google Shape;2051;p63"/>
          <p:cNvCxnSpPr>
            <a:stCxn id="1978" idx="4"/>
            <a:endCxn id="205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052" name="Google Shape;2052;p6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53" name="Google Shape;2053;p6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054" name="Google Shape;2054;p6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055" name="Google Shape;2055;p6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056" name="Google Shape;2056;p6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057" name="Google Shape;2057;p6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058" name="Google Shape;2058;p6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059" name="Google Shape;2059;p63"/>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60" name="Google Shape;2060;p63"/>
          <p:cNvCxnSpPr>
            <a:endCxn id="2059"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061" name="Google Shape;2061;p6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062" name="Google Shape;2062;p6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063" name="Google Shape;2063;p6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1DFED565-CC0D-4417-B060-B0DEA313AEA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DA250EF-BFDC-49AB-972E-151FEA7D5DD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1A505A3-768E-4020-B225-FE65F9AE8865}"/>
              </a:ext>
            </a:extLst>
          </p:cNvPr>
          <p:cNvSpPr>
            <a:spLocks noGrp="1"/>
          </p:cNvSpPr>
          <p:nvPr>
            <p:ph type="sldNum" sz="quarter" idx="12"/>
          </p:nvPr>
        </p:nvSpPr>
        <p:spPr/>
        <p:txBody>
          <a:bodyPr/>
          <a:lstStyle/>
          <a:p>
            <a:pPr>
              <a:defRPr/>
            </a:pPr>
            <a:fld id="{5C31613A-9AB8-4A88-9FCB-F71C16A9266D}" type="slidenum">
              <a:rPr lang="en-US" altLang="en-US" smtClean="0"/>
              <a:pPr>
                <a:defRPr/>
              </a:pPr>
              <a:t>59</a:t>
            </a:fld>
            <a:endParaRPr lang="en-US" altLang="en-US"/>
          </a:p>
        </p:txBody>
      </p:sp>
      <p:sp>
        <p:nvSpPr>
          <p:cNvPr id="5" name="Footer Placeholder 4">
            <a:extLst>
              <a:ext uri="{FF2B5EF4-FFF2-40B4-BE49-F238E27FC236}">
                <a16:creationId xmlns:a16="http://schemas.microsoft.com/office/drawing/2014/main" id="{691D3968-A74C-4D1F-9E5C-CECF7A17E9B0}"/>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Scientific Monitoring</a:t>
            </a:r>
          </a:p>
        </p:txBody>
      </p:sp>
      <p:sp>
        <p:nvSpPr>
          <p:cNvPr id="4" name="Content Placeholder 3"/>
          <p:cNvSpPr>
            <a:spLocks noGrp="1"/>
          </p:cNvSpPr>
          <p:nvPr>
            <p:ph idx="1"/>
          </p:nvPr>
        </p:nvSpPr>
        <p:spPr/>
        <p:txBody>
          <a:bodyPr>
            <a:noAutofit/>
          </a:bodyPr>
          <a:lstStyle/>
          <a:p>
            <a:r>
              <a:rPr lang="en-US" sz="2600" dirty="0"/>
              <a:t>meteorology, oceanography, astronomy, </a:t>
            </a:r>
          </a:p>
          <a:p>
            <a:pPr marL="109537" indent="0">
              <a:buNone/>
            </a:pPr>
            <a:r>
              <a:rPr lang="en-US" sz="2600" dirty="0"/>
              <a:t>   finance, sociology, …</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6</a:t>
            </a:fld>
            <a:endParaRPr lang="en-US" dirty="0"/>
          </a:p>
        </p:txBody>
      </p:sp>
      <p:pic>
        <p:nvPicPr>
          <p:cNvPr id="8" name="Picture 7" descr="Picture 4.png"/>
          <p:cNvPicPr>
            <a:picLocks noChangeAspect="1"/>
          </p:cNvPicPr>
          <p:nvPr/>
        </p:nvPicPr>
        <p:blipFill>
          <a:blip r:embed="rId2"/>
          <a:stretch>
            <a:fillRect/>
          </a:stretch>
        </p:blipFill>
        <p:spPr>
          <a:xfrm>
            <a:off x="5180964" y="3631309"/>
            <a:ext cx="2618857" cy="1543747"/>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r>
              <a:rPr lang="en-US"/>
              <a:t>Echihabi, Palpanas - MDM 2022</a:t>
            </a:r>
            <a:endParaRPr lang="en-US" dirty="0"/>
          </a:p>
        </p:txBody>
      </p:sp>
      <p:sp>
        <p:nvSpPr>
          <p:cNvPr id="11" name="TextBox 10"/>
          <p:cNvSpPr txBox="1"/>
          <p:nvPr/>
        </p:nvSpPr>
        <p:spPr>
          <a:xfrm>
            <a:off x="4702469" y="5728602"/>
            <a:ext cx="3953161" cy="507831"/>
          </a:xfrm>
          <a:prstGeom prst="rect">
            <a:avLst/>
          </a:prstGeom>
          <a:noFill/>
        </p:spPr>
        <p:txBody>
          <a:bodyPr wrap="square" rtlCol="0">
            <a:spAutoFit/>
          </a:bodyPr>
          <a:lstStyle/>
          <a:p>
            <a:r>
              <a:rPr lang="en-US" dirty="0"/>
              <a:t>Historical stock quotes</a:t>
            </a:r>
          </a:p>
          <a:p>
            <a:r>
              <a:rPr lang="en-US" sz="900" dirty="0"/>
              <a:t>http://money.cnn.com/2012/04/23/markets/walmart_stock/index.htm</a:t>
            </a:r>
          </a:p>
        </p:txBody>
      </p:sp>
      <p:pic>
        <p:nvPicPr>
          <p:cNvPr id="13" name="Picture 12" descr="Picture 4.png"/>
          <p:cNvPicPr>
            <a:picLocks noChangeAspect="1"/>
          </p:cNvPicPr>
          <p:nvPr/>
        </p:nvPicPr>
        <p:blipFill>
          <a:blip r:embed="rId3"/>
          <a:stretch>
            <a:fillRect/>
          </a:stretch>
        </p:blipFill>
        <p:spPr>
          <a:xfrm>
            <a:off x="1363749" y="3437521"/>
            <a:ext cx="2618857" cy="1931329"/>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509224" y="5659353"/>
            <a:ext cx="2400646" cy="646331"/>
          </a:xfrm>
          <a:prstGeom prst="rect">
            <a:avLst/>
          </a:prstGeom>
          <a:noFill/>
        </p:spPr>
        <p:txBody>
          <a:bodyPr wrap="square" rtlCol="0">
            <a:spAutoFit/>
          </a:bodyPr>
          <a:lstStyle/>
          <a:p>
            <a:r>
              <a:rPr lang="en-US" dirty="0"/>
              <a:t>Wind speed</a:t>
            </a:r>
          </a:p>
          <a:p>
            <a:r>
              <a:rPr lang="en-US" sz="900" dirty="0"/>
              <a:t>From ocean observing node project</a:t>
            </a:r>
          </a:p>
          <a:p>
            <a:r>
              <a:rPr lang="en-US" sz="900" dirty="0"/>
              <a:t>http://bml.ucdavis.edu/boon/wind.html</a:t>
            </a:r>
          </a:p>
        </p:txBody>
      </p:sp>
      <p:grpSp>
        <p:nvGrpSpPr>
          <p:cNvPr id="15" name="Group 14">
            <a:extLst>
              <a:ext uri="{FF2B5EF4-FFF2-40B4-BE49-F238E27FC236}">
                <a16:creationId xmlns:a16="http://schemas.microsoft.com/office/drawing/2014/main" id="{5A0AC4CA-43FF-403B-A187-B1E9F6AEDCAB}"/>
              </a:ext>
            </a:extLst>
          </p:cNvPr>
          <p:cNvGrpSpPr/>
          <p:nvPr/>
        </p:nvGrpSpPr>
        <p:grpSpPr>
          <a:xfrm>
            <a:off x="119271" y="5915687"/>
            <a:ext cx="816389" cy="835917"/>
            <a:chOff x="1693381" y="4398972"/>
            <a:chExt cx="1003544" cy="993508"/>
          </a:xfrm>
        </p:grpSpPr>
        <p:pic>
          <p:nvPicPr>
            <p:cNvPr id="16" name="Picture 15">
              <a:extLst>
                <a:ext uri="{FF2B5EF4-FFF2-40B4-BE49-F238E27FC236}">
                  <a16:creationId xmlns:a16="http://schemas.microsoft.com/office/drawing/2014/main" id="{33F35240-387D-422A-A521-355A7B949FCA}"/>
                </a:ext>
              </a:extLst>
            </p:cNvPr>
            <p:cNvPicPr>
              <a:picLocks noChangeAspect="1"/>
            </p:cNvPicPr>
            <p:nvPr/>
          </p:nvPicPr>
          <p:blipFill>
            <a:blip r:embed="rId4"/>
            <a:stretch>
              <a:fillRect/>
            </a:stretch>
          </p:blipFill>
          <p:spPr>
            <a:xfrm>
              <a:off x="1693381" y="4398972"/>
              <a:ext cx="1003544" cy="993508"/>
            </a:xfrm>
            <a:prstGeom prst="rect">
              <a:avLst/>
            </a:prstGeom>
          </p:spPr>
        </p:pic>
        <p:sp>
          <p:nvSpPr>
            <p:cNvPr id="17" name="TextBox 16">
              <a:extLst>
                <a:ext uri="{FF2B5EF4-FFF2-40B4-BE49-F238E27FC236}">
                  <a16:creationId xmlns:a16="http://schemas.microsoft.com/office/drawing/2014/main" id="{59B8EB06-93E4-4658-854C-6D2E26A2BE0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Tree>
    <p:extLst>
      <p:ext uri="{BB962C8B-B14F-4D97-AF65-F5344CB8AC3E}">
        <p14:creationId xmlns:p14="http://schemas.microsoft.com/office/powerpoint/2010/main" val="3953971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6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70" name="Google Shape;2070;p6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1" name="Google Shape;2071;p6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2" name="Google Shape;2072;p6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3" name="Google Shape;2073;p6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4" name="Google Shape;2074;p6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5" name="Google Shape;2075;p6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6" name="Google Shape;2076;p6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7" name="Google Shape;2077;p6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8" name="Google Shape;2078;p6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9" name="Google Shape;2079;p6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0" name="Google Shape;2080;p6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1" name="Google Shape;2081;p6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2" name="Google Shape;2082;p6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3" name="Google Shape;2083;p6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84" name="Google Shape;2084;p6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085" name="Google Shape;2085;p6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86" name="Google Shape;2086;p6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87" name="Google Shape;2087;p6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88" name="Google Shape;2088;p6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9" name="Google Shape;2089;p6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0" name="Google Shape;2090;p6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1" name="Google Shape;2091;p6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2" name="Google Shape;2092;p6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3" name="Google Shape;2093;p6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4" name="Google Shape;2094;p6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5" name="Google Shape;2095;p6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6" name="Google Shape;2096;p6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7" name="Google Shape;2097;p6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8" name="Google Shape;2098;p6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9" name="Google Shape;2099;p6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0" name="Google Shape;2100;p6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1" name="Google Shape;2101;p6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02" name="Google Shape;2102;p6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03" name="Google Shape;2103;p6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04" name="Google Shape;2104;p6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5" name="Google Shape;2105;p6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6" name="Google Shape;2106;p6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7" name="Google Shape;2107;p6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8" name="Google Shape;2108;p6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9" name="Google Shape;2109;p6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0" name="Google Shape;2110;p6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1" name="Google Shape;2111;p6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2" name="Google Shape;2112;p6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3" name="Google Shape;2113;p6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4" name="Google Shape;2114;p6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5" name="Google Shape;2115;p6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6" name="Google Shape;2116;p6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7" name="Google Shape;2117;p6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18" name="Google Shape;2118;p6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19" name="Google Shape;2119;p6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0" name="Google Shape;2120;p6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1" name="Google Shape;2121;p6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2" name="Google Shape;2122;p6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3" name="Google Shape;2123;p6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4" name="Google Shape;2124;p6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5" name="Google Shape;2125;p6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6" name="Google Shape;2126;p6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7" name="Google Shape;2127;p6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8" name="Google Shape;2128;p6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9" name="Google Shape;2129;p6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0" name="Google Shape;2130;p6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1" name="Google Shape;2131;p6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2" name="Google Shape;2132;p6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133" name="Google Shape;2133;p6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134" name="Google Shape;2134;p6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135" name="Google Shape;2135;p64"/>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6" name="Google Shape;2136;p64"/>
          <p:cNvCxnSpPr>
            <a:stCxn id="2137" idx="4"/>
            <a:endCxn id="2135"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138" name="Google Shape;2138;p6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139" name="Google Shape;2139;p6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40" name="Google Shape;2140;p6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1" name="Google Shape;2141;p64"/>
          <p:cNvCxnSpPr>
            <a:stCxn id="2142" idx="3"/>
            <a:endCxn id="214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3" name="Google Shape;2143;p6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4" name="Google Shape;2144;p64"/>
          <p:cNvCxnSpPr>
            <a:stCxn id="2142" idx="5"/>
            <a:endCxn id="214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5" name="Google Shape;2145;p6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6" name="Google Shape;2146;p64"/>
          <p:cNvCxnSpPr>
            <a:stCxn id="2140" idx="3"/>
            <a:endCxn id="214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48" name="Google Shape;2148;p64"/>
          <p:cNvCxnSpPr>
            <a:stCxn id="2140" idx="5"/>
            <a:endCxn id="214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2" name="Google Shape;2142;p6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9" name="Google Shape;2149;p64"/>
          <p:cNvCxnSpPr>
            <a:stCxn id="2145" idx="3"/>
            <a:endCxn id="215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51" name="Google Shape;2151;p64"/>
          <p:cNvCxnSpPr>
            <a:stCxn id="2145" idx="5"/>
            <a:endCxn id="215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52" name="Google Shape;2152;p6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0" name="Google Shape;2150;p6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47" name="Google Shape;2147;p6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3" name="Google Shape;2153;p6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4" name="Google Shape;2154;p6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55" name="Google Shape;2155;p6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56" name="Google Shape;2156;p64"/>
          <p:cNvCxnSpPr>
            <a:stCxn id="2152" idx="4"/>
            <a:endCxn id="215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157" name="Google Shape;2157;p6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158" name="Google Shape;2158;p6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159" name="Google Shape;2159;p64"/>
          <p:cNvCxnSpPr>
            <a:stCxn id="2083" idx="4"/>
            <a:endCxn id="216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160" name="Google Shape;2160;p6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61" name="Google Shape;2161;p6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162" name="Google Shape;2162;p6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163" name="Google Shape;2163;p6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164" name="Google Shape;2164;p6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165" name="Google Shape;2165;p6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166" name="Google Shape;2166;p6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167" name="Google Shape;2167;p6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137" name="Google Shape;2137;p64"/>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68" name="Google Shape;2168;p64"/>
          <p:cNvCxnSpPr>
            <a:endCxn id="2137"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169" name="Google Shape;2169;p6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170" name="Google Shape;2170;p6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171" name="Google Shape;2171;p64"/>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ACE9E3C-A344-426C-B2E1-EDFBE590E1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000FF62-82BC-4235-AEE7-10A3642AB55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4805ED-B594-4D2B-BA3D-E053904B395A}"/>
              </a:ext>
            </a:extLst>
          </p:cNvPr>
          <p:cNvSpPr>
            <a:spLocks noGrp="1"/>
          </p:cNvSpPr>
          <p:nvPr>
            <p:ph type="sldNum" sz="quarter" idx="12"/>
          </p:nvPr>
        </p:nvSpPr>
        <p:spPr/>
        <p:txBody>
          <a:bodyPr/>
          <a:lstStyle/>
          <a:p>
            <a:pPr>
              <a:defRPr/>
            </a:pPr>
            <a:fld id="{5C31613A-9AB8-4A88-9FCB-F71C16A9266D}" type="slidenum">
              <a:rPr lang="en-US" altLang="en-US" smtClean="0"/>
              <a:pPr>
                <a:defRPr/>
              </a:pPr>
              <a:t>60</a:t>
            </a:fld>
            <a:endParaRPr lang="en-US" altLang="en-US"/>
          </a:p>
        </p:txBody>
      </p:sp>
      <p:sp>
        <p:nvSpPr>
          <p:cNvPr id="5" name="Footer Placeholder 4">
            <a:extLst>
              <a:ext uri="{FF2B5EF4-FFF2-40B4-BE49-F238E27FC236}">
                <a16:creationId xmlns:a16="http://schemas.microsoft.com/office/drawing/2014/main" id="{0B9B1B9A-1072-4160-9955-B2ECD318268A}"/>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78" name="Google Shape;2178;p6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79" name="Google Shape;2179;p6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0" name="Google Shape;2180;p6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1" name="Google Shape;2181;p6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2" name="Google Shape;2182;p6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3" name="Google Shape;2183;p6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4" name="Google Shape;2184;p6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5" name="Google Shape;2185;p6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6" name="Google Shape;2186;p6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7" name="Google Shape;2187;p6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8" name="Google Shape;2188;p6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9" name="Google Shape;2189;p6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0" name="Google Shape;2190;p6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1" name="Google Shape;2191;p6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92" name="Google Shape;2192;p6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193" name="Google Shape;2193;p6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94" name="Google Shape;2194;p6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95" name="Google Shape;2195;p6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96" name="Google Shape;2196;p6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7" name="Google Shape;2197;p6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8" name="Google Shape;2198;p6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9" name="Google Shape;2199;p6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0" name="Google Shape;2200;p6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1" name="Google Shape;2201;p6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2" name="Google Shape;2202;p6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3" name="Google Shape;2203;p6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4" name="Google Shape;2204;p6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5" name="Google Shape;2205;p6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6" name="Google Shape;2206;p6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7" name="Google Shape;2207;p6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8" name="Google Shape;2208;p6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9" name="Google Shape;2209;p6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10" name="Google Shape;2210;p6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11" name="Google Shape;2211;p6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12" name="Google Shape;2212;p6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3" name="Google Shape;2213;p6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4" name="Google Shape;2214;p6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5" name="Google Shape;2215;p6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6" name="Google Shape;2216;p6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7" name="Google Shape;2217;p6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8" name="Google Shape;2218;p6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9" name="Google Shape;2219;p6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0" name="Google Shape;2220;p6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1" name="Google Shape;2221;p6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2" name="Google Shape;2222;p6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3" name="Google Shape;2223;p6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4" name="Google Shape;2224;p6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5" name="Google Shape;2225;p6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26" name="Google Shape;2226;p6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27" name="Google Shape;2227;p6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8" name="Google Shape;2228;p6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9" name="Google Shape;2229;p6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0" name="Google Shape;2230;p6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1" name="Google Shape;2231;p6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2" name="Google Shape;2232;p6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3" name="Google Shape;2233;p6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4" name="Google Shape;2234;p6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5" name="Google Shape;2235;p6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6" name="Google Shape;2236;p6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7" name="Google Shape;2237;p6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8" name="Google Shape;2238;p6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9" name="Google Shape;2239;p6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0" name="Google Shape;2240;p6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241" name="Google Shape;2241;p6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242" name="Google Shape;2242;p6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243" name="Google Shape;2243;p65"/>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4" name="Google Shape;2244;p65"/>
          <p:cNvCxnSpPr>
            <a:stCxn id="2245" idx="4"/>
            <a:endCxn id="2243"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246" name="Google Shape;2246;p6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247" name="Google Shape;2247;p6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48" name="Google Shape;2248;p6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49" name="Google Shape;2249;p65"/>
          <p:cNvCxnSpPr>
            <a:stCxn id="2250" idx="3"/>
            <a:endCxn id="224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1" name="Google Shape;2251;p6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2" name="Google Shape;2252;p65"/>
          <p:cNvCxnSpPr>
            <a:stCxn id="2250" idx="5"/>
            <a:endCxn id="225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3" name="Google Shape;2253;p6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4" name="Google Shape;2254;p65"/>
          <p:cNvCxnSpPr>
            <a:stCxn id="2248" idx="3"/>
            <a:endCxn id="225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6" name="Google Shape;2256;p65"/>
          <p:cNvCxnSpPr>
            <a:stCxn id="2248" idx="5"/>
            <a:endCxn id="225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0" name="Google Shape;2250;p6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7" name="Google Shape;2257;p65"/>
          <p:cNvCxnSpPr>
            <a:stCxn id="2253" idx="3"/>
            <a:endCxn id="225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9" name="Google Shape;2259;p65"/>
          <p:cNvCxnSpPr>
            <a:stCxn id="2253" idx="5"/>
            <a:endCxn id="226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60" name="Google Shape;2260;p6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8" name="Google Shape;2258;p6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5" name="Google Shape;2255;p6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1" name="Google Shape;2261;p6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2" name="Google Shape;2262;p6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63" name="Google Shape;2263;p6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64" name="Google Shape;2264;p65"/>
          <p:cNvCxnSpPr>
            <a:stCxn id="2260" idx="4"/>
            <a:endCxn id="226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265" name="Google Shape;2265;p6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266" name="Google Shape;2266;p6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267" name="Google Shape;2267;p65"/>
          <p:cNvCxnSpPr>
            <a:stCxn id="2191" idx="4"/>
            <a:endCxn id="226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268" name="Google Shape;2268;p6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69" name="Google Shape;2269;p6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270" name="Google Shape;2270;p6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271" name="Google Shape;2271;p65"/>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272" name="Google Shape;2272;p6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273" name="Google Shape;2273;p6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274" name="Google Shape;2274;p6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275" name="Google Shape;2275;p6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245" name="Google Shape;2245;p65"/>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76" name="Google Shape;2276;p65"/>
          <p:cNvCxnSpPr>
            <a:endCxn id="2245"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277" name="Google Shape;2277;p6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278" name="Google Shape;2278;p6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279" name="Google Shape;2279;p65"/>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BBED523-A603-4D20-908F-B2D5F929F55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F61171C-F3E4-4841-949A-0D1DB13CB1D1}"/>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B96F1EC-59E6-4967-9B52-2A1C09AA95D0}"/>
              </a:ext>
            </a:extLst>
          </p:cNvPr>
          <p:cNvSpPr>
            <a:spLocks noGrp="1"/>
          </p:cNvSpPr>
          <p:nvPr>
            <p:ph type="sldNum" sz="quarter" idx="12"/>
          </p:nvPr>
        </p:nvSpPr>
        <p:spPr/>
        <p:txBody>
          <a:bodyPr/>
          <a:lstStyle/>
          <a:p>
            <a:pPr>
              <a:defRPr/>
            </a:pPr>
            <a:fld id="{5C31613A-9AB8-4A88-9FCB-F71C16A9266D}" type="slidenum">
              <a:rPr lang="en-US" altLang="en-US" smtClean="0"/>
              <a:pPr>
                <a:defRPr/>
              </a:pPr>
              <a:t>61</a:t>
            </a:fld>
            <a:endParaRPr lang="en-US" altLang="en-US"/>
          </a:p>
        </p:txBody>
      </p:sp>
      <p:sp>
        <p:nvSpPr>
          <p:cNvPr id="5" name="Footer Placeholder 4">
            <a:extLst>
              <a:ext uri="{FF2B5EF4-FFF2-40B4-BE49-F238E27FC236}">
                <a16:creationId xmlns:a16="http://schemas.microsoft.com/office/drawing/2014/main" id="{BA8BFF09-B595-420C-A442-ECEEA3557279}"/>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738203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6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86" name="Google Shape;2286;p6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7" name="Google Shape;2287;p6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8" name="Google Shape;2288;p6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9" name="Google Shape;2289;p6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0" name="Google Shape;2290;p6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1" name="Google Shape;2291;p6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2" name="Google Shape;2292;p6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3" name="Google Shape;2293;p6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4" name="Google Shape;2294;p6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5" name="Google Shape;2295;p6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6" name="Google Shape;2296;p6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7" name="Google Shape;2297;p6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8" name="Google Shape;2298;p6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9" name="Google Shape;2299;p6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00" name="Google Shape;2300;p6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301" name="Google Shape;2301;p6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02" name="Google Shape;2302;p6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03" name="Google Shape;2303;p6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04" name="Google Shape;2304;p6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5" name="Google Shape;2305;p6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6" name="Google Shape;2306;p6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7" name="Google Shape;2307;p6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8" name="Google Shape;2308;p6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9" name="Google Shape;2309;p6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0" name="Google Shape;2310;p6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1" name="Google Shape;2311;p6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2" name="Google Shape;2312;p6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3" name="Google Shape;2313;p6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4" name="Google Shape;2314;p6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5" name="Google Shape;2315;p6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6" name="Google Shape;2316;p6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7" name="Google Shape;2317;p6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18" name="Google Shape;2318;p6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19" name="Google Shape;2319;p6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20" name="Google Shape;2320;p6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1" name="Google Shape;2321;p6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2" name="Google Shape;2322;p6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3" name="Google Shape;2323;p6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4" name="Google Shape;2324;p6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5" name="Google Shape;2325;p6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6" name="Google Shape;2326;p6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7" name="Google Shape;2327;p6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8" name="Google Shape;2328;p6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9" name="Google Shape;2329;p6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0" name="Google Shape;2330;p6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1" name="Google Shape;2331;p6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2" name="Google Shape;2332;p6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3" name="Google Shape;2333;p6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34" name="Google Shape;2334;p6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35" name="Google Shape;2335;p6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6" name="Google Shape;2336;p6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7" name="Google Shape;2337;p6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8" name="Google Shape;2338;p6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9" name="Google Shape;2339;p6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0" name="Google Shape;2340;p6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1" name="Google Shape;2341;p6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2" name="Google Shape;2342;p6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3" name="Google Shape;2343;p6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4" name="Google Shape;2344;p6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5" name="Google Shape;2345;p6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6" name="Google Shape;2346;p6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7" name="Google Shape;2347;p6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48" name="Google Shape;2348;p6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349" name="Google Shape;2349;p6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350" name="Google Shape;2350;p6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351" name="Google Shape;2351;p6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352" name="Google Shape;2352;p6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53" name="Google Shape;2353;p6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4" name="Google Shape;2354;p66"/>
          <p:cNvCxnSpPr>
            <a:stCxn id="2355" idx="3"/>
            <a:endCxn id="235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6" name="Google Shape;2356;p6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7" name="Google Shape;2357;p66"/>
          <p:cNvCxnSpPr>
            <a:stCxn id="2355" idx="5"/>
            <a:endCxn id="235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8" name="Google Shape;2358;p6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9" name="Google Shape;2359;p66"/>
          <p:cNvCxnSpPr>
            <a:stCxn id="2353" idx="3"/>
            <a:endCxn id="236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1" name="Google Shape;2361;p66"/>
          <p:cNvCxnSpPr>
            <a:stCxn id="2353" idx="5"/>
            <a:endCxn id="235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5" name="Google Shape;2355;p6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62" name="Google Shape;2362;p66"/>
          <p:cNvCxnSpPr>
            <a:stCxn id="2358" idx="3"/>
            <a:endCxn id="236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4" name="Google Shape;2364;p66"/>
          <p:cNvCxnSpPr>
            <a:stCxn id="2358" idx="5"/>
            <a:endCxn id="236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65" name="Google Shape;2365;p6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3" name="Google Shape;2363;p6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0" name="Google Shape;2360;p6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6" name="Google Shape;2366;p6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7" name="Google Shape;2367;p6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68" name="Google Shape;2368;p6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69" name="Google Shape;2369;p66"/>
          <p:cNvCxnSpPr>
            <a:stCxn id="2365" idx="4"/>
            <a:endCxn id="236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370" name="Google Shape;2370;p6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371" name="Google Shape;2371;p6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372" name="Google Shape;2372;p66"/>
          <p:cNvCxnSpPr>
            <a:stCxn id="2299" idx="4"/>
            <a:endCxn id="237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373" name="Google Shape;2373;p6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74" name="Google Shape;2374;p6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375" name="Google Shape;2375;p6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376" name="Google Shape;2376;p66"/>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377" name="Google Shape;2377;p6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378" name="Google Shape;2378;p6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379" name="Google Shape;2379;p6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380" name="Google Shape;2380;p6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381" name="Google Shape;2381;p66"/>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82" name="Google Shape;2382;p66"/>
          <p:cNvCxnSpPr>
            <a:stCxn id="2317" idx="4"/>
            <a:endCxn id="238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383" name="Google Shape;2383;p6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384" name="Google Shape;2384;p6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385" name="Google Shape;2385;p66"/>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261F52B-ECC4-400F-923F-862F614A77E1}"/>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95A85B2-DE18-4055-8D39-2D1F33A40F8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A894BA-4048-4774-8C84-9236B46EBEC9}"/>
              </a:ext>
            </a:extLst>
          </p:cNvPr>
          <p:cNvSpPr>
            <a:spLocks noGrp="1"/>
          </p:cNvSpPr>
          <p:nvPr>
            <p:ph type="sldNum" sz="quarter" idx="12"/>
          </p:nvPr>
        </p:nvSpPr>
        <p:spPr/>
        <p:txBody>
          <a:bodyPr/>
          <a:lstStyle/>
          <a:p>
            <a:pPr>
              <a:defRPr/>
            </a:pPr>
            <a:fld id="{5C31613A-9AB8-4A88-9FCB-F71C16A9266D}" type="slidenum">
              <a:rPr lang="en-US" altLang="en-US" smtClean="0"/>
              <a:pPr>
                <a:defRPr/>
              </a:pPr>
              <a:t>62</a:t>
            </a:fld>
            <a:endParaRPr lang="en-US" altLang="en-US"/>
          </a:p>
        </p:txBody>
      </p:sp>
      <p:sp>
        <p:nvSpPr>
          <p:cNvPr id="5" name="Footer Placeholder 4">
            <a:extLst>
              <a:ext uri="{FF2B5EF4-FFF2-40B4-BE49-F238E27FC236}">
                <a16:creationId xmlns:a16="http://schemas.microsoft.com/office/drawing/2014/main" id="{779A2A6E-1C55-4812-9EFD-F98EDE1FD69F}"/>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481863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83" name="Google Shape;2483;p6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485" name="Google Shape;2485;p6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486" name="Google Shape;2486;p6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487" name="Google Shape;2487;p67"/>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4AEF6A18-71A6-4B8D-81E2-47221A1BCED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CB8262-9247-4763-924E-6160B5FCA810}"/>
              </a:ext>
            </a:extLst>
          </p:cNvPr>
          <p:cNvSpPr>
            <a:spLocks noGrp="1"/>
          </p:cNvSpPr>
          <p:nvPr>
            <p:ph type="sldNum" sz="quarter" idx="12"/>
          </p:nvPr>
        </p:nvSpPr>
        <p:spPr/>
        <p:txBody>
          <a:bodyPr/>
          <a:lstStyle/>
          <a:p>
            <a:pPr>
              <a:defRPr/>
            </a:pPr>
            <a:fld id="{5C31613A-9AB8-4A88-9FCB-F71C16A9266D}" type="slidenum">
              <a:rPr lang="en-US" altLang="en-US" smtClean="0"/>
              <a:pPr>
                <a:defRPr/>
              </a:pPr>
              <a:t>63</a:t>
            </a:fld>
            <a:endParaRPr lang="en-US" altLang="en-US"/>
          </a:p>
        </p:txBody>
      </p:sp>
      <p:sp>
        <p:nvSpPr>
          <p:cNvPr id="5" name="Footer Placeholder 4">
            <a:extLst>
              <a:ext uri="{FF2B5EF4-FFF2-40B4-BE49-F238E27FC236}">
                <a16:creationId xmlns:a16="http://schemas.microsoft.com/office/drawing/2014/main" id="{B46A6558-8738-4C29-8A16-016A5680B2B3}"/>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700273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6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98" name="Google Shape;2498;p6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99" name="Google Shape;2499;p6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0" name="Google Shape;2500;p6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1" name="Google Shape;2501;p6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2" name="Google Shape;2502;p6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3" name="Google Shape;2503;p6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4" name="Google Shape;2504;p6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5" name="Google Shape;2505;p6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6" name="Google Shape;2506;p6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7" name="Google Shape;2507;p6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8" name="Google Shape;2508;p6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9" name="Google Shape;2509;p6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0" name="Google Shape;2510;p6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1" name="Google Shape;2511;p6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12" name="Google Shape;2512;p6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513" name="Google Shape;2513;p6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14" name="Google Shape;2514;p6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15" name="Google Shape;2515;p6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16" name="Google Shape;2516;p6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7" name="Google Shape;2517;p6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8" name="Google Shape;2518;p6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9" name="Google Shape;2519;p6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0" name="Google Shape;2520;p6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1" name="Google Shape;2521;p6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2" name="Google Shape;2522;p6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3" name="Google Shape;2523;p6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4" name="Google Shape;2524;p6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5" name="Google Shape;2525;p6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6" name="Google Shape;2526;p6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7" name="Google Shape;2527;p6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8" name="Google Shape;2528;p6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9" name="Google Shape;2529;p6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30" name="Google Shape;2530;p6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31" name="Google Shape;2531;p6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32" name="Google Shape;2532;p6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3" name="Google Shape;2533;p6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4" name="Google Shape;2534;p6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5" name="Google Shape;2535;p6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6" name="Google Shape;2536;p6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7" name="Google Shape;2537;p6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8" name="Google Shape;2538;p6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9" name="Google Shape;2539;p6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0" name="Google Shape;2540;p6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1" name="Google Shape;2541;p6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2" name="Google Shape;2542;p6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3" name="Google Shape;2543;p6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4" name="Google Shape;2544;p6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5" name="Google Shape;2545;p6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46" name="Google Shape;2546;p6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47" name="Google Shape;2547;p6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8" name="Google Shape;2548;p6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9" name="Google Shape;2549;p6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0" name="Google Shape;2550;p6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1" name="Google Shape;2551;p6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2" name="Google Shape;2552;p6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3" name="Google Shape;2553;p6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4" name="Google Shape;2554;p6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5" name="Google Shape;2555;p6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6" name="Google Shape;2556;p6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7" name="Google Shape;2557;p6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8" name="Google Shape;2558;p6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9" name="Google Shape;2559;p6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60" name="Google Shape;2560;p6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561" name="Google Shape;2561;p6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562" name="Google Shape;2562;p6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563" name="Google Shape;2563;p6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564" name="Google Shape;2564;p6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65" name="Google Shape;2565;p6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6" name="Google Shape;2566;p68"/>
          <p:cNvCxnSpPr>
            <a:stCxn id="2567" idx="3"/>
            <a:endCxn id="256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8" name="Google Shape;2568;p6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9" name="Google Shape;2569;p68"/>
          <p:cNvCxnSpPr>
            <a:stCxn id="2567" idx="5"/>
            <a:endCxn id="2568"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0" name="Google Shape;2570;p6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1" name="Google Shape;2571;p68"/>
          <p:cNvCxnSpPr>
            <a:stCxn id="2565" idx="3"/>
            <a:endCxn id="2572"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3" name="Google Shape;2573;p68"/>
          <p:cNvCxnSpPr>
            <a:stCxn id="2565" idx="5"/>
            <a:endCxn id="2570"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7" name="Google Shape;2567;p6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4" name="Google Shape;2574;p68"/>
          <p:cNvCxnSpPr>
            <a:stCxn id="2570" idx="3"/>
            <a:endCxn id="2575"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6" name="Google Shape;2576;p68"/>
          <p:cNvCxnSpPr>
            <a:stCxn id="2570" idx="5"/>
            <a:endCxn id="2577"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7" name="Google Shape;2577;p6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5" name="Google Shape;2575;p6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2" name="Google Shape;2572;p6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8" name="Google Shape;2578;p6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9" name="Google Shape;2579;p6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80" name="Google Shape;2580;p6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81" name="Google Shape;2581;p68"/>
          <p:cNvCxnSpPr>
            <a:stCxn id="2577" idx="4"/>
            <a:endCxn id="2580"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582" name="Google Shape;2582;p6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583" name="Google Shape;2583;p6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584" name="Google Shape;2584;p68"/>
          <p:cNvCxnSpPr>
            <a:stCxn id="2511" idx="4"/>
            <a:endCxn id="258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585" name="Google Shape;2585;p6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86" name="Google Shape;2586;p6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587" name="Google Shape;2587;p6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589" name="Google Shape;2589;p6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590" name="Google Shape;2590;p6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591" name="Google Shape;2591;p6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592" name="Google Shape;2592;p6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593" name="Google Shape;2593;p68"/>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94" name="Google Shape;2594;p68"/>
          <p:cNvCxnSpPr>
            <a:stCxn id="2529" idx="4"/>
            <a:endCxn id="2593"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595" name="Google Shape;2595;p68"/>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596" name="Google Shape;2596;p6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597" name="Google Shape;2597;p68"/>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endParaRPr sz="1100" b="1">
              <a:solidFill>
                <a:srgbClr val="434343"/>
              </a:solidFill>
              <a:latin typeface="Arial"/>
              <a:ea typeface="Arial"/>
              <a:cs typeface="Arial"/>
              <a:sym typeface="Arial"/>
            </a:endParaRPr>
          </a:p>
        </p:txBody>
      </p:sp>
      <p:sp>
        <p:nvSpPr>
          <p:cNvPr id="2598" name="Google Shape;2598;p68"/>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00A48F11-5B78-4233-8997-10207458D4A0}"/>
              </a:ext>
            </a:extLst>
          </p:cNvPr>
          <p:cNvSpPr>
            <a:spLocks noGrp="1"/>
          </p:cNvSpPr>
          <p:nvPr>
            <p:ph type="sldNum" sz="quarter" idx="12"/>
          </p:nvPr>
        </p:nvSpPr>
        <p:spPr/>
        <p:txBody>
          <a:bodyPr/>
          <a:lstStyle/>
          <a:p>
            <a:pPr>
              <a:defRPr/>
            </a:pPr>
            <a:fld id="{5C31613A-9AB8-4A88-9FCB-F71C16A9266D}" type="slidenum">
              <a:rPr lang="en-US" altLang="en-US" smtClean="0"/>
              <a:pPr>
                <a:defRPr/>
              </a:pPr>
              <a:t>64</a:t>
            </a:fld>
            <a:endParaRPr lang="en-US" altLang="en-US"/>
          </a:p>
        </p:txBody>
      </p:sp>
      <p:sp>
        <p:nvSpPr>
          <p:cNvPr id="5" name="Google Shape;5567;p94">
            <a:extLst>
              <a:ext uri="{FF2B5EF4-FFF2-40B4-BE49-F238E27FC236}">
                <a16:creationId xmlns:a16="http://schemas.microsoft.com/office/drawing/2014/main" id="{4D35E719-C8F4-4A89-ABB8-5C3F6A129BEA}"/>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6" name="Google Shape;2482;p67">
            <a:extLst>
              <a:ext uri="{FF2B5EF4-FFF2-40B4-BE49-F238E27FC236}">
                <a16:creationId xmlns:a16="http://schemas.microsoft.com/office/drawing/2014/main" id="{B59286A6-ECD9-4C2D-9A40-DCB29D35D237}"/>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9D7B62EC-0854-4520-9EEE-6B5E80D4BE9A}"/>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079456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06" name="Google Shape;2606;p6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7" name="Google Shape;2607;p6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8" name="Google Shape;2608;p6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9" name="Google Shape;2609;p6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0" name="Google Shape;2610;p6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1" name="Google Shape;2611;p6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2" name="Google Shape;2612;p6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3" name="Google Shape;2613;p6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4" name="Google Shape;2614;p6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5" name="Google Shape;2615;p6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6" name="Google Shape;2616;p6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7" name="Google Shape;2617;p6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8" name="Google Shape;2618;p6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9" name="Google Shape;2619;p6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20" name="Google Shape;2620;p6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621" name="Google Shape;2621;p6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22" name="Google Shape;2622;p6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23" name="Google Shape;2623;p6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24" name="Google Shape;2624;p6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5" name="Google Shape;2625;p6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6" name="Google Shape;2626;p6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7" name="Google Shape;2627;p6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8" name="Google Shape;2628;p6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9" name="Google Shape;2629;p6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0" name="Google Shape;2630;p6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1" name="Google Shape;2631;p6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2" name="Google Shape;2632;p6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3" name="Google Shape;2633;p6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4" name="Google Shape;2634;p6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5" name="Google Shape;2635;p6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6" name="Google Shape;2636;p6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7" name="Google Shape;2637;p6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38" name="Google Shape;2638;p6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39" name="Google Shape;2639;p6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40" name="Google Shape;2640;p6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1" name="Google Shape;2641;p6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2" name="Google Shape;2642;p6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3" name="Google Shape;2643;p6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4" name="Google Shape;2644;p6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5" name="Google Shape;2645;p6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6" name="Google Shape;2646;p6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7" name="Google Shape;2647;p6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8" name="Google Shape;2648;p6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9" name="Google Shape;2649;p6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0" name="Google Shape;2650;p6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1" name="Google Shape;2651;p6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2" name="Google Shape;2652;p6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3" name="Google Shape;2653;p6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54" name="Google Shape;2654;p6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55" name="Google Shape;2655;p6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6" name="Google Shape;2656;p6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7" name="Google Shape;2657;p6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8" name="Google Shape;2658;p6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9" name="Google Shape;2659;p6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0" name="Google Shape;2660;p6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1" name="Google Shape;2661;p6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2" name="Google Shape;2662;p6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3" name="Google Shape;2663;p6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4" name="Google Shape;2664;p6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5" name="Google Shape;2665;p6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6" name="Google Shape;2666;p6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7" name="Google Shape;2667;p6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68" name="Google Shape;2668;p6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669" name="Google Shape;2669;p6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670" name="Google Shape;2670;p6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671" name="Google Shape;2671;p6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672" name="Google Shape;2672;p6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73" name="Google Shape;2673;p6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4" name="Google Shape;2674;p69"/>
          <p:cNvCxnSpPr>
            <a:stCxn id="2675" idx="3"/>
            <a:endCxn id="267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6" name="Google Shape;2676;p6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7" name="Google Shape;2677;p69"/>
          <p:cNvCxnSpPr>
            <a:stCxn id="2675" idx="5"/>
            <a:endCxn id="267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8" name="Google Shape;2678;p6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9" name="Google Shape;2679;p69"/>
          <p:cNvCxnSpPr>
            <a:stCxn id="2673" idx="3"/>
            <a:endCxn id="268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1" name="Google Shape;2681;p69"/>
          <p:cNvCxnSpPr>
            <a:stCxn id="2673" idx="5"/>
            <a:endCxn id="267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5" name="Google Shape;2675;p6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82" name="Google Shape;2682;p69"/>
          <p:cNvCxnSpPr>
            <a:stCxn id="2678" idx="3"/>
            <a:endCxn id="268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4" name="Google Shape;2684;p69"/>
          <p:cNvCxnSpPr>
            <a:stCxn id="2678" idx="5"/>
            <a:endCxn id="268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85" name="Google Shape;2685;p6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3" name="Google Shape;2683;p6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0" name="Google Shape;2680;p6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6" name="Google Shape;2686;p6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7" name="Google Shape;2687;p6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88" name="Google Shape;2688;p6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89" name="Google Shape;2689;p69"/>
          <p:cNvCxnSpPr>
            <a:stCxn id="2685" idx="4"/>
            <a:endCxn id="268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690" name="Google Shape;2690;p6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691" name="Google Shape;2691;p6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692" name="Google Shape;2692;p69"/>
          <p:cNvCxnSpPr>
            <a:stCxn id="2619" idx="4"/>
            <a:endCxn id="269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693" name="Google Shape;2693;p6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94" name="Google Shape;2694;p6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695" name="Google Shape;2695;p6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697" name="Google Shape;2697;p6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698" name="Google Shape;2698;p6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699" name="Google Shape;2699;p6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700" name="Google Shape;2700;p6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701" name="Google Shape;2701;p69"/>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02" name="Google Shape;2702;p69"/>
          <p:cNvCxnSpPr>
            <a:stCxn id="2637" idx="4"/>
            <a:endCxn id="270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703" name="Google Shape;2703;p6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704" name="Google Shape;2704;p6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705" name="Google Shape;2705;p69"/>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 </a:t>
            </a:r>
            <a:endParaRPr sz="1100" b="1">
              <a:solidFill>
                <a:srgbClr val="434343"/>
              </a:solidFill>
              <a:latin typeface="Arial"/>
              <a:ea typeface="Arial"/>
              <a:cs typeface="Arial"/>
              <a:sym typeface="Arial"/>
            </a:endParaRPr>
          </a:p>
        </p:txBody>
      </p:sp>
      <p:sp>
        <p:nvSpPr>
          <p:cNvPr id="2706" name="Google Shape;2706;p69"/>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2707" name="Google Shape;2707;p69"/>
          <p:cNvSpPr txBox="1"/>
          <p:nvPr/>
        </p:nvSpPr>
        <p:spPr>
          <a:xfrm>
            <a:off x="3028070" y="3306058"/>
            <a:ext cx="1592783" cy="299297"/>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 C</a:t>
            </a:r>
            <a:r>
              <a:rPr lang="en-CA" b="1" baseline="-25000" dirty="0">
                <a:solidFill>
                  <a:srgbClr val="C00000"/>
                </a:solidFill>
                <a:latin typeface="Arial"/>
                <a:ea typeface="Arial"/>
                <a:cs typeface="Arial"/>
                <a:sym typeface="Arial"/>
              </a:rPr>
              <a:t>2</a:t>
            </a:r>
            <a:endParaRPr sz="1350" dirty="0"/>
          </a:p>
          <a:p>
            <a:endParaRPr sz="1100" b="1" dirty="0">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92A86EC1-1D6D-4F2C-88F9-9C816B8FF045}"/>
              </a:ext>
            </a:extLst>
          </p:cNvPr>
          <p:cNvSpPr>
            <a:spLocks noGrp="1"/>
          </p:cNvSpPr>
          <p:nvPr>
            <p:ph type="sldNum" sz="quarter" idx="12"/>
          </p:nvPr>
        </p:nvSpPr>
        <p:spPr/>
        <p:txBody>
          <a:bodyPr/>
          <a:lstStyle/>
          <a:p>
            <a:pPr>
              <a:defRPr/>
            </a:pPr>
            <a:fld id="{5C31613A-9AB8-4A88-9FCB-F71C16A9266D}" type="slidenum">
              <a:rPr lang="en-US" altLang="en-US" smtClean="0"/>
              <a:pPr>
                <a:defRPr/>
              </a:pPr>
              <a:t>65</a:t>
            </a:fld>
            <a:endParaRPr lang="en-US" altLang="en-US"/>
          </a:p>
        </p:txBody>
      </p:sp>
      <p:sp>
        <p:nvSpPr>
          <p:cNvPr id="5" name="Google Shape;5566;p94">
            <a:extLst>
              <a:ext uri="{FF2B5EF4-FFF2-40B4-BE49-F238E27FC236}">
                <a16:creationId xmlns:a16="http://schemas.microsoft.com/office/drawing/2014/main" id="{25FA80FC-EE80-4133-8433-83B2BFC4E201}"/>
              </a:ext>
            </a:extLst>
          </p:cNvPr>
          <p:cNvSpPr txBox="1"/>
          <p:nvPr/>
        </p:nvSpPr>
        <p:spPr>
          <a:xfrm>
            <a:off x="2859401" y="2200272"/>
            <a:ext cx="1052731" cy="245275"/>
          </a:xfrm>
          <a:prstGeom prst="rect">
            <a:avLst/>
          </a:prstGeom>
          <a:noFill/>
          <a:ln>
            <a:noFill/>
          </a:ln>
        </p:spPr>
        <p:txBody>
          <a:bodyPr spcFirstLastPara="1" wrap="square" lIns="91425" tIns="91425" rIns="91425" bIns="91425" anchor="t" anchorCtr="0">
            <a:noAutofit/>
          </a:bodyPr>
          <a:lstStyle/>
          <a:p>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6" name="Google Shape;5567;p94">
            <a:extLst>
              <a:ext uri="{FF2B5EF4-FFF2-40B4-BE49-F238E27FC236}">
                <a16:creationId xmlns:a16="http://schemas.microsoft.com/office/drawing/2014/main" id="{83D1AEAE-7A1B-49E1-B247-907D15384F5D}"/>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7" name="Google Shape;2482;p67">
            <a:extLst>
              <a:ext uri="{FF2B5EF4-FFF2-40B4-BE49-F238E27FC236}">
                <a16:creationId xmlns:a16="http://schemas.microsoft.com/office/drawing/2014/main" id="{EAB56289-AEB0-4A51-BC4A-048687FDF776}"/>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6C3EF3F-590B-4879-8B14-DEC08E0D32A3}"/>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619433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7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14" name="Google Shape;2714;p7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5" name="Google Shape;2715;p7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6" name="Google Shape;2716;p7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7" name="Google Shape;2717;p7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8" name="Google Shape;2718;p7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9" name="Google Shape;2719;p7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0" name="Google Shape;2720;p7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1" name="Google Shape;2721;p7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2" name="Google Shape;2722;p7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3" name="Google Shape;2723;p7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4" name="Google Shape;2724;p7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5" name="Google Shape;2725;p7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6" name="Google Shape;2726;p7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7" name="Google Shape;2727;p7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28" name="Google Shape;2728;p7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729" name="Google Shape;2729;p7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30" name="Google Shape;2730;p7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31" name="Google Shape;2731;p7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32" name="Google Shape;2732;p7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3" name="Google Shape;2733;p7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4" name="Google Shape;2734;p7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5" name="Google Shape;2735;p7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6" name="Google Shape;2736;p7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7" name="Google Shape;2737;p7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8" name="Google Shape;2738;p7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9" name="Google Shape;2739;p7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0" name="Google Shape;2740;p7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1" name="Google Shape;2741;p7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2" name="Google Shape;2742;p7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3" name="Google Shape;2743;p7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4" name="Google Shape;2744;p7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5" name="Google Shape;2745;p7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46" name="Google Shape;2746;p7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47" name="Google Shape;2747;p7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48" name="Google Shape;2748;p7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9" name="Google Shape;2749;p7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0" name="Google Shape;2750;p7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1" name="Google Shape;2751;p7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2" name="Google Shape;2752;p7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3" name="Google Shape;2753;p7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4" name="Google Shape;2754;p7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5" name="Google Shape;2755;p7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6" name="Google Shape;2756;p7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7" name="Google Shape;2757;p7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8" name="Google Shape;2758;p7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9" name="Google Shape;2759;p7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0" name="Google Shape;2760;p7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1" name="Google Shape;2761;p7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62" name="Google Shape;2762;p7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63" name="Google Shape;2763;p7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4" name="Google Shape;2764;p7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5" name="Google Shape;2765;p7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6" name="Google Shape;2766;p7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7" name="Google Shape;2767;p7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8" name="Google Shape;2768;p7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9" name="Google Shape;2769;p7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0" name="Google Shape;2770;p7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1" name="Google Shape;2771;p7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2" name="Google Shape;2772;p7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3" name="Google Shape;2773;p7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4" name="Google Shape;2774;p7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5" name="Google Shape;2775;p7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76" name="Google Shape;2776;p7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777" name="Google Shape;2777;p7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778" name="Google Shape;2778;p7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779" name="Google Shape;2779;p7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780" name="Google Shape;2780;p7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81" name="Google Shape;2781;p7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2" name="Google Shape;2782;p70"/>
          <p:cNvCxnSpPr>
            <a:stCxn id="2783" idx="3"/>
            <a:endCxn id="2781"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4" name="Google Shape;2784;p7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5" name="Google Shape;2785;p70"/>
          <p:cNvCxnSpPr>
            <a:stCxn id="2783" idx="5"/>
            <a:endCxn id="2784"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6" name="Google Shape;2786;p7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7" name="Google Shape;2787;p70"/>
          <p:cNvCxnSpPr>
            <a:stCxn id="2781" idx="3"/>
            <a:endCxn id="2788"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89" name="Google Shape;2789;p70"/>
          <p:cNvCxnSpPr>
            <a:stCxn id="2781" idx="5"/>
            <a:endCxn id="2786"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3" name="Google Shape;2783;p7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90" name="Google Shape;2790;p70"/>
          <p:cNvCxnSpPr>
            <a:stCxn id="2786" idx="3"/>
            <a:endCxn id="2791"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92" name="Google Shape;2792;p70"/>
          <p:cNvCxnSpPr>
            <a:stCxn id="2786" idx="5"/>
            <a:endCxn id="2793"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93" name="Google Shape;2793;p7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1" name="Google Shape;2791;p7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88" name="Google Shape;2788;p7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4" name="Google Shape;2794;p7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5" name="Google Shape;2795;p7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96" name="Google Shape;2796;p7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97" name="Google Shape;2797;p70"/>
          <p:cNvCxnSpPr>
            <a:stCxn id="2793" idx="4"/>
            <a:endCxn id="2796"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798" name="Google Shape;2798;p7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799" name="Google Shape;2799;p7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800" name="Google Shape;2800;p70"/>
          <p:cNvCxnSpPr>
            <a:stCxn id="2727" idx="4"/>
            <a:endCxn id="280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801" name="Google Shape;2801;p7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02" name="Google Shape;2802;p7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803" name="Google Shape;2803;p7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804" name="Google Shape;2804;p7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805" name="Google Shape;2805;p7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806" name="Google Shape;2806;p7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807" name="Google Shape;2807;p7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808" name="Google Shape;2808;p7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809" name="Google Shape;2809;p70"/>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10" name="Google Shape;2810;p70"/>
          <p:cNvCxnSpPr>
            <a:stCxn id="2745" idx="4"/>
            <a:endCxn id="2809"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811" name="Google Shape;2811;p7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812" name="Google Shape;2812;p7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813" name="Google Shape;2813;p70"/>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975CAE9-30E3-419A-8C52-31AAFC500E67}"/>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E758B9-FEE9-46EB-8583-3741703CD46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DED0FD8-AB14-405B-B38F-32FB8552EBE5}"/>
              </a:ext>
            </a:extLst>
          </p:cNvPr>
          <p:cNvSpPr>
            <a:spLocks noGrp="1"/>
          </p:cNvSpPr>
          <p:nvPr>
            <p:ph type="sldNum" sz="quarter" idx="12"/>
          </p:nvPr>
        </p:nvSpPr>
        <p:spPr/>
        <p:txBody>
          <a:bodyPr/>
          <a:lstStyle/>
          <a:p>
            <a:pPr>
              <a:defRPr/>
            </a:pPr>
            <a:fld id="{5C31613A-9AB8-4A88-9FCB-F71C16A9266D}" type="slidenum">
              <a:rPr lang="en-US" altLang="en-US" smtClean="0"/>
              <a:pPr>
                <a:defRPr/>
              </a:pPr>
              <a:t>66</a:t>
            </a:fld>
            <a:endParaRPr lang="en-US" altLang="en-US"/>
          </a:p>
        </p:txBody>
      </p:sp>
      <p:sp>
        <p:nvSpPr>
          <p:cNvPr id="5" name="Footer Placeholder 4">
            <a:extLst>
              <a:ext uri="{FF2B5EF4-FFF2-40B4-BE49-F238E27FC236}">
                <a16:creationId xmlns:a16="http://schemas.microsoft.com/office/drawing/2014/main" id="{04CE6506-04EC-4F20-A3E3-78DB08342C40}"/>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854403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7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20" name="Google Shape;2820;p7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1" name="Google Shape;2821;p7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2" name="Google Shape;2822;p7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3" name="Google Shape;2823;p7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4" name="Google Shape;2824;p7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5" name="Google Shape;2825;p7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6" name="Google Shape;2826;p7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7" name="Google Shape;2827;p7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8" name="Google Shape;2828;p7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9" name="Google Shape;2829;p7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0" name="Google Shape;2830;p7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1" name="Google Shape;2831;p7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2" name="Google Shape;2832;p7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3" name="Google Shape;2833;p7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34" name="Google Shape;2834;p7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835" name="Google Shape;2835;p7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36" name="Google Shape;2836;p7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37" name="Google Shape;2837;p7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38" name="Google Shape;2838;p7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9" name="Google Shape;2839;p7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0" name="Google Shape;2840;p7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1" name="Google Shape;2841;p7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2" name="Google Shape;2842;p7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3" name="Google Shape;2843;p7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4" name="Google Shape;2844;p7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5" name="Google Shape;2845;p7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6" name="Google Shape;2846;p7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7" name="Google Shape;2847;p7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8" name="Google Shape;2848;p7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9" name="Google Shape;2849;p7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0" name="Google Shape;2850;p7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1" name="Google Shape;2851;p7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52" name="Google Shape;2852;p7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53" name="Google Shape;2853;p7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54" name="Google Shape;2854;p7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5" name="Google Shape;2855;p7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6" name="Google Shape;2856;p7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7" name="Google Shape;2857;p7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8" name="Google Shape;2858;p7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9" name="Google Shape;2859;p7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0" name="Google Shape;2860;p7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1" name="Google Shape;2861;p7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2" name="Google Shape;2862;p7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3" name="Google Shape;2863;p7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4" name="Google Shape;2864;p7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5" name="Google Shape;2865;p7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6" name="Google Shape;2866;p7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7" name="Google Shape;2867;p7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68" name="Google Shape;2868;p7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69" name="Google Shape;2869;p7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0" name="Google Shape;2870;p7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1" name="Google Shape;2871;p7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2" name="Google Shape;2872;p7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3" name="Google Shape;2873;p7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4" name="Google Shape;2874;p7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5" name="Google Shape;2875;p7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6" name="Google Shape;2876;p7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7" name="Google Shape;2877;p7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8" name="Google Shape;2878;p7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9" name="Google Shape;2879;p7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0" name="Google Shape;2880;p7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1" name="Google Shape;2881;p7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82" name="Google Shape;2882;p7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883" name="Google Shape;2883;p7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884" name="Google Shape;2884;p7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885" name="Google Shape;2885;p7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886" name="Google Shape;2886;p7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87" name="Google Shape;2887;p7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88" name="Google Shape;2888;p71"/>
          <p:cNvCxnSpPr>
            <a:stCxn id="2889" idx="3"/>
            <a:endCxn id="288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0" name="Google Shape;2890;p7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1" name="Google Shape;2891;p71"/>
          <p:cNvCxnSpPr>
            <a:stCxn id="2889" idx="5"/>
            <a:endCxn id="289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2" name="Google Shape;2892;p7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3" name="Google Shape;2893;p71"/>
          <p:cNvCxnSpPr>
            <a:stCxn id="2887" idx="3"/>
            <a:endCxn id="289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5" name="Google Shape;2895;p71"/>
          <p:cNvCxnSpPr>
            <a:stCxn id="2887" idx="5"/>
            <a:endCxn id="289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89" name="Google Shape;2889;p7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6" name="Google Shape;2896;p71"/>
          <p:cNvCxnSpPr>
            <a:stCxn id="2892" idx="3"/>
            <a:endCxn id="289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8" name="Google Shape;2898;p71"/>
          <p:cNvCxnSpPr>
            <a:stCxn id="2892" idx="5"/>
            <a:endCxn id="289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9" name="Google Shape;2899;p7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7" name="Google Shape;2897;p7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4" name="Google Shape;2894;p7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0" name="Google Shape;2900;p7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1" name="Google Shape;2901;p7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02" name="Google Shape;2902;p7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03" name="Google Shape;2903;p71"/>
          <p:cNvCxnSpPr>
            <a:stCxn id="2899" idx="4"/>
            <a:endCxn id="290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904" name="Google Shape;2904;p7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905" name="Google Shape;2905;p7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906" name="Google Shape;2906;p71"/>
          <p:cNvCxnSpPr>
            <a:stCxn id="2833" idx="4"/>
            <a:endCxn id="29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907" name="Google Shape;2907;p7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08" name="Google Shape;2908;p7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909" name="Google Shape;2909;p7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910" name="Google Shape;2910;p7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911" name="Google Shape;2911;p7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912" name="Google Shape;2912;p7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913" name="Google Shape;2913;p7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914" name="Google Shape;2914;p7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915" name="Google Shape;2915;p71"/>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16" name="Google Shape;2916;p71"/>
          <p:cNvCxnSpPr>
            <a:stCxn id="2851" idx="4"/>
            <a:endCxn id="2915"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917" name="Google Shape;2917;p7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918" name="Google Shape;2918;p7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919" name="Google Shape;2919;p71"/>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58D4DF80-B885-467D-8276-BF662115C5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693E264-A7B9-4F61-9743-13C69063E863}"/>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0416DF2-DBEF-4A7E-97E9-1A2D435BB08D}"/>
              </a:ext>
            </a:extLst>
          </p:cNvPr>
          <p:cNvSpPr>
            <a:spLocks noGrp="1"/>
          </p:cNvSpPr>
          <p:nvPr>
            <p:ph type="sldNum" sz="quarter" idx="12"/>
          </p:nvPr>
        </p:nvSpPr>
        <p:spPr/>
        <p:txBody>
          <a:bodyPr/>
          <a:lstStyle/>
          <a:p>
            <a:pPr>
              <a:defRPr/>
            </a:pPr>
            <a:fld id="{5C31613A-9AB8-4A88-9FCB-F71C16A9266D}" type="slidenum">
              <a:rPr lang="en-US" altLang="en-US" smtClean="0"/>
              <a:pPr>
                <a:defRPr/>
              </a:pPr>
              <a:t>67</a:t>
            </a:fld>
            <a:endParaRPr lang="en-US" altLang="en-US"/>
          </a:p>
        </p:txBody>
      </p:sp>
      <p:sp>
        <p:nvSpPr>
          <p:cNvPr id="5" name="Footer Placeholder 4">
            <a:extLst>
              <a:ext uri="{FF2B5EF4-FFF2-40B4-BE49-F238E27FC236}">
                <a16:creationId xmlns:a16="http://schemas.microsoft.com/office/drawing/2014/main" id="{AD4B1AAB-5A5D-424E-A1D1-A576B2805E31}"/>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639977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7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26" name="Google Shape;2926;p7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7" name="Google Shape;2927;p7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8" name="Google Shape;2928;p7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9" name="Google Shape;2929;p7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0" name="Google Shape;2930;p7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1" name="Google Shape;2931;p7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2" name="Google Shape;2932;p7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3" name="Google Shape;2933;p7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4" name="Google Shape;2934;p7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5" name="Google Shape;2935;p7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6" name="Google Shape;2936;p7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7" name="Google Shape;2937;p7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8" name="Google Shape;2938;p7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9" name="Google Shape;2939;p7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40" name="Google Shape;2940;p7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941" name="Google Shape;2941;p7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42" name="Google Shape;2942;p7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43" name="Google Shape;2943;p7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44" name="Google Shape;2944;p7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5" name="Google Shape;2945;p7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6" name="Google Shape;2946;p7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7" name="Google Shape;2947;p7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8" name="Google Shape;2948;p7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9" name="Google Shape;2949;p7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0" name="Google Shape;2950;p7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1" name="Google Shape;2951;p7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2" name="Google Shape;2952;p7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3" name="Google Shape;2953;p7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4" name="Google Shape;2954;p7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5" name="Google Shape;2955;p7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6" name="Google Shape;2956;p7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7" name="Google Shape;2957;p7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58" name="Google Shape;2958;p7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59" name="Google Shape;2959;p7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60" name="Google Shape;2960;p7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1" name="Google Shape;2961;p7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2" name="Google Shape;2962;p7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3" name="Google Shape;2963;p7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4" name="Google Shape;2964;p7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5" name="Google Shape;2965;p7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6" name="Google Shape;2966;p7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7" name="Google Shape;2967;p7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8" name="Google Shape;2968;p7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9" name="Google Shape;2969;p7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0" name="Google Shape;2970;p7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1" name="Google Shape;2971;p7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2" name="Google Shape;2972;p7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3" name="Google Shape;2973;p7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74" name="Google Shape;2974;p7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75" name="Google Shape;2975;p7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6" name="Google Shape;2976;p7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7" name="Google Shape;2977;p7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8" name="Google Shape;2978;p7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9" name="Google Shape;2979;p7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0" name="Google Shape;2980;p7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1" name="Google Shape;2981;p7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2" name="Google Shape;2982;p7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3" name="Google Shape;2983;p7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4" name="Google Shape;2984;p7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5" name="Google Shape;2985;p7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6" name="Google Shape;2986;p7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7" name="Google Shape;2987;p7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88" name="Google Shape;2988;p7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989" name="Google Shape;2989;p7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990" name="Google Shape;2990;p7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991" name="Google Shape;2991;p7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992" name="Google Shape;2992;p7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93" name="Google Shape;2993;p7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4" name="Google Shape;2994;p72"/>
          <p:cNvCxnSpPr>
            <a:stCxn id="2995" idx="3"/>
            <a:endCxn id="299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6" name="Google Shape;2996;p7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7" name="Google Shape;2997;p72"/>
          <p:cNvCxnSpPr>
            <a:stCxn id="2995" idx="5"/>
            <a:endCxn id="299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8" name="Google Shape;2998;p7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9" name="Google Shape;2999;p72"/>
          <p:cNvCxnSpPr>
            <a:stCxn id="2993" idx="3"/>
            <a:endCxn id="300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1" name="Google Shape;3001;p72"/>
          <p:cNvCxnSpPr>
            <a:stCxn id="2993" idx="5"/>
            <a:endCxn id="299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5" name="Google Shape;2995;p7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02" name="Google Shape;3002;p72"/>
          <p:cNvCxnSpPr>
            <a:stCxn id="2998" idx="3"/>
            <a:endCxn id="300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4" name="Google Shape;3004;p72"/>
          <p:cNvCxnSpPr>
            <a:stCxn id="2998" idx="5"/>
            <a:endCxn id="300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005" name="Google Shape;3005;p7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3" name="Google Shape;3003;p7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0" name="Google Shape;3000;p7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6" name="Google Shape;3006;p7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7" name="Google Shape;3007;p7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08" name="Google Shape;3008;p7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09" name="Google Shape;3009;p72"/>
          <p:cNvCxnSpPr>
            <a:stCxn id="3005" idx="4"/>
            <a:endCxn id="300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010" name="Google Shape;3010;p7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011" name="Google Shape;3011;p7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012" name="Google Shape;3012;p72"/>
          <p:cNvCxnSpPr>
            <a:stCxn id="2939" idx="4"/>
            <a:endCxn id="301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013" name="Google Shape;3013;p7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14" name="Google Shape;3014;p7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015" name="Google Shape;3015;p7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016" name="Google Shape;3016;p7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017" name="Google Shape;3017;p7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018" name="Google Shape;3018;p7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019" name="Google Shape;3019;p7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020" name="Google Shape;3020;p7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021" name="Google Shape;3021;p72"/>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2" name="Google Shape;3022;p72"/>
          <p:cNvCxnSpPr>
            <a:stCxn id="2957" idx="4"/>
            <a:endCxn id="3021"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3023" name="Google Shape;3023;p7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4" name="Google Shape;3024;p72"/>
          <p:cNvCxnSpPr>
            <a:endCxn id="3023" idx="0"/>
          </p:cNvCxnSpPr>
          <p:nvPr/>
        </p:nvCxnSpPr>
        <p:spPr>
          <a:xfrm>
            <a:off x="4399050" y="3322565"/>
            <a:ext cx="61200" cy="1021050"/>
          </a:xfrm>
          <a:prstGeom prst="straightConnector1">
            <a:avLst/>
          </a:prstGeom>
          <a:noFill/>
          <a:ln w="9525" cap="flat" cmpd="sng">
            <a:solidFill>
              <a:schemeClr val="dk1"/>
            </a:solidFill>
            <a:prstDash val="solid"/>
            <a:round/>
            <a:headEnd type="none" w="sm" len="sm"/>
            <a:tailEnd type="none" w="sm" len="sm"/>
          </a:ln>
        </p:spPr>
      </p:cxnSp>
      <p:sp>
        <p:nvSpPr>
          <p:cNvPr id="3025" name="Google Shape;3025;p7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026" name="Google Shape;3026;p7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027" name="Google Shape;3027;p72"/>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68F81F5-7198-4DE4-907A-E1E634B47E7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C25F312-C0FA-49C4-B620-6D17673C85B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517FBC4-1769-444F-BDA5-D6D31E5C8876}"/>
              </a:ext>
            </a:extLst>
          </p:cNvPr>
          <p:cNvSpPr>
            <a:spLocks noGrp="1"/>
          </p:cNvSpPr>
          <p:nvPr>
            <p:ph type="sldNum" sz="quarter" idx="12"/>
          </p:nvPr>
        </p:nvSpPr>
        <p:spPr/>
        <p:txBody>
          <a:bodyPr/>
          <a:lstStyle/>
          <a:p>
            <a:pPr>
              <a:defRPr/>
            </a:pPr>
            <a:fld id="{5C31613A-9AB8-4A88-9FCB-F71C16A9266D}" type="slidenum">
              <a:rPr lang="en-US" altLang="en-US" smtClean="0"/>
              <a:pPr>
                <a:defRPr/>
              </a:pPr>
              <a:t>68</a:t>
            </a:fld>
            <a:endParaRPr lang="en-US" altLang="en-US"/>
          </a:p>
        </p:txBody>
      </p:sp>
      <p:sp>
        <p:nvSpPr>
          <p:cNvPr id="5" name="Footer Placeholder 4">
            <a:extLst>
              <a:ext uri="{FF2B5EF4-FFF2-40B4-BE49-F238E27FC236}">
                <a16:creationId xmlns:a16="http://schemas.microsoft.com/office/drawing/2014/main" id="{68EEC186-76A6-4F28-A0D3-0626F3AEB0A6}"/>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3813199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7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33" name="Google Shape;3033;p7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4" name="Google Shape;3034;p7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5" name="Google Shape;3035;p7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6" name="Google Shape;3036;p7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7" name="Google Shape;3037;p7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8" name="Google Shape;3038;p7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9" name="Google Shape;3039;p7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0" name="Google Shape;3040;p7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1" name="Google Shape;3041;p7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2" name="Google Shape;3042;p7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3" name="Google Shape;3043;p7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4" name="Google Shape;3044;p7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5" name="Google Shape;3045;p7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6" name="Google Shape;3046;p7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47" name="Google Shape;3047;p7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048" name="Google Shape;3048;p7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49" name="Google Shape;3049;p7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50" name="Google Shape;3050;p7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51" name="Google Shape;3051;p7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2" name="Google Shape;3052;p7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3" name="Google Shape;3053;p7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4" name="Google Shape;3054;p7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5" name="Google Shape;3055;p7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6" name="Google Shape;3056;p7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7" name="Google Shape;3057;p7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8" name="Google Shape;3058;p7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9" name="Google Shape;3059;p7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0" name="Google Shape;3060;p7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1" name="Google Shape;3061;p7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2" name="Google Shape;3062;p7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3" name="Google Shape;3063;p7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4" name="Google Shape;3064;p7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65" name="Google Shape;3065;p7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66" name="Google Shape;3066;p7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67" name="Google Shape;3067;p7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8" name="Google Shape;3068;p7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9" name="Google Shape;3069;p7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0" name="Google Shape;3070;p7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1" name="Google Shape;3071;p7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2" name="Google Shape;3072;p7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3" name="Google Shape;3073;p7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4" name="Google Shape;3074;p7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5" name="Google Shape;3075;p7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6" name="Google Shape;3076;p7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7" name="Google Shape;3077;p7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8" name="Google Shape;3078;p7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9" name="Google Shape;3079;p7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0" name="Google Shape;3080;p7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81" name="Google Shape;3081;p7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82" name="Google Shape;3082;p7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3" name="Google Shape;3083;p7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4" name="Google Shape;3084;p7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5" name="Google Shape;3085;p7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6" name="Google Shape;3086;p7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7" name="Google Shape;3087;p7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8" name="Google Shape;3088;p7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9" name="Google Shape;3089;p7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0" name="Google Shape;3090;p7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1" name="Google Shape;3091;p7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2" name="Google Shape;3092;p7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3" name="Google Shape;3093;p7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4" name="Google Shape;3094;p7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95" name="Google Shape;3095;p7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096" name="Google Shape;3096;p7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097" name="Google Shape;3097;p7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098" name="Google Shape;3098;p7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099" name="Google Shape;3099;p7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00" name="Google Shape;3100;p7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1" name="Google Shape;3101;p73"/>
          <p:cNvCxnSpPr>
            <a:stCxn id="3102" idx="3"/>
            <a:endCxn id="310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3" name="Google Shape;3103;p7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4" name="Google Shape;3104;p73"/>
          <p:cNvCxnSpPr>
            <a:stCxn id="3102" idx="5"/>
            <a:endCxn id="310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5" name="Google Shape;3105;p7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6" name="Google Shape;3106;p73"/>
          <p:cNvCxnSpPr>
            <a:stCxn id="3100" idx="3"/>
            <a:endCxn id="310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08" name="Google Shape;3108;p73"/>
          <p:cNvCxnSpPr>
            <a:stCxn id="3100" idx="5"/>
            <a:endCxn id="310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2" name="Google Shape;3102;p7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9" name="Google Shape;3109;p73"/>
          <p:cNvCxnSpPr>
            <a:stCxn id="3105" idx="3"/>
            <a:endCxn id="311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11" name="Google Shape;3111;p73"/>
          <p:cNvCxnSpPr>
            <a:stCxn id="3105" idx="5"/>
            <a:endCxn id="311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12" name="Google Shape;3112;p7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0" name="Google Shape;3110;p7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07" name="Google Shape;3107;p7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3" name="Google Shape;3113;p7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4" name="Google Shape;3114;p7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15" name="Google Shape;3115;p7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16" name="Google Shape;3116;p73"/>
          <p:cNvCxnSpPr>
            <a:stCxn id="3112" idx="4"/>
            <a:endCxn id="311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117" name="Google Shape;3117;p7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118" name="Google Shape;3118;p7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119" name="Google Shape;3119;p73"/>
          <p:cNvCxnSpPr>
            <a:stCxn id="3046" idx="4"/>
            <a:endCxn id="312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120" name="Google Shape;3120;p7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21" name="Google Shape;3121;p7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122" name="Google Shape;3122;p7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123" name="Google Shape;3123;p7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124" name="Google Shape;3124;p7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125" name="Google Shape;3125;p7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126" name="Google Shape;3126;p7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127" name="Google Shape;3127;p7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128" name="Google Shape;3128;p73"/>
          <p:cNvSpPr/>
          <p:nvPr/>
        </p:nvSpPr>
        <p:spPr>
          <a:xfrm>
            <a:off x="5603903" y="429277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29" name="Google Shape;3129;p73"/>
          <p:cNvCxnSpPr/>
          <p:nvPr/>
        </p:nvCxnSpPr>
        <p:spPr>
          <a:xfrm>
            <a:off x="5217603" y="3322604"/>
            <a:ext cx="472701" cy="955550"/>
          </a:xfrm>
          <a:prstGeom prst="straightConnector1">
            <a:avLst/>
          </a:prstGeom>
          <a:noFill/>
          <a:ln w="9525" cap="flat" cmpd="sng">
            <a:solidFill>
              <a:schemeClr val="dk1"/>
            </a:solidFill>
            <a:prstDash val="solid"/>
            <a:round/>
            <a:headEnd type="none" w="sm" len="sm"/>
            <a:tailEnd type="none" w="sm" len="sm"/>
          </a:ln>
        </p:spPr>
      </p:cxnSp>
      <p:sp>
        <p:nvSpPr>
          <p:cNvPr id="3130" name="Google Shape;3130;p73"/>
          <p:cNvSpPr/>
          <p:nvPr/>
        </p:nvSpPr>
        <p:spPr>
          <a:xfrm>
            <a:off x="5039569"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31" name="Google Shape;3131;p73"/>
          <p:cNvCxnSpPr/>
          <p:nvPr/>
        </p:nvCxnSpPr>
        <p:spPr>
          <a:xfrm>
            <a:off x="4537687" y="2363631"/>
            <a:ext cx="674712" cy="873549"/>
          </a:xfrm>
          <a:prstGeom prst="straightConnector1">
            <a:avLst/>
          </a:prstGeom>
          <a:noFill/>
          <a:ln w="9525" cap="flat" cmpd="sng">
            <a:solidFill>
              <a:schemeClr val="dk1"/>
            </a:solidFill>
            <a:prstDash val="solid"/>
            <a:round/>
            <a:headEnd type="none" w="sm" len="sm"/>
            <a:tailEnd type="none" w="sm" len="sm"/>
          </a:ln>
        </p:spPr>
      </p:cxnSp>
      <p:sp>
        <p:nvSpPr>
          <p:cNvPr id="3132" name="Google Shape;3132;p7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133" name="Google Shape;3133;p7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134" name="Google Shape;3134;p7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n</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77269DD1-9600-451F-B07F-1B675909E7E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25D2551-11DE-4BD7-8AEF-4EE207C221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177D2A4-F2DC-41D7-8E2F-09CCE64E01DC}"/>
              </a:ext>
            </a:extLst>
          </p:cNvPr>
          <p:cNvSpPr>
            <a:spLocks noGrp="1"/>
          </p:cNvSpPr>
          <p:nvPr>
            <p:ph type="sldNum" sz="quarter" idx="12"/>
          </p:nvPr>
        </p:nvSpPr>
        <p:spPr/>
        <p:txBody>
          <a:bodyPr/>
          <a:lstStyle/>
          <a:p>
            <a:pPr>
              <a:defRPr/>
            </a:pPr>
            <a:fld id="{5C31613A-9AB8-4A88-9FCB-F71C16A9266D}" type="slidenum">
              <a:rPr lang="en-US" altLang="en-US" smtClean="0"/>
              <a:pPr>
                <a:defRPr/>
              </a:pPr>
              <a:t>69</a:t>
            </a:fld>
            <a:endParaRPr lang="en-US" altLang="en-US"/>
          </a:p>
        </p:txBody>
      </p:sp>
      <p:sp>
        <p:nvSpPr>
          <p:cNvPr id="5" name="Footer Placeholder 4">
            <a:extLst>
              <a:ext uri="{FF2B5EF4-FFF2-40B4-BE49-F238E27FC236}">
                <a16:creationId xmlns:a16="http://schemas.microsoft.com/office/drawing/2014/main" id="{41EAD6A6-C54A-4978-917A-3434BBB3EFA0}"/>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53909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pPr eaLnBrk="1" hangingPunct="1"/>
            <a:r>
              <a:rPr lang="en-US" altLang="en-US" dirty="0"/>
              <a:t>Neuroscience</a:t>
            </a:r>
          </a:p>
        </p:txBody>
      </p:sp>
      <p:sp>
        <p:nvSpPr>
          <p:cNvPr id="247811" name="Content Placeholder 2"/>
          <p:cNvSpPr>
            <a:spLocks noGrp="1"/>
          </p:cNvSpPr>
          <p:nvPr>
            <p:ph idx="1"/>
          </p:nvPr>
        </p:nvSpPr>
        <p:spPr/>
        <p:txBody>
          <a:bodyPr/>
          <a:lstStyle/>
          <a:p>
            <a:pPr eaLnBrk="1" hangingPunct="1"/>
            <a:r>
              <a:rPr lang="en-US" altLang="en-US" dirty="0"/>
              <a:t>functional Magnetic Resonance Imaging (fMRI) data</a:t>
            </a:r>
          </a:p>
          <a:p>
            <a:pPr lvl="1" eaLnBrk="1" hangingPunct="1"/>
            <a:r>
              <a:rPr lang="en-US" altLang="en-US" dirty="0"/>
              <a:t>primary experimental tool of neuroscientists</a:t>
            </a:r>
          </a:p>
          <a:p>
            <a:pPr lvl="1" eaLnBrk="1" hangingPunct="1"/>
            <a:r>
              <a:rPr lang="en-US" altLang="en-US" dirty="0"/>
              <a:t>reveal how different parts of brain respond to stimuli</a:t>
            </a:r>
          </a:p>
          <a:p>
            <a:pPr lvl="1" eaLnBrk="1" hangingPunct="1"/>
            <a:endParaRPr lang="en-US" altLang="en-US" dirty="0"/>
          </a:p>
          <a:p>
            <a:pPr eaLnBrk="1" hangingPunct="1"/>
            <a:endParaRPr lang="en-US" alt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30B1253-5FA7-4B62-86E9-07F3CD5830A4}" type="slidenum">
              <a:rPr lang="en-US" smtClean="0">
                <a:solidFill>
                  <a:srgbClr val="FFFFFF"/>
                </a:solidFill>
              </a:rPr>
              <a:pPr fontAlgn="base">
                <a:spcBef>
                  <a:spcPct val="0"/>
                </a:spcBef>
                <a:spcAft>
                  <a:spcPct val="0"/>
                </a:spcAft>
                <a:defRPr/>
              </a:pPr>
              <a:t>7</a:t>
            </a:fld>
            <a:endParaRPr lang="en-US">
              <a:solidFill>
                <a:srgbClr val="FFFFFF"/>
              </a:solidFill>
            </a:endParaRPr>
          </a:p>
        </p:txBody>
      </p:sp>
      <p:pic>
        <p:nvPicPr>
          <p:cNvPr id="247814" name="Picture 6" descr="C:\Users\themis\Desktop\fmri-image-5.jpg"/>
          <p:cNvPicPr>
            <a:picLocks noChangeAspect="1" noChangeArrowheads="1"/>
          </p:cNvPicPr>
          <p:nvPr/>
        </p:nvPicPr>
        <p:blipFill>
          <a:blip r:embed="rId2">
            <a:extLst>
              <a:ext uri="{28A0092B-C50C-407E-A947-70E740481C1C}">
                <a14:useLocalDpi xmlns:a14="http://schemas.microsoft.com/office/drawing/2010/main" val="0"/>
              </a:ext>
            </a:extLst>
          </a:blip>
          <a:srcRect l="15884" t="28419" r="17055" b="5750"/>
          <a:stretch>
            <a:fillRect/>
          </a:stretch>
        </p:blipFill>
        <p:spPr bwMode="auto">
          <a:xfrm>
            <a:off x="762000" y="4375149"/>
            <a:ext cx="3678238"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5" name="Picture 7" descr="C:\Users\themis\Desktop\fmri.jpg"/>
          <p:cNvPicPr>
            <a:picLocks noChangeAspect="1" noChangeArrowheads="1"/>
          </p:cNvPicPr>
          <p:nvPr/>
        </p:nvPicPr>
        <p:blipFill>
          <a:blip r:embed="rId3" cstate="print">
            <a:extLst>
              <a:ext uri="{28A0092B-C50C-407E-A947-70E740481C1C}">
                <a14:useLocalDpi xmlns:a14="http://schemas.microsoft.com/office/drawing/2010/main" val="0"/>
              </a:ext>
            </a:extLst>
          </a:blip>
          <a:srcRect l="7770" t="13138" b="23526"/>
          <a:stretch>
            <a:fillRect/>
          </a:stretch>
        </p:blipFill>
        <p:spPr bwMode="auto">
          <a:xfrm>
            <a:off x="4648200" y="4375149"/>
            <a:ext cx="3505200"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descr="C:\Users\a\Desktop\fmri.png"/>
          <p:cNvPicPr>
            <a:picLocks noChangeAspect="1" noChangeArrowheads="1"/>
          </p:cNvPicPr>
          <p:nvPr/>
        </p:nvPicPr>
        <p:blipFill rotWithShape="1">
          <a:blip r:embed="rId4">
            <a:extLst>
              <a:ext uri="{28A0092B-C50C-407E-A947-70E740481C1C}">
                <a14:useLocalDpi xmlns:a14="http://schemas.microsoft.com/office/drawing/2010/main" val="0"/>
              </a:ext>
            </a:extLst>
          </a:blip>
          <a:srcRect l="42262" t="18394" r="2288" b="8589"/>
          <a:stretch/>
        </p:blipFill>
        <p:spPr bwMode="auto">
          <a:xfrm>
            <a:off x="1166807" y="3686925"/>
            <a:ext cx="3881967" cy="16552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157117-A294-42A5-8030-51B0A5ADEAEC}"/>
              </a:ext>
            </a:extLst>
          </p:cNvPr>
          <p:cNvGrpSpPr/>
          <p:nvPr/>
        </p:nvGrpSpPr>
        <p:grpSpPr>
          <a:xfrm>
            <a:off x="119271" y="5915687"/>
            <a:ext cx="816389" cy="835917"/>
            <a:chOff x="1693381" y="4398972"/>
            <a:chExt cx="1003544" cy="993508"/>
          </a:xfrm>
        </p:grpSpPr>
        <p:pic>
          <p:nvPicPr>
            <p:cNvPr id="13" name="Picture 12">
              <a:extLst>
                <a:ext uri="{FF2B5EF4-FFF2-40B4-BE49-F238E27FC236}">
                  <a16:creationId xmlns:a16="http://schemas.microsoft.com/office/drawing/2014/main" id="{7714B9DC-B9C2-43E0-BB60-4291D3291EB9}"/>
                </a:ext>
              </a:extLst>
            </p:cNvPr>
            <p:cNvPicPr>
              <a:picLocks noChangeAspect="1"/>
            </p:cNvPicPr>
            <p:nvPr/>
          </p:nvPicPr>
          <p:blipFill>
            <a:blip r:embed="rId5"/>
            <a:stretch>
              <a:fillRect/>
            </a:stretch>
          </p:blipFill>
          <p:spPr>
            <a:xfrm>
              <a:off x="1693381" y="4398972"/>
              <a:ext cx="1003544" cy="993508"/>
            </a:xfrm>
            <a:prstGeom prst="rect">
              <a:avLst/>
            </a:prstGeom>
          </p:spPr>
        </p:pic>
        <p:sp>
          <p:nvSpPr>
            <p:cNvPr id="14" name="TextBox 13">
              <a:extLst>
                <a:ext uri="{FF2B5EF4-FFF2-40B4-BE49-F238E27FC236}">
                  <a16:creationId xmlns:a16="http://schemas.microsoft.com/office/drawing/2014/main" id="{E4DD0046-60F7-47D6-A557-50F8D2A9035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2" name="Footer Placeholder 1">
            <a:extLst>
              <a:ext uri="{FF2B5EF4-FFF2-40B4-BE49-F238E27FC236}">
                <a16:creationId xmlns:a16="http://schemas.microsoft.com/office/drawing/2014/main" id="{9D924DFF-5A58-4225-B29B-A1981E4FF53A}"/>
              </a:ext>
            </a:extLst>
          </p:cNvPr>
          <p:cNvSpPr>
            <a:spLocks noGrp="1"/>
          </p:cNvSpPr>
          <p:nvPr>
            <p:ph type="ftr" sz="quarter" idx="11"/>
          </p:nvPr>
        </p:nvSpPr>
        <p:spPr/>
        <p:txBody>
          <a:bodyPr/>
          <a:lstStyle/>
          <a:p>
            <a:pPr>
              <a:defRPr/>
            </a:pPr>
            <a:r>
              <a:rPr lang="en-US">
                <a:solidFill>
                  <a:srgbClr val="438086"/>
                </a:solidFill>
              </a:rPr>
              <a:t>Echihabi, Palpanas - MDM 2022</a:t>
            </a:r>
          </a:p>
        </p:txBody>
      </p:sp>
    </p:spTree>
    <p:extLst>
      <p:ext uri="{BB962C8B-B14F-4D97-AF65-F5344CB8AC3E}">
        <p14:creationId xmlns:p14="http://schemas.microsoft.com/office/powerpoint/2010/main" val="961221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7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41" name="Google Shape;3141;p7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2" name="Google Shape;3142;p7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3" name="Google Shape;3143;p7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4" name="Google Shape;3144;p7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5" name="Google Shape;3145;p7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6" name="Google Shape;3146;p7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7" name="Google Shape;3147;p7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8" name="Google Shape;3148;p7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9" name="Google Shape;3149;p7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0" name="Google Shape;3150;p7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1" name="Google Shape;3151;p7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2" name="Google Shape;3152;p7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3" name="Google Shape;3153;p7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4" name="Google Shape;3154;p7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55" name="Google Shape;3155;p7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156" name="Google Shape;3156;p7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57" name="Google Shape;3157;p7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58" name="Google Shape;3158;p7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59" name="Google Shape;3159;p7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0" name="Google Shape;3160;p7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1" name="Google Shape;3161;p7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2" name="Google Shape;3162;p7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3" name="Google Shape;3163;p7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4" name="Google Shape;3164;p7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5" name="Google Shape;3165;p7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6" name="Google Shape;3166;p7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7" name="Google Shape;3167;p7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8" name="Google Shape;3168;p7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9" name="Google Shape;3169;p7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0" name="Google Shape;3170;p7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1" name="Google Shape;3171;p7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2" name="Google Shape;3172;p7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73" name="Google Shape;3173;p7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74" name="Google Shape;3174;p7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75" name="Google Shape;3175;p7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6" name="Google Shape;3176;p7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7" name="Google Shape;3177;p7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8" name="Google Shape;3178;p7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9" name="Google Shape;3179;p7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0" name="Google Shape;3180;p7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1" name="Google Shape;3181;p7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2" name="Google Shape;3182;p7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3" name="Google Shape;3183;p7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4" name="Google Shape;3184;p7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5" name="Google Shape;3185;p7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6" name="Google Shape;3186;p7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7" name="Google Shape;3187;p7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8" name="Google Shape;3188;p7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89" name="Google Shape;3189;p7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90" name="Google Shape;3190;p7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1" name="Google Shape;3191;p7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2" name="Google Shape;3192;p7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3" name="Google Shape;3193;p7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4" name="Google Shape;3194;p7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5" name="Google Shape;3195;p7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6" name="Google Shape;3196;p7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7" name="Google Shape;3197;p7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8" name="Google Shape;3198;p7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9" name="Google Shape;3199;p7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0" name="Google Shape;3200;p7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1" name="Google Shape;3201;p7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2" name="Google Shape;3202;p7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03" name="Google Shape;3203;p7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204" name="Google Shape;3204;p7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205" name="Google Shape;3205;p7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206" name="Google Shape;3206;p7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207" name="Google Shape;3207;p7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08" name="Google Shape;3208;p7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09" name="Google Shape;3209;p74"/>
          <p:cNvCxnSpPr>
            <a:stCxn id="3210" idx="3"/>
            <a:endCxn id="320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1" name="Google Shape;3211;p7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2" name="Google Shape;3212;p74"/>
          <p:cNvCxnSpPr>
            <a:stCxn id="3210" idx="5"/>
            <a:endCxn id="321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3" name="Google Shape;3213;p7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4" name="Google Shape;3214;p74"/>
          <p:cNvCxnSpPr>
            <a:stCxn id="3208" idx="3"/>
            <a:endCxn id="321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6" name="Google Shape;3216;p74"/>
          <p:cNvCxnSpPr>
            <a:stCxn id="3208" idx="5"/>
            <a:endCxn id="321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0" name="Google Shape;3210;p7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7" name="Google Shape;3217;p74"/>
          <p:cNvCxnSpPr>
            <a:stCxn id="3213" idx="3"/>
            <a:endCxn id="321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9" name="Google Shape;3219;p74"/>
          <p:cNvCxnSpPr>
            <a:stCxn id="3213" idx="5"/>
            <a:endCxn id="322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20" name="Google Shape;3220;p7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8" name="Google Shape;3218;p7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5" name="Google Shape;3215;p7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1" name="Google Shape;3221;p7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2" name="Google Shape;3222;p7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23" name="Google Shape;3223;p7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24" name="Google Shape;3224;p74"/>
          <p:cNvCxnSpPr>
            <a:stCxn id="3220" idx="4"/>
            <a:endCxn id="322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225" name="Google Shape;3225;p7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226" name="Google Shape;3226;p7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227" name="Google Shape;3227;p74"/>
          <p:cNvCxnSpPr>
            <a:stCxn id="3154" idx="4"/>
            <a:endCxn id="32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228" name="Google Shape;3228;p7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29" name="Google Shape;3229;p7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230" name="Google Shape;3230;p7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231" name="Google Shape;3231;p7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232" name="Google Shape;3232;p7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233" name="Google Shape;3233;p7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234" name="Google Shape;3234;p7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235" name="Google Shape;3235;p7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236" name="Google Shape;3236;p7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37" name="Google Shape;3237;p74"/>
          <p:cNvCxnSpPr>
            <a:stCxn id="3172" idx="4"/>
            <a:endCxn id="3236" idx="0"/>
          </p:cNvCxnSpPr>
          <p:nvPr/>
        </p:nvCxnSpPr>
        <p:spPr>
          <a:xfrm flipH="1">
            <a:off x="4460154" y="2374527"/>
            <a:ext cx="38925" cy="1968975"/>
          </a:xfrm>
          <a:prstGeom prst="straightConnector1">
            <a:avLst/>
          </a:prstGeom>
          <a:noFill/>
          <a:ln w="9525" cap="flat" cmpd="sng">
            <a:solidFill>
              <a:schemeClr val="dk1"/>
            </a:solidFill>
            <a:prstDash val="solid"/>
            <a:round/>
            <a:headEnd type="none" w="sm" len="sm"/>
            <a:tailEnd type="none" w="sm" len="sm"/>
          </a:ln>
        </p:spPr>
      </p:cxnSp>
      <p:sp>
        <p:nvSpPr>
          <p:cNvPr id="3238" name="Google Shape;3238;p7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239" name="Google Shape;3239;p7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 name="Titre 1">
            <a:extLst>
              <a:ext uri="{FF2B5EF4-FFF2-40B4-BE49-F238E27FC236}">
                <a16:creationId xmlns:a16="http://schemas.microsoft.com/office/drawing/2014/main" id="{CCF9FAC9-B3DF-493F-8942-ACD94700B03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BF534F6-FCB8-48CC-8935-FAEBC9F0C63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ACC02B2-6493-47ED-9C3A-32662743A240}"/>
              </a:ext>
            </a:extLst>
          </p:cNvPr>
          <p:cNvSpPr>
            <a:spLocks noGrp="1"/>
          </p:cNvSpPr>
          <p:nvPr>
            <p:ph type="sldNum" sz="quarter" idx="12"/>
          </p:nvPr>
        </p:nvSpPr>
        <p:spPr/>
        <p:txBody>
          <a:bodyPr/>
          <a:lstStyle/>
          <a:p>
            <a:pPr>
              <a:defRPr/>
            </a:pPr>
            <a:fld id="{5C31613A-9AB8-4A88-9FCB-F71C16A9266D}" type="slidenum">
              <a:rPr lang="en-US" altLang="en-US" smtClean="0"/>
              <a:pPr>
                <a:defRPr/>
              </a:pPr>
              <a:t>70</a:t>
            </a:fld>
            <a:endParaRPr lang="en-US" altLang="en-US"/>
          </a:p>
        </p:txBody>
      </p:sp>
      <p:sp>
        <p:nvSpPr>
          <p:cNvPr id="5" name="Footer Placeholder 4">
            <a:extLst>
              <a:ext uri="{FF2B5EF4-FFF2-40B4-BE49-F238E27FC236}">
                <a16:creationId xmlns:a16="http://schemas.microsoft.com/office/drawing/2014/main" id="{F0BDA62A-924F-4F67-A3B5-2D487691B899}"/>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1796360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7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45" name="Google Shape;3245;p7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6" name="Google Shape;3246;p7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7" name="Google Shape;3247;p7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8" name="Google Shape;3248;p7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9" name="Google Shape;3249;p7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0" name="Google Shape;3250;p7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1" name="Google Shape;3251;p7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2" name="Google Shape;3252;p7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3" name="Google Shape;3253;p7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4" name="Google Shape;3254;p7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5" name="Google Shape;3255;p7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6" name="Google Shape;3256;p7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7" name="Google Shape;3257;p7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8" name="Google Shape;3258;p7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59" name="Google Shape;3259;p7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260" name="Google Shape;3260;p7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61" name="Google Shape;3261;p7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62" name="Google Shape;3262;p7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63" name="Google Shape;3263;p7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4" name="Google Shape;3264;p7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5" name="Google Shape;3265;p7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6" name="Google Shape;3266;p7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7" name="Google Shape;3267;p7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8" name="Google Shape;3268;p7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9" name="Google Shape;3269;p7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0" name="Google Shape;3270;p7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1" name="Google Shape;3271;p7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2" name="Google Shape;3272;p7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3" name="Google Shape;3273;p7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4" name="Google Shape;3274;p7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5" name="Google Shape;3275;p7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6" name="Google Shape;3276;p7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77" name="Google Shape;3277;p7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78" name="Google Shape;3278;p7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79" name="Google Shape;3279;p7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0" name="Google Shape;3280;p7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1" name="Google Shape;3281;p7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2" name="Google Shape;3282;p7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3" name="Google Shape;3283;p7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4" name="Google Shape;3284;p7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5" name="Google Shape;3285;p7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6" name="Google Shape;3286;p7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7" name="Google Shape;3287;p7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8" name="Google Shape;3288;p7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9" name="Google Shape;3289;p7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0" name="Google Shape;3290;p7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1" name="Google Shape;3291;p7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2" name="Google Shape;3292;p7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93" name="Google Shape;3293;p7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94" name="Google Shape;3294;p7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5" name="Google Shape;3295;p7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6" name="Google Shape;3296;p7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7" name="Google Shape;3297;p7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8" name="Google Shape;3298;p7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9" name="Google Shape;3299;p7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0" name="Google Shape;3300;p7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1" name="Google Shape;3301;p7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2" name="Google Shape;3302;p7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3" name="Google Shape;3303;p7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4" name="Google Shape;3304;p7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5" name="Google Shape;3305;p7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6" name="Google Shape;3306;p7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07" name="Google Shape;3307;p7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308" name="Google Shape;3308;p7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309" name="Google Shape;3309;p7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310" name="Google Shape;3310;p7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11" name="Google Shape;3311;p7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312" name="Google Shape;3312;p7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13" name="Google Shape;3313;p7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14" name="Google Shape;3314;p7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315" name="Google Shape;3315;p75"/>
          <p:cNvCxnSpPr>
            <a:stCxn id="3258" idx="4"/>
            <a:endCxn id="331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316" name="Google Shape;3316;p7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17" name="Google Shape;3317;p7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318" name="Google Shape;3318;p7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319" name="Google Shape;3319;p7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320" name="Google Shape;3320;p7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321" name="Google Shape;3321;p7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322" name="Google Shape;3322;p7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323" name="Google Shape;3323;p7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324" name="Google Shape;3324;p7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325" name="Google Shape;3325;p7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326" name="Google Shape;3326;p7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327" name="Google Shape;3327;p7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328" name="Google Shape;3328;p75"/>
          <p:cNvCxnSpPr>
            <a:stCxn id="3329" idx="3"/>
            <a:endCxn id="33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0" name="Google Shape;3330;p75"/>
          <p:cNvCxnSpPr>
            <a:stCxn id="332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1" name="Google Shape;3331;p7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332" name="Google Shape;3332;p75"/>
          <p:cNvCxnSpPr>
            <a:stCxn id="332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3" name="Google Shape;3333;p7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29" name="Google Shape;3329;p7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334" name="Google Shape;3334;p75"/>
          <p:cNvCxnSpPr>
            <a:stCxn id="3331" idx="3"/>
            <a:endCxn id="333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6" name="Google Shape;3336;p75"/>
          <p:cNvCxnSpPr>
            <a:stCxn id="333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5" name="Google Shape;3335;p7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37" name="Google Shape;3337;p75"/>
          <p:cNvCxnSpPr>
            <a:stCxn id="3338" idx="3"/>
            <a:endCxn id="333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0" name="Google Shape;3340;p7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8" name="Google Shape;3338;p7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339" name="Google Shape;3339;p7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1" name="Google Shape;3341;p7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342" name="Google Shape;3342;p7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343" name="Google Shape;3343;p7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4" name="Google Shape;3344;p7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345" name="Google Shape;3345;p7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6" name="Google Shape;3346;p75"/>
          <p:cNvCxnSpPr>
            <a:endCxn id="334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48" name="Google Shape;3348;p7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7" name="Google Shape;3347;p7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9166F536-384C-4E7B-891F-C730E587BEF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77726C1-E713-4542-9B78-10B70B232F8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12120F-EBC0-4A9D-BF66-1F82E4D47CC9}"/>
              </a:ext>
            </a:extLst>
          </p:cNvPr>
          <p:cNvSpPr>
            <a:spLocks noGrp="1"/>
          </p:cNvSpPr>
          <p:nvPr>
            <p:ph type="sldNum" sz="quarter" idx="12"/>
          </p:nvPr>
        </p:nvSpPr>
        <p:spPr/>
        <p:txBody>
          <a:bodyPr/>
          <a:lstStyle/>
          <a:p>
            <a:pPr>
              <a:defRPr/>
            </a:pPr>
            <a:fld id="{5C31613A-9AB8-4A88-9FCB-F71C16A9266D}" type="slidenum">
              <a:rPr lang="en-US" altLang="en-US" smtClean="0"/>
              <a:pPr>
                <a:defRPr/>
              </a:pPr>
              <a:t>71</a:t>
            </a:fld>
            <a:endParaRPr lang="en-US" altLang="en-US"/>
          </a:p>
        </p:txBody>
      </p:sp>
      <p:sp>
        <p:nvSpPr>
          <p:cNvPr id="5" name="Footer Placeholder 4">
            <a:extLst>
              <a:ext uri="{FF2B5EF4-FFF2-40B4-BE49-F238E27FC236}">
                <a16:creationId xmlns:a16="http://schemas.microsoft.com/office/drawing/2014/main" id="{1E73A130-0AC5-4742-8F7B-16E95F72D567}"/>
              </a:ext>
            </a:extLst>
          </p:cNvPr>
          <p:cNvSpPr>
            <a:spLocks noGrp="1"/>
          </p:cNvSpPr>
          <p:nvPr>
            <p:ph type="ftr" sz="quarter" idx="11"/>
          </p:nvPr>
        </p:nvSpPr>
        <p:spPr/>
        <p:txBody>
          <a:bodyPr/>
          <a:lstStyle/>
          <a:p>
            <a:pPr>
              <a:defRPr/>
            </a:pPr>
            <a:r>
              <a:rPr lang="en-US"/>
              <a:t>Echihabi, Palpanas - MDM 2022</a:t>
            </a:r>
          </a:p>
        </p:txBody>
      </p:sp>
    </p:spTree>
    <p:extLst>
      <p:ext uri="{BB962C8B-B14F-4D97-AF65-F5344CB8AC3E}">
        <p14:creationId xmlns:p14="http://schemas.microsoft.com/office/powerpoint/2010/main" val="246050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sp>
        <p:nvSpPr>
          <p:cNvPr id="3353" name="Google Shape;3353;p7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54" name="Google Shape;3354;p7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5" name="Google Shape;3355;p7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6" name="Google Shape;3356;p7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7" name="Google Shape;3357;p7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8" name="Google Shape;3358;p7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9" name="Google Shape;3359;p7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0" name="Google Shape;3360;p7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1" name="Google Shape;3361;p7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2" name="Google Shape;3362;p7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3" name="Google Shape;3363;p7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4" name="Google Shape;3364;p7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5" name="Google Shape;3365;p7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6" name="Google Shape;3366;p7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7" name="Google Shape;3367;p7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68" name="Google Shape;3368;p7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369" name="Google Shape;3369;p7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70" name="Google Shape;3370;p7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71" name="Google Shape;3371;p7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72" name="Google Shape;3372;p7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3" name="Google Shape;3373;p7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4" name="Google Shape;3374;p7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5" name="Google Shape;3375;p7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6" name="Google Shape;3376;p7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7" name="Google Shape;3377;p7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8" name="Google Shape;3378;p7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9" name="Google Shape;3379;p7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0" name="Google Shape;3380;p7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1" name="Google Shape;3381;p7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2" name="Google Shape;3382;p7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3" name="Google Shape;3383;p7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4" name="Google Shape;3384;p7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5" name="Google Shape;3385;p7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86" name="Google Shape;3386;p7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87" name="Google Shape;3387;p7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88" name="Google Shape;3388;p7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9" name="Google Shape;3389;p7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0" name="Google Shape;3390;p7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1" name="Google Shape;3391;p7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2" name="Google Shape;3392;p7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3" name="Google Shape;3393;p7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4" name="Google Shape;3394;p7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5" name="Google Shape;3395;p7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6" name="Google Shape;3396;p7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7" name="Google Shape;3397;p7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8" name="Google Shape;3398;p7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9" name="Google Shape;3399;p7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0" name="Google Shape;3400;p7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1" name="Google Shape;3401;p7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02" name="Google Shape;3402;p7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03" name="Google Shape;3403;p7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4" name="Google Shape;3404;p7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5" name="Google Shape;3405;p7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6" name="Google Shape;3406;p7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7" name="Google Shape;3407;p7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8" name="Google Shape;3408;p7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9" name="Google Shape;3409;p7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0" name="Google Shape;3410;p7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1" name="Google Shape;3411;p7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2" name="Google Shape;3412;p7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3" name="Google Shape;3413;p7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4" name="Google Shape;3414;p7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5" name="Google Shape;3415;p7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16" name="Google Shape;3416;p7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417" name="Google Shape;3417;p7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418" name="Google Shape;3418;p7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419" name="Google Shape;3419;p7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20" name="Google Shape;3420;p7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421" name="Google Shape;3421;p7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22" name="Google Shape;3422;p7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23" name="Google Shape;3423;p7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424" name="Google Shape;3424;p76"/>
          <p:cNvCxnSpPr>
            <a:stCxn id="3367" idx="4"/>
            <a:endCxn id="34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425" name="Google Shape;3425;p7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26" name="Google Shape;3426;p7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427" name="Google Shape;3427;p7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428" name="Google Shape;3428;p7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429" name="Google Shape;3429;p7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430" name="Google Shape;3430;p7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431" name="Google Shape;3431;p7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432" name="Google Shape;3432;p7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433" name="Google Shape;3433;p7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434" name="Google Shape;3434;p7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435" name="Google Shape;3435;p7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436" name="Google Shape;3436;p7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437" name="Google Shape;3437;p76"/>
          <p:cNvCxnSpPr>
            <a:stCxn id="3438" idx="3"/>
            <a:endCxn id="34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39" name="Google Shape;3439;p76"/>
          <p:cNvCxnSpPr>
            <a:stCxn id="34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0" name="Google Shape;3440;p7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441" name="Google Shape;3441;p76"/>
          <p:cNvCxnSpPr>
            <a:stCxn id="34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2" name="Google Shape;3442;p7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38" name="Google Shape;3438;p7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443" name="Google Shape;3443;p76"/>
          <p:cNvCxnSpPr>
            <a:stCxn id="3440" idx="3"/>
            <a:endCxn id="34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5" name="Google Shape;3445;p76"/>
          <p:cNvCxnSpPr>
            <a:stCxn id="34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4" name="Google Shape;3444;p7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46" name="Google Shape;3446;p76"/>
          <p:cNvCxnSpPr>
            <a:stCxn id="3447" idx="3"/>
            <a:endCxn id="34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9" name="Google Shape;3449;p7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7" name="Google Shape;3447;p7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448" name="Google Shape;3448;p7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0" name="Google Shape;3450;p7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451" name="Google Shape;3451;p7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452" name="Google Shape;3452;p7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3" name="Google Shape;3453;p7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454" name="Google Shape;3454;p7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55" name="Google Shape;3455;p76"/>
          <p:cNvCxnSpPr>
            <a:endCxn id="34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57" name="Google Shape;3457;p7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6" name="Google Shape;3456;p7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8" name="Google Shape;3458;p76"/>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093B783-96E0-486C-9218-AF8662334AA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C7B234D-BE9B-4A59-BC08-F74A239DF42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CCA6116-C9C8-4617-A949-7CDB8E7F8EED}"/>
              </a:ext>
            </a:extLst>
          </p:cNvPr>
          <p:cNvSpPr>
            <a:spLocks noGrp="1"/>
          </p:cNvSpPr>
          <p:nvPr>
            <p:ph type="sldNum" sz="quarter" idx="12"/>
          </p:nvPr>
        </p:nvSpPr>
        <p:spPr/>
        <p:txBody>
          <a:bodyPr/>
          <a:lstStyle/>
          <a:p>
            <a:pPr>
              <a:defRPr/>
            </a:pPr>
            <a:fld id="{5C31613A-9AB8-4A88-9FCB-F71C16A9266D}" type="slidenum">
              <a:rPr lang="en-US" altLang="en-US" smtClean="0"/>
              <a:pPr>
                <a:defRPr/>
              </a:pPr>
              <a:t>72</a:t>
            </a:fld>
            <a:endParaRPr lang="en-US" altLang="en-US"/>
          </a:p>
        </p:txBody>
      </p:sp>
      <p:sp>
        <p:nvSpPr>
          <p:cNvPr id="5" name="Footer Placeholder 4">
            <a:extLst>
              <a:ext uri="{FF2B5EF4-FFF2-40B4-BE49-F238E27FC236}">
                <a16:creationId xmlns:a16="http://schemas.microsoft.com/office/drawing/2014/main" id="{39F3B87A-2972-41B1-893F-C924CD155824}"/>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7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64" name="Google Shape;3464;p7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5" name="Google Shape;3465;p7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6" name="Google Shape;3466;p7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7" name="Google Shape;3467;p7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8" name="Google Shape;3468;p7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9" name="Google Shape;3469;p7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0" name="Google Shape;3470;p7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1" name="Google Shape;3471;p7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2" name="Google Shape;3472;p7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3" name="Google Shape;3473;p7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4" name="Google Shape;3474;p7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5" name="Google Shape;3475;p7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6" name="Google Shape;3476;p7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7" name="Google Shape;3477;p7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78" name="Google Shape;3478;p7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479" name="Google Shape;3479;p7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80" name="Google Shape;3480;p7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81" name="Google Shape;3481;p7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82" name="Google Shape;3482;p7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3" name="Google Shape;3483;p7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4" name="Google Shape;3484;p7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5" name="Google Shape;3485;p7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6" name="Google Shape;3486;p7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7" name="Google Shape;3487;p7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8" name="Google Shape;3488;p7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9" name="Google Shape;3489;p7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0" name="Google Shape;3490;p7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1" name="Google Shape;3491;p7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2" name="Google Shape;3492;p7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3" name="Google Shape;3493;p7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4" name="Google Shape;3494;p7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5" name="Google Shape;3495;p7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96" name="Google Shape;3496;p7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97" name="Google Shape;3497;p7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98" name="Google Shape;3498;p7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9" name="Google Shape;3499;p7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0" name="Google Shape;3500;p7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1" name="Google Shape;3501;p7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2" name="Google Shape;3502;p7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3" name="Google Shape;3503;p7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4" name="Google Shape;3504;p7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5" name="Google Shape;3505;p7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6" name="Google Shape;3506;p7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7" name="Google Shape;3507;p7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8" name="Google Shape;3508;p7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9" name="Google Shape;3509;p7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0" name="Google Shape;3510;p7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1" name="Google Shape;3511;p7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12" name="Google Shape;3512;p7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13" name="Google Shape;3513;p7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4" name="Google Shape;3514;p7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5" name="Google Shape;3515;p7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6" name="Google Shape;3516;p7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7" name="Google Shape;3517;p7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8" name="Google Shape;3518;p7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9" name="Google Shape;3519;p7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0" name="Google Shape;3520;p7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1" name="Google Shape;3521;p7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2" name="Google Shape;3522;p7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3" name="Google Shape;3523;p7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4" name="Google Shape;3524;p7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5" name="Google Shape;3525;p7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26" name="Google Shape;3526;p7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527" name="Google Shape;3527;p7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528" name="Google Shape;3528;p7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529" name="Google Shape;3529;p7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30" name="Google Shape;3530;p7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531" name="Google Shape;3531;p7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32" name="Google Shape;3532;p7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33" name="Google Shape;3533;p7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534" name="Google Shape;3534;p77"/>
          <p:cNvCxnSpPr>
            <a:stCxn id="3477" idx="4"/>
            <a:endCxn id="353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535" name="Google Shape;3535;p7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36" name="Google Shape;3536;p7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537" name="Google Shape;3537;p7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538" name="Google Shape;3538;p7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539" name="Google Shape;3539;p7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540" name="Google Shape;3540;p7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541" name="Google Shape;3541;p7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542" name="Google Shape;3542;p7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543" name="Google Shape;3543;p7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544" name="Google Shape;3544;p7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545" name="Google Shape;3545;p7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546" name="Google Shape;3546;p7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547" name="Google Shape;3547;p77"/>
          <p:cNvCxnSpPr>
            <a:stCxn id="3548" idx="3"/>
            <a:endCxn id="354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49" name="Google Shape;3549;p77"/>
          <p:cNvCxnSpPr>
            <a:stCxn id="354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0" name="Google Shape;3550;p7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551" name="Google Shape;3551;p77"/>
          <p:cNvCxnSpPr>
            <a:stCxn id="354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2" name="Google Shape;3552;p7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8" name="Google Shape;3548;p7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553" name="Google Shape;3553;p77"/>
          <p:cNvCxnSpPr>
            <a:stCxn id="3550" idx="3"/>
            <a:endCxn id="355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5" name="Google Shape;3555;p77"/>
          <p:cNvCxnSpPr>
            <a:stCxn id="355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4" name="Google Shape;3554;p7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56" name="Google Shape;3556;p77"/>
          <p:cNvCxnSpPr>
            <a:stCxn id="3557" idx="3"/>
            <a:endCxn id="355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9" name="Google Shape;3559;p7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7" name="Google Shape;3557;p7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558" name="Google Shape;3558;p7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0" name="Google Shape;3560;p7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561" name="Google Shape;3561;p7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562" name="Google Shape;3562;p7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3" name="Google Shape;3563;p7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564" name="Google Shape;3564;p7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65" name="Google Shape;3565;p77"/>
          <p:cNvCxnSpPr>
            <a:endCxn id="356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7" name="Google Shape;3567;p7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6" name="Google Shape;3566;p7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8" name="Google Shape;3568;p77"/>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3569" name="Google Shape;3569;p77"/>
          <p:cNvSpPr/>
          <p:nvPr/>
        </p:nvSpPr>
        <p:spPr>
          <a:xfrm>
            <a:off x="6739388" y="4247432"/>
            <a:ext cx="424687" cy="21003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70" name="Google Shape;3570;p77"/>
          <p:cNvCxnSpPr/>
          <p:nvPr/>
        </p:nvCxnSpPr>
        <p:spPr>
          <a:xfrm flipH="1">
            <a:off x="6951731" y="3624835"/>
            <a:ext cx="153975" cy="622598"/>
          </a:xfrm>
          <a:prstGeom prst="straightConnector1">
            <a:avLst/>
          </a:prstGeom>
          <a:noFill/>
          <a:ln w="9525" cap="flat" cmpd="sng">
            <a:solidFill>
              <a:schemeClr val="dk2"/>
            </a:solidFill>
            <a:prstDash val="solid"/>
            <a:round/>
            <a:headEnd type="none" w="sm" len="sm"/>
            <a:tailEnd type="none" w="sm" len="sm"/>
          </a:ln>
        </p:spPr>
      </p:cxnSp>
      <p:cxnSp>
        <p:nvCxnSpPr>
          <p:cNvPr id="3571" name="Google Shape;3571;p77"/>
          <p:cNvCxnSpPr/>
          <p:nvPr/>
        </p:nvCxnSpPr>
        <p:spPr>
          <a:xfrm rot="5400000">
            <a:off x="6782834" y="2679965"/>
            <a:ext cx="1186425" cy="575550"/>
          </a:xfrm>
          <a:prstGeom prst="curvedConnector3">
            <a:avLst>
              <a:gd name="adj1" fmla="val 4999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3A2D1DC-69CD-4636-BB9E-6A4ACB2D5A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E87A1DA-1C31-43CD-94AD-E58A768BF5E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568C407-850E-4915-9326-73E4ED10A151}"/>
              </a:ext>
            </a:extLst>
          </p:cNvPr>
          <p:cNvSpPr>
            <a:spLocks noGrp="1"/>
          </p:cNvSpPr>
          <p:nvPr>
            <p:ph type="sldNum" sz="quarter" idx="12"/>
          </p:nvPr>
        </p:nvSpPr>
        <p:spPr/>
        <p:txBody>
          <a:bodyPr/>
          <a:lstStyle/>
          <a:p>
            <a:pPr>
              <a:defRPr/>
            </a:pPr>
            <a:fld id="{5C31613A-9AB8-4A88-9FCB-F71C16A9266D}" type="slidenum">
              <a:rPr lang="en-US" altLang="en-US" smtClean="0"/>
              <a:pPr>
                <a:defRPr/>
              </a:pPr>
              <a:t>73</a:t>
            </a:fld>
            <a:endParaRPr lang="en-US" altLang="en-US"/>
          </a:p>
        </p:txBody>
      </p:sp>
      <p:sp>
        <p:nvSpPr>
          <p:cNvPr id="5" name="Footer Placeholder 4">
            <a:extLst>
              <a:ext uri="{FF2B5EF4-FFF2-40B4-BE49-F238E27FC236}">
                <a16:creationId xmlns:a16="http://schemas.microsoft.com/office/drawing/2014/main" id="{E9BBCEBD-4097-41C5-B053-09187B5A89BC}"/>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7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77" name="Google Shape;3577;p7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8" name="Google Shape;3578;p7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9" name="Google Shape;3579;p7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0" name="Google Shape;3580;p7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1" name="Google Shape;3581;p7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2" name="Google Shape;3582;p7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3" name="Google Shape;3583;p7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4" name="Google Shape;3584;p7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5" name="Google Shape;3585;p7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6" name="Google Shape;3586;p7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7" name="Google Shape;3587;p7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8" name="Google Shape;3588;p7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9" name="Google Shape;3589;p7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0" name="Google Shape;3590;p7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91" name="Google Shape;3591;p7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592" name="Google Shape;3592;p7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593" name="Google Shape;3593;p7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94" name="Google Shape;3594;p7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95" name="Google Shape;3595;p7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6" name="Google Shape;3596;p7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7" name="Google Shape;3597;p7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8" name="Google Shape;3598;p7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9" name="Google Shape;3599;p7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0" name="Google Shape;3600;p7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1" name="Google Shape;3601;p7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2" name="Google Shape;3602;p7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3" name="Google Shape;3603;p7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4" name="Google Shape;3604;p7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5" name="Google Shape;3605;p7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6" name="Google Shape;3606;p7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7" name="Google Shape;3607;p7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8" name="Google Shape;3608;p7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09" name="Google Shape;3609;p7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610" name="Google Shape;3610;p7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11" name="Google Shape;3611;p7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2" name="Google Shape;3612;p7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3" name="Google Shape;3613;p7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4" name="Google Shape;3614;p7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5" name="Google Shape;3615;p7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6" name="Google Shape;3616;p7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7" name="Google Shape;3617;p7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8" name="Google Shape;3618;p7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9" name="Google Shape;3619;p7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0" name="Google Shape;3620;p7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1" name="Google Shape;3621;p7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2" name="Google Shape;3622;p7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3" name="Google Shape;3623;p7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4" name="Google Shape;3624;p7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25" name="Google Shape;3625;p7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26" name="Google Shape;3626;p7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7" name="Google Shape;3627;p7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8" name="Google Shape;3628;p7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9" name="Google Shape;3629;p7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0" name="Google Shape;3630;p7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1" name="Google Shape;3631;p7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2" name="Google Shape;3632;p7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3" name="Google Shape;3633;p7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4" name="Google Shape;3634;p7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5" name="Google Shape;3635;p7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6" name="Google Shape;3636;p7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7" name="Google Shape;3637;p7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8" name="Google Shape;3638;p7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39" name="Google Shape;3639;p7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640" name="Google Shape;3640;p7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641" name="Google Shape;3641;p7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642" name="Google Shape;3642;p7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43" name="Google Shape;3643;p7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644" name="Google Shape;3644;p7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45" name="Google Shape;3645;p7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46" name="Google Shape;3646;p7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647" name="Google Shape;3647;p78"/>
          <p:cNvCxnSpPr>
            <a:stCxn id="3590" idx="4"/>
            <a:endCxn id="364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648" name="Google Shape;3648;p7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49" name="Google Shape;3649;p7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650" name="Google Shape;3650;p7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651" name="Google Shape;3651;p7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652" name="Google Shape;3652;p7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653" name="Google Shape;3653;p7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654" name="Google Shape;3654;p7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655" name="Google Shape;3655;p7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656" name="Google Shape;3656;p7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657" name="Google Shape;3657;p7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658" name="Google Shape;3658;p7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659" name="Google Shape;3659;p7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660" name="Google Shape;3660;p78"/>
          <p:cNvCxnSpPr>
            <a:stCxn id="3661" idx="3"/>
            <a:endCxn id="36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2" name="Google Shape;3662;p78"/>
          <p:cNvCxnSpPr>
            <a:stCxn id="366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3" name="Google Shape;3663;p7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664" name="Google Shape;3664;p78"/>
          <p:cNvCxnSpPr>
            <a:stCxn id="365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5" name="Google Shape;3665;p7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1" name="Google Shape;3661;p7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666" name="Google Shape;3666;p78"/>
          <p:cNvCxnSpPr>
            <a:stCxn id="3663" idx="3"/>
            <a:endCxn id="366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8" name="Google Shape;3668;p78"/>
          <p:cNvCxnSpPr>
            <a:stCxn id="366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7" name="Google Shape;3667;p7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669" name="Google Shape;3669;p78"/>
          <p:cNvCxnSpPr>
            <a:stCxn id="3670" idx="3"/>
            <a:endCxn id="367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2" name="Google Shape;3672;p7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70" name="Google Shape;3670;p7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671" name="Google Shape;3671;p7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3" name="Google Shape;3673;p7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674" name="Google Shape;3674;p7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675" name="Google Shape;3675;p7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6" name="Google Shape;3676;p7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677" name="Google Shape;3677;p7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8" name="Google Shape;3678;p78"/>
          <p:cNvCxnSpPr>
            <a:endCxn id="367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80" name="Google Shape;3680;p7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9" name="Google Shape;3679;p7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81" name="Google Shape;3681;p78"/>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682" name="Google Shape;3682;p78"/>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BE06B191-D31A-4EBC-9366-0507EA12652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A1EE925B-9C6E-4599-A7E0-C29A9C25F30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9D82816-5135-4E8B-BE1A-AA1DCBF4545B}"/>
              </a:ext>
            </a:extLst>
          </p:cNvPr>
          <p:cNvSpPr>
            <a:spLocks noGrp="1"/>
          </p:cNvSpPr>
          <p:nvPr>
            <p:ph type="sldNum" sz="quarter" idx="12"/>
          </p:nvPr>
        </p:nvSpPr>
        <p:spPr/>
        <p:txBody>
          <a:bodyPr/>
          <a:lstStyle/>
          <a:p>
            <a:pPr>
              <a:defRPr/>
            </a:pPr>
            <a:fld id="{5C31613A-9AB8-4A88-9FCB-F71C16A9266D}" type="slidenum">
              <a:rPr lang="en-US" altLang="en-US" smtClean="0"/>
              <a:pPr>
                <a:defRPr/>
              </a:pPr>
              <a:t>74</a:t>
            </a:fld>
            <a:endParaRPr lang="en-US" altLang="en-US"/>
          </a:p>
        </p:txBody>
      </p:sp>
      <p:sp>
        <p:nvSpPr>
          <p:cNvPr id="5" name="Footer Placeholder 4">
            <a:extLst>
              <a:ext uri="{FF2B5EF4-FFF2-40B4-BE49-F238E27FC236}">
                <a16:creationId xmlns:a16="http://schemas.microsoft.com/office/drawing/2014/main" id="{19D1F68B-CF4F-4CCE-978C-3B87D0AEBC21}"/>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7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88" name="Google Shape;3688;p7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89" name="Google Shape;3689;p7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0" name="Google Shape;3690;p7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1" name="Google Shape;3691;p7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2" name="Google Shape;3692;p7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3" name="Google Shape;3693;p7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4" name="Google Shape;3694;p7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5" name="Google Shape;3695;p7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6" name="Google Shape;3696;p7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7" name="Google Shape;3697;p7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8" name="Google Shape;3698;p7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9" name="Google Shape;3699;p7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0" name="Google Shape;3700;p7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1" name="Google Shape;3701;p7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02" name="Google Shape;3702;p7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703" name="Google Shape;3703;p7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04" name="Google Shape;3704;p7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05" name="Google Shape;3705;p7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06" name="Google Shape;3706;p7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7" name="Google Shape;3707;p7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8" name="Google Shape;3708;p7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9" name="Google Shape;3709;p7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0" name="Google Shape;3710;p7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1" name="Google Shape;3711;p7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2" name="Google Shape;3712;p7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3" name="Google Shape;3713;p7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4" name="Google Shape;3714;p7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5" name="Google Shape;3715;p7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6" name="Google Shape;3716;p7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7" name="Google Shape;3717;p7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8" name="Google Shape;3718;p7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9" name="Google Shape;3719;p7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20" name="Google Shape;3720;p7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21" name="Google Shape;3721;p7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22" name="Google Shape;3722;p7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3" name="Google Shape;3723;p7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4" name="Google Shape;3724;p7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5" name="Google Shape;3725;p7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6" name="Google Shape;3726;p7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7" name="Google Shape;3727;p7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8" name="Google Shape;3728;p7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9" name="Google Shape;3729;p7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0" name="Google Shape;3730;p7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1" name="Google Shape;3731;p7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2" name="Google Shape;3732;p7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3" name="Google Shape;3733;p7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4" name="Google Shape;3734;p7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5" name="Google Shape;3735;p7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36" name="Google Shape;3736;p7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37" name="Google Shape;3737;p7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8" name="Google Shape;3738;p7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9" name="Google Shape;3739;p7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0" name="Google Shape;3740;p7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1" name="Google Shape;3741;p7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2" name="Google Shape;3742;p7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3" name="Google Shape;3743;p7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4" name="Google Shape;3744;p7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5" name="Google Shape;3745;p7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6" name="Google Shape;3746;p7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7" name="Google Shape;3747;p7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8" name="Google Shape;3748;p7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9" name="Google Shape;3749;p7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0" name="Google Shape;3750;p7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751" name="Google Shape;3751;p7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752" name="Google Shape;3752;p7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753" name="Google Shape;3753;p7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4" name="Google Shape;3754;p7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755" name="Google Shape;3755;p7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56" name="Google Shape;3756;p7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57" name="Google Shape;3757;p7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758" name="Google Shape;3758;p79"/>
          <p:cNvCxnSpPr>
            <a:stCxn id="3701" idx="4"/>
            <a:endCxn id="375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759" name="Google Shape;3759;p7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60" name="Google Shape;3760;p7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761" name="Google Shape;3761;p7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762" name="Google Shape;3762;p7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763" name="Google Shape;3763;p7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764" name="Google Shape;3764;p7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765" name="Google Shape;3765;p7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766" name="Google Shape;3766;p7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767" name="Google Shape;3767;p7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768" name="Google Shape;3768;p7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769" name="Google Shape;3769;p7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770" name="Google Shape;3770;p7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771" name="Google Shape;3771;p79"/>
          <p:cNvCxnSpPr>
            <a:stCxn id="3772" idx="3"/>
            <a:endCxn id="377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3" name="Google Shape;3773;p79"/>
          <p:cNvCxnSpPr>
            <a:stCxn id="377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4" name="Google Shape;3774;p7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775" name="Google Shape;3775;p79"/>
          <p:cNvCxnSpPr>
            <a:stCxn id="377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6" name="Google Shape;3776;p7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2" name="Google Shape;3772;p7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777" name="Google Shape;3777;p79"/>
          <p:cNvCxnSpPr>
            <a:stCxn id="3774" idx="3"/>
            <a:endCxn id="377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9" name="Google Shape;3779;p79"/>
          <p:cNvCxnSpPr>
            <a:stCxn id="377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8" name="Google Shape;3778;p7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80" name="Google Shape;3780;p79"/>
          <p:cNvCxnSpPr>
            <a:stCxn id="3781" idx="3"/>
            <a:endCxn id="378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3" name="Google Shape;3783;p7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81" name="Google Shape;3781;p7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782" name="Google Shape;3782;p7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4" name="Google Shape;3784;p7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785" name="Google Shape;3785;p7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786" name="Google Shape;3786;p7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7" name="Google Shape;3787;p7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788" name="Google Shape;3788;p7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9" name="Google Shape;3789;p79"/>
          <p:cNvCxnSpPr>
            <a:endCxn id="379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91" name="Google Shape;3791;p7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0" name="Google Shape;3790;p7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2" name="Google Shape;3792;p79"/>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793" name="Google Shape;3793;p79"/>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pic>
        <p:nvPicPr>
          <p:cNvPr id="3794" name="Google Shape;3794;p79"/>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795" name="Google Shape;3795;p79"/>
          <p:cNvSpPr/>
          <p:nvPr/>
        </p:nvSpPr>
        <p:spPr>
          <a:xfrm>
            <a:off x="5936396" y="1539735"/>
            <a:ext cx="182675" cy="147514"/>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sp>
        <p:nvSpPr>
          <p:cNvPr id="3796" name="Google Shape;3796;p7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797" name="Google Shape;3797;p7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61315DDB-311B-4AE5-B8C0-A1B59DAF57D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075A0D7-EA4A-44EA-A07D-2DBCB431345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507AB0-0901-4C2E-9681-05D41A87A192}"/>
              </a:ext>
            </a:extLst>
          </p:cNvPr>
          <p:cNvSpPr>
            <a:spLocks noGrp="1"/>
          </p:cNvSpPr>
          <p:nvPr>
            <p:ph type="sldNum" sz="quarter" idx="12"/>
          </p:nvPr>
        </p:nvSpPr>
        <p:spPr/>
        <p:txBody>
          <a:bodyPr/>
          <a:lstStyle/>
          <a:p>
            <a:pPr>
              <a:defRPr/>
            </a:pPr>
            <a:fld id="{5C31613A-9AB8-4A88-9FCB-F71C16A9266D}" type="slidenum">
              <a:rPr lang="en-US" altLang="en-US" smtClean="0"/>
              <a:pPr>
                <a:defRPr/>
              </a:pPr>
              <a:t>75</a:t>
            </a:fld>
            <a:endParaRPr lang="en-US" altLang="en-US"/>
          </a:p>
        </p:txBody>
      </p:sp>
      <p:sp>
        <p:nvSpPr>
          <p:cNvPr id="5" name="Footer Placeholder 4">
            <a:extLst>
              <a:ext uri="{FF2B5EF4-FFF2-40B4-BE49-F238E27FC236}">
                <a16:creationId xmlns:a16="http://schemas.microsoft.com/office/drawing/2014/main" id="{DDA536CB-4E20-40FA-988B-41BDAA1A431C}"/>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8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03" name="Google Shape;3803;p8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4" name="Google Shape;3804;p8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5" name="Google Shape;3805;p8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6" name="Google Shape;3806;p8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7" name="Google Shape;3807;p8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8" name="Google Shape;3808;p8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9" name="Google Shape;3809;p8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0" name="Google Shape;3810;p8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1" name="Google Shape;3811;p8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2" name="Google Shape;3812;p8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3" name="Google Shape;3813;p8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4" name="Google Shape;3814;p8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5" name="Google Shape;3815;p8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6" name="Google Shape;3816;p8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17" name="Google Shape;3817;p8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818" name="Google Shape;3818;p8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19" name="Google Shape;3819;p8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20" name="Google Shape;3820;p8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21" name="Google Shape;3821;p8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2" name="Google Shape;3822;p8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3" name="Google Shape;3823;p8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4" name="Google Shape;3824;p8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5" name="Google Shape;3825;p8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6" name="Google Shape;3826;p8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7" name="Google Shape;3827;p8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8" name="Google Shape;3828;p8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9" name="Google Shape;3829;p8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0" name="Google Shape;3830;p8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1" name="Google Shape;3831;p8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2" name="Google Shape;3832;p8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3" name="Google Shape;3833;p8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4" name="Google Shape;3834;p8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35" name="Google Shape;3835;p8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36" name="Google Shape;3836;p8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37" name="Google Shape;3837;p8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8" name="Google Shape;3838;p8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9" name="Google Shape;3839;p8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0" name="Google Shape;3840;p8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1" name="Google Shape;3841;p8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2" name="Google Shape;3842;p8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3" name="Google Shape;3843;p8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4" name="Google Shape;3844;p8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5" name="Google Shape;3845;p8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6" name="Google Shape;3846;p8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7" name="Google Shape;3847;p8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8" name="Google Shape;3848;p8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9" name="Google Shape;3849;p8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0" name="Google Shape;3850;p8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51" name="Google Shape;3851;p8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52" name="Google Shape;3852;p8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3" name="Google Shape;3853;p8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4" name="Google Shape;3854;p8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5" name="Google Shape;3855;p8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6" name="Google Shape;3856;p8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7" name="Google Shape;3857;p8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8" name="Google Shape;3858;p8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9" name="Google Shape;3859;p8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0" name="Google Shape;3860;p8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1" name="Google Shape;3861;p8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2" name="Google Shape;3862;p8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3" name="Google Shape;3863;p8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4" name="Google Shape;3864;p8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5" name="Google Shape;3865;p8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866" name="Google Shape;3866;p8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867" name="Google Shape;3867;p8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868" name="Google Shape;3868;p8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9" name="Google Shape;3869;p8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870" name="Google Shape;3870;p8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71" name="Google Shape;3871;p8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72" name="Google Shape;3872;p8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873" name="Google Shape;3873;p80"/>
          <p:cNvCxnSpPr>
            <a:stCxn id="3816" idx="4"/>
            <a:endCxn id="387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874" name="Google Shape;3874;p8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75" name="Google Shape;3875;p8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876" name="Google Shape;3876;p8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877" name="Google Shape;3877;p8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878" name="Google Shape;3878;p8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879" name="Google Shape;3879;p8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880" name="Google Shape;3880;p8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881" name="Google Shape;3881;p8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882" name="Google Shape;3882;p8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883" name="Google Shape;3883;p8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884" name="Google Shape;3884;p8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885" name="Google Shape;3885;p8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886" name="Google Shape;3886;p80"/>
          <p:cNvCxnSpPr>
            <a:stCxn id="3887" idx="3"/>
            <a:endCxn id="388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88" name="Google Shape;3888;p80"/>
          <p:cNvCxnSpPr>
            <a:stCxn id="388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9" name="Google Shape;3889;p8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890" name="Google Shape;3890;p80"/>
          <p:cNvCxnSpPr>
            <a:stCxn id="388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1" name="Google Shape;3891;p8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7" name="Google Shape;3887;p8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892" name="Google Shape;3892;p80"/>
          <p:cNvCxnSpPr>
            <a:stCxn id="3889" idx="3"/>
            <a:endCxn id="389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4" name="Google Shape;3894;p80"/>
          <p:cNvCxnSpPr>
            <a:stCxn id="388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3" name="Google Shape;3893;p8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95" name="Google Shape;3895;p80"/>
          <p:cNvCxnSpPr>
            <a:stCxn id="3896" idx="3"/>
            <a:endCxn id="389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8" name="Google Shape;3898;p8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6" name="Google Shape;3896;p8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897" name="Google Shape;3897;p8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99" name="Google Shape;3899;p8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900" name="Google Shape;3900;p8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901" name="Google Shape;3901;p8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2" name="Google Shape;3902;p8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903" name="Google Shape;3903;p8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04" name="Google Shape;3904;p80"/>
          <p:cNvCxnSpPr>
            <a:endCxn id="390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06" name="Google Shape;3906;p8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5" name="Google Shape;3905;p8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7" name="Google Shape;3907;p80"/>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3908" name="Google Shape;3908;p80"/>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3909" name="Google Shape;3909;p80"/>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3910" name="Google Shape;3910;p80"/>
          <p:cNvSpPr txBox="1"/>
          <p:nvPr/>
        </p:nvSpPr>
        <p:spPr>
          <a:xfrm>
            <a:off x="5471547" y="1414694"/>
            <a:ext cx="827918" cy="27699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911" name="Google Shape;3911;p80"/>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3912" name="Google Shape;3912;p80"/>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913" name="Google Shape;3913;p8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914" name="Google Shape;3914;p8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26C15B52-2686-4618-8C8E-47BA0DB244E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DF3FE3-1CF0-43DF-B7F7-CD02DF88C14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71F6F19-63B8-4F87-AD84-B1FD9B8FA0CD}"/>
              </a:ext>
            </a:extLst>
          </p:cNvPr>
          <p:cNvSpPr>
            <a:spLocks noGrp="1"/>
          </p:cNvSpPr>
          <p:nvPr>
            <p:ph type="sldNum" sz="quarter" idx="12"/>
          </p:nvPr>
        </p:nvSpPr>
        <p:spPr/>
        <p:txBody>
          <a:bodyPr/>
          <a:lstStyle/>
          <a:p>
            <a:pPr>
              <a:defRPr/>
            </a:pPr>
            <a:fld id="{5C31613A-9AB8-4A88-9FCB-F71C16A9266D}" type="slidenum">
              <a:rPr lang="en-US" altLang="en-US" smtClean="0"/>
              <a:pPr>
                <a:defRPr/>
              </a:pPr>
              <a:t>76</a:t>
            </a:fld>
            <a:endParaRPr lang="en-US" altLang="en-US"/>
          </a:p>
        </p:txBody>
      </p:sp>
      <p:sp>
        <p:nvSpPr>
          <p:cNvPr id="5" name="Footer Placeholder 4">
            <a:extLst>
              <a:ext uri="{FF2B5EF4-FFF2-40B4-BE49-F238E27FC236}">
                <a16:creationId xmlns:a16="http://schemas.microsoft.com/office/drawing/2014/main" id="{6A90B591-3177-45C5-8FC6-65DE85C3B6E0}"/>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8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20" name="Google Shape;3920;p8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1" name="Google Shape;3921;p8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2" name="Google Shape;3922;p8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3" name="Google Shape;3923;p8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4" name="Google Shape;3924;p8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5" name="Google Shape;3925;p8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6" name="Google Shape;3926;p8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7" name="Google Shape;3927;p8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8" name="Google Shape;3928;p8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9" name="Google Shape;3929;p8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0" name="Google Shape;3930;p8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1" name="Google Shape;3931;p8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2" name="Google Shape;3932;p8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3" name="Google Shape;3933;p8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934" name="Google Shape;3934;p8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935" name="Google Shape;3935;p8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36" name="Google Shape;3936;p8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37" name="Google Shape;3937;p8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38" name="Google Shape;3938;p8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9" name="Google Shape;3939;p8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0" name="Google Shape;3940;p8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1" name="Google Shape;3941;p8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2" name="Google Shape;3942;p8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3" name="Google Shape;3943;p8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4" name="Google Shape;3944;p8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5" name="Google Shape;3945;p8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6" name="Google Shape;3946;p8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7" name="Google Shape;3947;p8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8" name="Google Shape;3948;p8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9" name="Google Shape;3949;p8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0" name="Google Shape;3950;p8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1" name="Google Shape;3951;p8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52" name="Google Shape;3952;p8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53" name="Google Shape;3953;p8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54" name="Google Shape;3954;p8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5" name="Google Shape;3955;p8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6" name="Google Shape;3956;p8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7" name="Google Shape;3957;p8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8" name="Google Shape;3958;p8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9" name="Google Shape;3959;p8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0" name="Google Shape;3960;p8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1" name="Google Shape;3961;p8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2" name="Google Shape;3962;p8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3" name="Google Shape;3963;p8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4" name="Google Shape;3964;p8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5" name="Google Shape;3965;p8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6" name="Google Shape;3966;p8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7" name="Google Shape;3967;p8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68" name="Google Shape;3968;p8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69" name="Google Shape;3969;p8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0" name="Google Shape;3970;p8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1" name="Google Shape;3971;p8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2" name="Google Shape;3972;p8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3" name="Google Shape;3973;p8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4" name="Google Shape;3974;p8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5" name="Google Shape;3975;p8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6" name="Google Shape;3976;p8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7" name="Google Shape;3977;p8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8" name="Google Shape;3978;p8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9" name="Google Shape;3979;p8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0" name="Google Shape;3980;p8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1" name="Google Shape;3981;p8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2" name="Google Shape;3982;p8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983" name="Google Shape;3983;p8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984" name="Google Shape;3984;p8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985" name="Google Shape;3985;p8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6" name="Google Shape;3986;p8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987" name="Google Shape;3987;p8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88" name="Google Shape;3988;p8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89" name="Google Shape;3989;p8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990" name="Google Shape;3990;p81"/>
          <p:cNvCxnSpPr>
            <a:stCxn id="3933" idx="4"/>
            <a:endCxn id="399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991" name="Google Shape;3991;p8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92" name="Google Shape;3992;p8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993" name="Google Shape;3993;p8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994" name="Google Shape;3994;p8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995" name="Google Shape;3995;p8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996" name="Google Shape;3996;p8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997" name="Google Shape;3997;p8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998" name="Google Shape;3998;p8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999" name="Google Shape;3999;p8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000" name="Google Shape;4000;p8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001" name="Google Shape;4001;p8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002" name="Google Shape;4002;p8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03" name="Google Shape;4003;p81"/>
          <p:cNvCxnSpPr>
            <a:stCxn id="4004" idx="3"/>
            <a:endCxn id="400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5" name="Google Shape;4005;p81"/>
          <p:cNvCxnSpPr>
            <a:stCxn id="400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6" name="Google Shape;4006;p8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007" name="Google Shape;4007;p81"/>
          <p:cNvCxnSpPr>
            <a:stCxn id="400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8" name="Google Shape;4008;p8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4" name="Google Shape;4004;p8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009" name="Google Shape;4009;p81"/>
          <p:cNvCxnSpPr>
            <a:stCxn id="4006" idx="3"/>
            <a:endCxn id="401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1" name="Google Shape;4011;p81"/>
          <p:cNvCxnSpPr>
            <a:stCxn id="400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0" name="Google Shape;4010;p8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12" name="Google Shape;4012;p81"/>
          <p:cNvCxnSpPr>
            <a:stCxn id="4013" idx="3"/>
            <a:endCxn id="401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5" name="Google Shape;4015;p8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3" name="Google Shape;4013;p8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014" name="Google Shape;4014;p8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6" name="Google Shape;4016;p8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017" name="Google Shape;4017;p8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018" name="Google Shape;4018;p8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9" name="Google Shape;4019;p8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020" name="Google Shape;4020;p8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21" name="Google Shape;4021;p81"/>
          <p:cNvCxnSpPr>
            <a:endCxn id="402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23" name="Google Shape;4023;p8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2" name="Google Shape;4022;p8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4" name="Google Shape;4024;p81"/>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025" name="Google Shape;4025;p81"/>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026" name="Google Shape;4026;p81"/>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027" name="Google Shape;4027;p81"/>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028" name="Google Shape;4028;p81"/>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029" name="Google Shape;4029;p8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030" name="Google Shape;4030;p8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FD6C9520-9EDD-4475-9342-55D5A5C3CF2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E4018D-20A8-47EC-B1D7-5F30FD99D8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2D23FDF-EF3A-469D-834A-FE8DEA056DB7}"/>
              </a:ext>
            </a:extLst>
          </p:cNvPr>
          <p:cNvSpPr>
            <a:spLocks noGrp="1"/>
          </p:cNvSpPr>
          <p:nvPr>
            <p:ph type="sldNum" sz="quarter" idx="12"/>
          </p:nvPr>
        </p:nvSpPr>
        <p:spPr/>
        <p:txBody>
          <a:bodyPr/>
          <a:lstStyle/>
          <a:p>
            <a:pPr>
              <a:defRPr/>
            </a:pPr>
            <a:fld id="{5C31613A-9AB8-4A88-9FCB-F71C16A9266D}" type="slidenum">
              <a:rPr lang="en-US" altLang="en-US" smtClean="0"/>
              <a:pPr>
                <a:defRPr/>
              </a:pPr>
              <a:t>77</a:t>
            </a:fld>
            <a:endParaRPr lang="en-US" altLang="en-US"/>
          </a:p>
        </p:txBody>
      </p:sp>
      <p:sp>
        <p:nvSpPr>
          <p:cNvPr id="5" name="Footer Placeholder 4">
            <a:extLst>
              <a:ext uri="{FF2B5EF4-FFF2-40B4-BE49-F238E27FC236}">
                <a16:creationId xmlns:a16="http://schemas.microsoft.com/office/drawing/2014/main" id="{2687F320-C6C4-4667-8BEC-ECFB3A790E24}"/>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34"/>
        <p:cNvGrpSpPr/>
        <p:nvPr/>
      </p:nvGrpSpPr>
      <p:grpSpPr>
        <a:xfrm>
          <a:off x="0" y="0"/>
          <a:ext cx="0" cy="0"/>
          <a:chOff x="0" y="0"/>
          <a:chExt cx="0" cy="0"/>
        </a:xfrm>
      </p:grpSpPr>
      <p:sp>
        <p:nvSpPr>
          <p:cNvPr id="4035" name="Google Shape;4035;p8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36" name="Google Shape;4036;p8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7" name="Google Shape;4037;p8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8" name="Google Shape;4038;p8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9" name="Google Shape;4039;p8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0" name="Google Shape;4040;p8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1" name="Google Shape;4041;p8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2" name="Google Shape;4042;p8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3" name="Google Shape;4043;p8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4" name="Google Shape;4044;p8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5" name="Google Shape;4045;p8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6" name="Google Shape;4046;p8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7" name="Google Shape;4047;p8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8" name="Google Shape;4048;p8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9" name="Google Shape;4049;p8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50" name="Google Shape;4050;p8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051" name="Google Shape;4051;p8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52" name="Google Shape;4052;p8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53" name="Google Shape;4053;p8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54" name="Google Shape;4054;p8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5" name="Google Shape;4055;p8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6" name="Google Shape;4056;p8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7" name="Google Shape;4057;p8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8" name="Google Shape;4058;p8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9" name="Google Shape;4059;p8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0" name="Google Shape;4060;p8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1" name="Google Shape;4061;p8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2" name="Google Shape;4062;p8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3" name="Google Shape;4063;p8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4" name="Google Shape;4064;p8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5" name="Google Shape;4065;p8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6" name="Google Shape;4066;p8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7" name="Google Shape;4067;p8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68" name="Google Shape;4068;p8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69" name="Google Shape;4069;p8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70" name="Google Shape;4070;p8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1" name="Google Shape;4071;p8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2" name="Google Shape;4072;p8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3" name="Google Shape;4073;p8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4" name="Google Shape;4074;p8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5" name="Google Shape;4075;p8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6" name="Google Shape;4076;p8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7" name="Google Shape;4077;p8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8" name="Google Shape;4078;p8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9" name="Google Shape;4079;p8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0" name="Google Shape;4080;p8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1" name="Google Shape;4081;p8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2" name="Google Shape;4082;p8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3" name="Google Shape;4083;p8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84" name="Google Shape;4084;p8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85" name="Google Shape;4085;p8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6" name="Google Shape;4086;p8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7" name="Google Shape;4087;p8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8" name="Google Shape;4088;p8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9" name="Google Shape;4089;p8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0" name="Google Shape;4090;p8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1" name="Google Shape;4091;p8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2" name="Google Shape;4092;p8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3" name="Google Shape;4093;p8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4" name="Google Shape;4094;p8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5" name="Google Shape;4095;p8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6" name="Google Shape;4096;p8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7" name="Google Shape;4097;p8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098" name="Google Shape;4098;p8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099" name="Google Shape;4099;p8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100" name="Google Shape;4100;p8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101" name="Google Shape;4101;p8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102" name="Google Shape;4102;p8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103" name="Google Shape;4103;p8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04" name="Google Shape;4104;p8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05" name="Google Shape;4105;p8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106" name="Google Shape;4106;p82"/>
          <p:cNvCxnSpPr>
            <a:stCxn id="4049" idx="4"/>
            <a:endCxn id="41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107" name="Google Shape;4107;p8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08" name="Google Shape;4108;p8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109" name="Google Shape;4109;p8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110" name="Google Shape;4110;p8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111" name="Google Shape;4111;p8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112" name="Google Shape;4112;p8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113" name="Google Shape;4113;p8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114" name="Google Shape;4114;p8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115" name="Google Shape;4115;p8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116" name="Google Shape;4116;p8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117" name="Google Shape;4117;p8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118" name="Google Shape;4118;p8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119" name="Google Shape;4119;p82"/>
          <p:cNvCxnSpPr>
            <a:stCxn id="4120" idx="3"/>
            <a:endCxn id="411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1" name="Google Shape;4121;p82"/>
          <p:cNvCxnSpPr>
            <a:stCxn id="412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2" name="Google Shape;4122;p8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123" name="Google Shape;4123;p82"/>
          <p:cNvCxnSpPr>
            <a:stCxn id="411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4" name="Google Shape;4124;p8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0" name="Google Shape;4120;p8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125" name="Google Shape;4125;p82"/>
          <p:cNvCxnSpPr>
            <a:stCxn id="4122" idx="3"/>
            <a:endCxn id="412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7" name="Google Shape;4127;p82"/>
          <p:cNvCxnSpPr>
            <a:stCxn id="412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6" name="Google Shape;4126;p8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28" name="Google Shape;4128;p82"/>
          <p:cNvCxnSpPr>
            <a:stCxn id="4129" idx="3"/>
            <a:endCxn id="413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1" name="Google Shape;4131;p8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9" name="Google Shape;4129;p8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130" name="Google Shape;4130;p8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2" name="Google Shape;4132;p8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133" name="Google Shape;4133;p8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134" name="Google Shape;4134;p8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5" name="Google Shape;4135;p8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136" name="Google Shape;4136;p8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7" name="Google Shape;4137;p82"/>
          <p:cNvCxnSpPr>
            <a:endCxn id="413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39" name="Google Shape;4139;p8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8" name="Google Shape;4138;p8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40" name="Google Shape;4140;p82"/>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141" name="Google Shape;4141;p82"/>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142" name="Google Shape;4142;p82"/>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143" name="Google Shape;4143;p82"/>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144" name="Google Shape;4144;p82"/>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145" name="Google Shape;4145;p8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146" name="Google Shape;4146;p8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147" name="Google Shape;4147;p82"/>
          <p:cNvSpPr/>
          <p:nvPr/>
        </p:nvSpPr>
        <p:spPr>
          <a:xfrm>
            <a:off x="5926472" y="152410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sp>
        <p:nvSpPr>
          <p:cNvPr id="4148" name="Google Shape;4148;p82"/>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3BE3A355-E6F6-45C4-85C7-305D85BA2F3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5310FDB-DA30-4AB9-A100-1B1F5F0AD5A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6FE0715-78EF-44E8-8AA8-FB5BE868E919}"/>
              </a:ext>
            </a:extLst>
          </p:cNvPr>
          <p:cNvSpPr>
            <a:spLocks noGrp="1"/>
          </p:cNvSpPr>
          <p:nvPr>
            <p:ph type="sldNum" sz="quarter" idx="12"/>
          </p:nvPr>
        </p:nvSpPr>
        <p:spPr/>
        <p:txBody>
          <a:bodyPr/>
          <a:lstStyle/>
          <a:p>
            <a:pPr>
              <a:defRPr/>
            </a:pPr>
            <a:fld id="{5C31613A-9AB8-4A88-9FCB-F71C16A9266D}" type="slidenum">
              <a:rPr lang="en-US" altLang="en-US" smtClean="0"/>
              <a:pPr>
                <a:defRPr/>
              </a:pPr>
              <a:t>78</a:t>
            </a:fld>
            <a:endParaRPr lang="en-US" altLang="en-US"/>
          </a:p>
        </p:txBody>
      </p:sp>
      <p:sp>
        <p:nvSpPr>
          <p:cNvPr id="5" name="Footer Placeholder 4">
            <a:extLst>
              <a:ext uri="{FF2B5EF4-FFF2-40B4-BE49-F238E27FC236}">
                <a16:creationId xmlns:a16="http://schemas.microsoft.com/office/drawing/2014/main" id="{C1B5B1D9-48DD-43DE-B20D-287BB485AB20}"/>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54" name="Google Shape;4154;p8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5" name="Google Shape;4155;p8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6" name="Google Shape;4156;p8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7" name="Google Shape;4157;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8" name="Google Shape;4158;p8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9" name="Google Shape;4159;p8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0" name="Google Shape;4160;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1" name="Google Shape;4161;p8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2" name="Google Shape;4162;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3" name="Google Shape;4163;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4" name="Google Shape;4164;p8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5" name="Google Shape;4165;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6" name="Google Shape;4166;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7" name="Google Shape;4167;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68" name="Google Shape;4168;p8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169" name="Google Shape;4169;p8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70" name="Google Shape;4170;p8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71" name="Google Shape;4171;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72" name="Google Shape;4172;p8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3" name="Google Shape;4173;p8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4" name="Google Shape;4174;p8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5" name="Google Shape;4175;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6" name="Google Shape;4176;p8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7" name="Google Shape;4177;p8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8" name="Google Shape;4178;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9" name="Google Shape;4179;p8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0" name="Google Shape;4180;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1" name="Google Shape;4181;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2" name="Google Shape;4182;p8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3" name="Google Shape;4183;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4" name="Google Shape;4184;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5" name="Google Shape;4185;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86" name="Google Shape;4186;p8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87" name="Google Shape;4187;p8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88" name="Google Shape;4188;p8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9" name="Google Shape;4189;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0" name="Google Shape;4190;p8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1" name="Google Shape;4191;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2" name="Google Shape;4192;p8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3" name="Google Shape;4193;p8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4" name="Google Shape;4194;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5" name="Google Shape;4195;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6" name="Google Shape;4196;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7" name="Google Shape;4197;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8" name="Google Shape;4198;p8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9" name="Google Shape;4199;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0" name="Google Shape;4200;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1" name="Google Shape;4201;p8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02" name="Google Shape;4202;p8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03" name="Google Shape;4203;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4" name="Google Shape;4204;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5" name="Google Shape;4205;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6" name="Google Shape;4206;p8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7" name="Google Shape;4207;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8" name="Google Shape;4208;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9" name="Google Shape;4209;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0" name="Google Shape;4210;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1" name="Google Shape;4211;p8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2" name="Google Shape;4212;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3" name="Google Shape;4213;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4" name="Google Shape;4214;p8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5" name="Google Shape;4215;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16" name="Google Shape;4216;p8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217" name="Google Shape;4217;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218" name="Google Shape;4218;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219" name="Google Shape;4219;p8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20" name="Google Shape;4220;p8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221" name="Google Shape;4221;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22" name="Google Shape;4222;p8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23" name="Google Shape;4223;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224" name="Google Shape;4224;p83"/>
          <p:cNvCxnSpPr>
            <a:stCxn id="4167" idx="4"/>
            <a:endCxn id="42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225" name="Google Shape;4225;p8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26" name="Google Shape;4226;p8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227" name="Google Shape;4227;p8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228" name="Google Shape;4228;p8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229" name="Google Shape;4229;p8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230" name="Google Shape;4230;p8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231" name="Google Shape;4231;p8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232" name="Google Shape;4232;p8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233" name="Google Shape;4233;p8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234" name="Google Shape;4234;p8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235" name="Google Shape;4235;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236" name="Google Shape;4236;p8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237" name="Google Shape;4237;p83"/>
          <p:cNvCxnSpPr>
            <a:stCxn id="4238" idx="3"/>
            <a:endCxn id="42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39" name="Google Shape;4239;p83"/>
          <p:cNvCxnSpPr>
            <a:stCxn id="42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0" name="Google Shape;4240;p8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241" name="Google Shape;4241;p83"/>
          <p:cNvCxnSpPr>
            <a:stCxn id="42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2" name="Google Shape;4242;p8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38" name="Google Shape;4238;p8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243" name="Google Shape;4243;p83"/>
          <p:cNvCxnSpPr>
            <a:stCxn id="4240" idx="3"/>
            <a:endCxn id="42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5" name="Google Shape;4245;p83"/>
          <p:cNvCxnSpPr>
            <a:stCxn id="42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4" name="Google Shape;424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46" name="Google Shape;4246;p83"/>
          <p:cNvCxnSpPr>
            <a:stCxn id="4247" idx="3"/>
            <a:endCxn id="42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9" name="Google Shape;4249;p8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7" name="Google Shape;4247;p8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248" name="Google Shape;4248;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0" name="Google Shape;4250;p8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251" name="Google Shape;4251;p8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252" name="Google Shape;4252;p8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3" name="Google Shape;4253;p8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254" name="Google Shape;4254;p8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55" name="Google Shape;4255;p83"/>
          <p:cNvCxnSpPr>
            <a:endCxn id="42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57" name="Google Shape;4257;p8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6" name="Google Shape;4256;p8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8" name="Google Shape;4258;p83"/>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259" name="Google Shape;4259;p83"/>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260" name="Google Shape;4260;p8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261" name="Google Shape;4261;p83"/>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262" name="Google Shape;4262;p8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263" name="Google Shape;4263;p8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264" name="Google Shape;4264;p83"/>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CAB6E01-41BA-4F2F-80CD-BE4C559825A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026911-A556-441D-AEB0-303373306B5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0B533CC-00BA-4C96-8A22-72AE980E2EDC}"/>
              </a:ext>
            </a:extLst>
          </p:cNvPr>
          <p:cNvSpPr>
            <a:spLocks noGrp="1"/>
          </p:cNvSpPr>
          <p:nvPr>
            <p:ph type="sldNum" sz="quarter" idx="12"/>
          </p:nvPr>
        </p:nvSpPr>
        <p:spPr/>
        <p:txBody>
          <a:bodyPr/>
          <a:lstStyle/>
          <a:p>
            <a:pPr>
              <a:defRPr/>
            </a:pPr>
            <a:fld id="{5C31613A-9AB8-4A88-9FCB-F71C16A9266D}" type="slidenum">
              <a:rPr lang="en-US" altLang="en-US" smtClean="0"/>
              <a:pPr>
                <a:defRPr/>
              </a:pPr>
              <a:t>79</a:t>
            </a:fld>
            <a:endParaRPr lang="en-US" altLang="en-US"/>
          </a:p>
        </p:txBody>
      </p:sp>
      <p:sp>
        <p:nvSpPr>
          <p:cNvPr id="5" name="Footer Placeholder 4">
            <a:extLst>
              <a:ext uri="{FF2B5EF4-FFF2-40B4-BE49-F238E27FC236}">
                <a16:creationId xmlns:a16="http://schemas.microsoft.com/office/drawing/2014/main" id="{C8CF556B-2C59-4925-832D-42CCDF1759F5}"/>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8</a:t>
            </a:fld>
            <a:endParaRPr lang="en-US">
              <a:solidFill>
                <a:srgbClr val="FFFFFF"/>
              </a:solidFill>
            </a:endParaRPr>
          </a:p>
        </p:txBody>
      </p:sp>
      <p:sp>
        <p:nvSpPr>
          <p:cNvPr id="6" name="Rectangle 5"/>
          <p:cNvSpPr/>
          <p:nvPr/>
        </p:nvSpPr>
        <p:spPr>
          <a:xfrm>
            <a:off x="7233184" y="6247844"/>
            <a:ext cx="1239116" cy="276999"/>
          </a:xfrm>
          <a:prstGeom prst="rect">
            <a:avLst/>
          </a:prstGeom>
        </p:spPr>
        <p:txBody>
          <a:bodyPr wrap="none">
            <a:spAutoFit/>
          </a:bodyPr>
          <a:lstStyle/>
          <a:p>
            <a:r>
              <a:rPr lang="de-DE" sz="1200" dirty="0" err="1"/>
              <a:t>Schinnerer</a:t>
            </a:r>
            <a:r>
              <a:rPr lang="de-DE" sz="1200" dirty="0"/>
              <a:t>  et al.</a:t>
            </a:r>
            <a:endParaRPr lang="en-US" sz="1200" dirty="0"/>
          </a:p>
        </p:txBody>
      </p:sp>
      <p:grpSp>
        <p:nvGrpSpPr>
          <p:cNvPr id="7" name="Group 6"/>
          <p:cNvGrpSpPr/>
          <p:nvPr/>
        </p:nvGrpSpPr>
        <p:grpSpPr>
          <a:xfrm>
            <a:off x="81645" y="5306856"/>
            <a:ext cx="1891194" cy="1496407"/>
            <a:chOff x="2927715" y="4171992"/>
            <a:chExt cx="1891194" cy="1496407"/>
          </a:xfrm>
        </p:grpSpPr>
        <p:pic>
          <p:nvPicPr>
            <p:cNvPr id="8" name="Picture 7"/>
            <p:cNvPicPr>
              <a:picLocks noChangeAspect="1"/>
            </p:cNvPicPr>
            <p:nvPr/>
          </p:nvPicPr>
          <p:blipFill>
            <a:blip r:embed="rId3"/>
            <a:stretch>
              <a:fillRect/>
            </a:stretch>
          </p:blipFill>
          <p:spPr>
            <a:xfrm>
              <a:off x="2927715" y="4171992"/>
              <a:ext cx="1891194" cy="1496407"/>
            </a:xfrm>
            <a:prstGeom prst="rect">
              <a:avLst/>
            </a:prstGeom>
          </p:spPr>
        </p:pic>
        <p:sp>
          <p:nvSpPr>
            <p:cNvPr id="9" name="TextBox 8"/>
            <p:cNvSpPr txBox="1"/>
            <p:nvPr/>
          </p:nvSpPr>
          <p:spPr>
            <a:xfrm rot="19428143">
              <a:off x="3638809" y="4398494"/>
              <a:ext cx="841409" cy="369332"/>
            </a:xfrm>
            <a:prstGeom prst="rect">
              <a:avLst/>
            </a:prstGeom>
            <a:noFill/>
          </p:spPr>
          <p:txBody>
            <a:bodyPr wrap="none" rtlCol="0">
              <a:spAutoFit/>
            </a:bodyPr>
            <a:lstStyle/>
            <a:p>
              <a:r>
                <a:rPr lang="en-US" b="1" i="1" dirty="0">
                  <a:latin typeface="Gill Sans"/>
                  <a:cs typeface="Gill Sans"/>
                </a:rPr>
                <a:t>Angle</a:t>
              </a:r>
            </a:p>
          </p:txBody>
        </p:sp>
      </p:grpSp>
      <p:pic>
        <p:nvPicPr>
          <p:cNvPr id="7170" name="Picture 2" descr="C:\Users\a\Desktop\lou_fig3.jpg"/>
          <p:cNvPicPr>
            <a:picLocks noChangeAspect="1" noChangeArrowheads="1"/>
          </p:cNvPicPr>
          <p:nvPr/>
        </p:nvPicPr>
        <p:blipFill rotWithShape="1">
          <a:blip r:embed="rId4">
            <a:extLst>
              <a:ext uri="{28A0092B-C50C-407E-A947-70E740481C1C}">
                <a14:useLocalDpi xmlns:a14="http://schemas.microsoft.com/office/drawing/2010/main" val="0"/>
              </a:ext>
            </a:extLst>
          </a:blip>
          <a:srcRect b="11078"/>
          <a:stretch/>
        </p:blipFill>
        <p:spPr bwMode="auto">
          <a:xfrm>
            <a:off x="224155" y="748665"/>
            <a:ext cx="5205095" cy="3834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2826702" y="1664891"/>
            <a:ext cx="5645598" cy="4450613"/>
          </a:xfrm>
          <a:prstGeom prst="rect">
            <a:avLst/>
          </a:prstGeom>
        </p:spPr>
      </p:pic>
      <p:sp>
        <p:nvSpPr>
          <p:cNvPr id="2" name="Footer Placeholder 1">
            <a:extLst>
              <a:ext uri="{FF2B5EF4-FFF2-40B4-BE49-F238E27FC236}">
                <a16:creationId xmlns:a16="http://schemas.microsoft.com/office/drawing/2014/main" id="{D3088D28-1D36-4162-9995-2A109F612FA9}"/>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7419233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8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70" name="Google Shape;4270;p8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1" name="Google Shape;4271;p8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2" name="Google Shape;4272;p8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3" name="Google Shape;4273;p8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4" name="Google Shape;4274;p8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5" name="Google Shape;4275;p8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6" name="Google Shape;4276;p8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7" name="Google Shape;4277;p8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8" name="Google Shape;4278;p8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9" name="Google Shape;4279;p8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0" name="Google Shape;4280;p8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1" name="Google Shape;4281;p8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2" name="Google Shape;4282;p8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3" name="Google Shape;4283;p8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84" name="Google Shape;4284;p8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285" name="Google Shape;4285;p8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286" name="Google Shape;4286;p8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87" name="Google Shape;4287;p8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88" name="Google Shape;4288;p8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9" name="Google Shape;4289;p8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0" name="Google Shape;4290;p8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1" name="Google Shape;4291;p8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2" name="Google Shape;4292;p8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3" name="Google Shape;4293;p8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4" name="Google Shape;4294;p8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5" name="Google Shape;4295;p8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6" name="Google Shape;4296;p8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7" name="Google Shape;4297;p8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8" name="Google Shape;4298;p8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9" name="Google Shape;4299;p8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0" name="Google Shape;4300;p8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1" name="Google Shape;4301;p8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02" name="Google Shape;4302;p8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303" name="Google Shape;4303;p8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04" name="Google Shape;4304;p8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5" name="Google Shape;4305;p8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6" name="Google Shape;4306;p8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7" name="Google Shape;4307;p8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8" name="Google Shape;4308;p8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9" name="Google Shape;4309;p8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0" name="Google Shape;4310;p8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1" name="Google Shape;4311;p8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2" name="Google Shape;4312;p8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3" name="Google Shape;4313;p8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4" name="Google Shape;4314;p8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5" name="Google Shape;4315;p8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6" name="Google Shape;4316;p8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7" name="Google Shape;4317;p8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18" name="Google Shape;4318;p8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19" name="Google Shape;4319;p8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0" name="Google Shape;4320;p8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1" name="Google Shape;4321;p8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2" name="Google Shape;4322;p8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3" name="Google Shape;4323;p8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4" name="Google Shape;4324;p8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5" name="Google Shape;4325;p8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6" name="Google Shape;4326;p8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7" name="Google Shape;4327;p8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8" name="Google Shape;4328;p8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9" name="Google Shape;4329;p8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0" name="Google Shape;4330;p8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1" name="Google Shape;4331;p8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2" name="Google Shape;4332;p8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333" name="Google Shape;4333;p8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334" name="Google Shape;4334;p8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335" name="Google Shape;4335;p8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6" name="Google Shape;4336;p8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337" name="Google Shape;4337;p8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38" name="Google Shape;4338;p8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39" name="Google Shape;4339;p8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340" name="Google Shape;4340;p84"/>
          <p:cNvCxnSpPr>
            <a:stCxn id="4283" idx="4"/>
            <a:endCxn id="434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341" name="Google Shape;4341;p8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42" name="Google Shape;4342;p8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343" name="Google Shape;4343;p8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344" name="Google Shape;4344;p8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345" name="Google Shape;4345;p8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346" name="Google Shape;4346;p8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347" name="Google Shape;4347;p8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348" name="Google Shape;4348;p8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349" name="Google Shape;4349;p8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350" name="Google Shape;4350;p8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351" name="Google Shape;4351;p8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352" name="Google Shape;4352;p8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353" name="Google Shape;4353;p84"/>
          <p:cNvCxnSpPr>
            <a:stCxn id="4354" idx="3"/>
            <a:endCxn id="43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5" name="Google Shape;4355;p84"/>
          <p:cNvCxnSpPr>
            <a:stCxn id="435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6" name="Google Shape;4356;p8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57" name="Google Shape;4357;p84"/>
          <p:cNvCxnSpPr>
            <a:stCxn id="435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8" name="Google Shape;4358;p8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4" name="Google Shape;4354;p8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359" name="Google Shape;4359;p84"/>
          <p:cNvCxnSpPr>
            <a:stCxn id="4356" idx="3"/>
            <a:endCxn id="436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1" name="Google Shape;4361;p84"/>
          <p:cNvCxnSpPr>
            <a:stCxn id="435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0" name="Google Shape;4360;p8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362" name="Google Shape;4362;p84"/>
          <p:cNvCxnSpPr>
            <a:stCxn id="4363" idx="3"/>
            <a:endCxn id="436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5" name="Google Shape;4365;p8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3" name="Google Shape;4363;p8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364" name="Google Shape;4364;p8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6" name="Google Shape;4366;p8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367" name="Google Shape;4367;p8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368" name="Google Shape;4368;p8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9" name="Google Shape;4369;p8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370" name="Google Shape;4370;p8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71" name="Google Shape;4371;p84"/>
          <p:cNvCxnSpPr>
            <a:endCxn id="437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73" name="Google Shape;4373;p8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2" name="Google Shape;4372;p8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4" name="Google Shape;4374;p84"/>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375" name="Google Shape;4375;p84"/>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376" name="Google Shape;4376;p8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377" name="Google Shape;4377;p84"/>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378" name="Google Shape;4378;p8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379" name="Google Shape;4379;p8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380" name="Google Shape;4380;p84"/>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3" name="Espace réservé du texte 2">
            <a:extLst>
              <a:ext uri="{FF2B5EF4-FFF2-40B4-BE49-F238E27FC236}">
                <a16:creationId xmlns:a16="http://schemas.microsoft.com/office/drawing/2014/main" id="{F48749C4-FA1A-4A1C-B7AA-D3BB7230B8B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483EC82C-9B7D-4729-ADF0-137FC0180FDB}"/>
              </a:ext>
            </a:extLst>
          </p:cNvPr>
          <p:cNvSpPr>
            <a:spLocks noGrp="1"/>
          </p:cNvSpPr>
          <p:nvPr>
            <p:ph type="sldNum" sz="quarter" idx="12"/>
          </p:nvPr>
        </p:nvSpPr>
        <p:spPr/>
        <p:txBody>
          <a:bodyPr/>
          <a:lstStyle/>
          <a:p>
            <a:pPr>
              <a:defRPr/>
            </a:pPr>
            <a:fld id="{5C31613A-9AB8-4A88-9FCB-F71C16A9266D}" type="slidenum">
              <a:rPr lang="en-US" altLang="en-US" smtClean="0"/>
              <a:pPr>
                <a:defRPr/>
              </a:pPr>
              <a:t>80</a:t>
            </a:fld>
            <a:endParaRPr lang="en-US" altLang="en-US"/>
          </a:p>
        </p:txBody>
      </p:sp>
      <p:sp>
        <p:nvSpPr>
          <p:cNvPr id="5" name="Footer Placeholder 4">
            <a:extLst>
              <a:ext uri="{FF2B5EF4-FFF2-40B4-BE49-F238E27FC236}">
                <a16:creationId xmlns:a16="http://schemas.microsoft.com/office/drawing/2014/main" id="{7EE2FB45-2DE4-40C5-91FF-3509B7E4D93A}"/>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8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86" name="Google Shape;4386;p8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7" name="Google Shape;4387;p8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8" name="Google Shape;4388;p8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9" name="Google Shape;4389;p8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0" name="Google Shape;4390;p8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1" name="Google Shape;4391;p8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2" name="Google Shape;4392;p8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3" name="Google Shape;4393;p8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4" name="Google Shape;4394;p8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5" name="Google Shape;4395;p8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6" name="Google Shape;4396;p8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7" name="Google Shape;4397;p8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8" name="Google Shape;4398;p8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9" name="Google Shape;4399;p8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00" name="Google Shape;4400;p8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401" name="Google Shape;4401;p8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02" name="Google Shape;4402;p8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03" name="Google Shape;4403;p8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04" name="Google Shape;4404;p8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5" name="Google Shape;4405;p8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6" name="Google Shape;4406;p8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7" name="Google Shape;4407;p8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8" name="Google Shape;4408;p8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9" name="Google Shape;4409;p8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0" name="Google Shape;4410;p8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1" name="Google Shape;4411;p8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2" name="Google Shape;4412;p8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3" name="Google Shape;4413;p8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4" name="Google Shape;4414;p8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5" name="Google Shape;4415;p8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6" name="Google Shape;4416;p8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7" name="Google Shape;4417;p8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18" name="Google Shape;4418;p8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19" name="Google Shape;4419;p8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20" name="Google Shape;4420;p8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1" name="Google Shape;4421;p8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2" name="Google Shape;4422;p8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3" name="Google Shape;4423;p8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4" name="Google Shape;4424;p8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5" name="Google Shape;4425;p8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6" name="Google Shape;4426;p8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7" name="Google Shape;4427;p8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8" name="Google Shape;4428;p8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9" name="Google Shape;4429;p8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0" name="Google Shape;4430;p8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1" name="Google Shape;4431;p8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2" name="Google Shape;4432;p8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3" name="Google Shape;4433;p8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34" name="Google Shape;4434;p8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35" name="Google Shape;4435;p8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6" name="Google Shape;4436;p8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7" name="Google Shape;4437;p8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8" name="Google Shape;4438;p8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9" name="Google Shape;4439;p8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0" name="Google Shape;4440;p8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1" name="Google Shape;4441;p8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2" name="Google Shape;4442;p8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3" name="Google Shape;4443;p8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4" name="Google Shape;4444;p8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5" name="Google Shape;4445;p8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6" name="Google Shape;4446;p8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7" name="Google Shape;4447;p8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48" name="Google Shape;4448;p8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449" name="Google Shape;4449;p8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450" name="Google Shape;4450;p8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451" name="Google Shape;4451;p8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52" name="Google Shape;4452;p8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453" name="Google Shape;4453;p8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54" name="Google Shape;4454;p8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55" name="Google Shape;4455;p8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456" name="Google Shape;4456;p85"/>
          <p:cNvCxnSpPr>
            <a:stCxn id="4399" idx="4"/>
            <a:endCxn id="445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457" name="Google Shape;4457;p8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58" name="Google Shape;4458;p8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459" name="Google Shape;4459;p8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460" name="Google Shape;4460;p8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461" name="Google Shape;4461;p8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462" name="Google Shape;4462;p8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463" name="Google Shape;4463;p8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464" name="Google Shape;4464;p8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465" name="Google Shape;4465;p8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466" name="Google Shape;4466;p8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467" name="Google Shape;4467;p8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468" name="Google Shape;4468;p8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469" name="Google Shape;4469;p85"/>
          <p:cNvCxnSpPr>
            <a:stCxn id="4470" idx="3"/>
            <a:endCxn id="446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1" name="Google Shape;4471;p85"/>
          <p:cNvCxnSpPr>
            <a:stCxn id="447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2" name="Google Shape;4472;p8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473" name="Google Shape;4473;p85"/>
          <p:cNvCxnSpPr>
            <a:stCxn id="446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4" name="Google Shape;4474;p8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0" name="Google Shape;4470;p8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475" name="Google Shape;4475;p85"/>
          <p:cNvCxnSpPr>
            <a:stCxn id="4472" idx="3"/>
            <a:endCxn id="447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7" name="Google Shape;4477;p85"/>
          <p:cNvCxnSpPr>
            <a:stCxn id="447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6" name="Google Shape;4476;p8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78" name="Google Shape;4478;p85"/>
          <p:cNvCxnSpPr>
            <a:stCxn id="4479" idx="3"/>
            <a:endCxn id="448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1" name="Google Shape;4481;p8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9" name="Google Shape;4479;p8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480" name="Google Shape;4480;p8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2" name="Google Shape;4482;p8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483" name="Google Shape;4483;p8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484" name="Google Shape;4484;p8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5" name="Google Shape;4485;p8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486" name="Google Shape;4486;p8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7" name="Google Shape;4487;p85"/>
          <p:cNvCxnSpPr>
            <a:endCxn id="448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89" name="Google Shape;4489;p8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8" name="Google Shape;4488;p8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90" name="Google Shape;4490;p85"/>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491" name="Google Shape;4491;p85"/>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492" name="Google Shape;4492;p8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493" name="Google Shape;4493;p85"/>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494" name="Google Shape;4494;p8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495" name="Google Shape;4495;p8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496" name="Google Shape;4496;p85"/>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497" name="Google Shape;4497;p85"/>
          <p:cNvSpPr/>
          <p:nvPr/>
        </p:nvSpPr>
        <p:spPr>
          <a:xfrm>
            <a:off x="5656307"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498" name="Google Shape;4498;p85"/>
          <p:cNvSpPr/>
          <p:nvPr/>
        </p:nvSpPr>
        <p:spPr>
          <a:xfrm>
            <a:off x="5412122"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2FE09FEA-523E-4E93-A346-56D235853EE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B6B6D24-818D-4944-811C-8CD8826947E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9E07D3-F4D1-49CD-938A-1717B79B4251}"/>
              </a:ext>
            </a:extLst>
          </p:cNvPr>
          <p:cNvSpPr>
            <a:spLocks noGrp="1"/>
          </p:cNvSpPr>
          <p:nvPr>
            <p:ph type="sldNum" sz="quarter" idx="12"/>
          </p:nvPr>
        </p:nvSpPr>
        <p:spPr/>
        <p:txBody>
          <a:bodyPr/>
          <a:lstStyle/>
          <a:p>
            <a:pPr>
              <a:defRPr/>
            </a:pPr>
            <a:fld id="{5C31613A-9AB8-4A88-9FCB-F71C16A9266D}" type="slidenum">
              <a:rPr lang="en-US" altLang="en-US" smtClean="0"/>
              <a:pPr>
                <a:defRPr/>
              </a:pPr>
              <a:t>81</a:t>
            </a:fld>
            <a:endParaRPr lang="en-US" altLang="en-US"/>
          </a:p>
        </p:txBody>
      </p:sp>
      <p:sp>
        <p:nvSpPr>
          <p:cNvPr id="5" name="Footer Placeholder 4">
            <a:extLst>
              <a:ext uri="{FF2B5EF4-FFF2-40B4-BE49-F238E27FC236}">
                <a16:creationId xmlns:a16="http://schemas.microsoft.com/office/drawing/2014/main" id="{259D9933-1D9C-4045-8EB4-405F49E40128}"/>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4503" name="Google Shape;4503;p8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04" name="Google Shape;4504;p8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5" name="Google Shape;4505;p8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6" name="Google Shape;4506;p8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7" name="Google Shape;4507;p8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8" name="Google Shape;4508;p8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9" name="Google Shape;4509;p8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0" name="Google Shape;4510;p8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1" name="Google Shape;4511;p8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2" name="Google Shape;4512;p8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3" name="Google Shape;4513;p8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4" name="Google Shape;4514;p8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5" name="Google Shape;4515;p8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6" name="Google Shape;4516;p8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7" name="Google Shape;4517;p8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18" name="Google Shape;4518;p8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519" name="Google Shape;4519;p8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20" name="Google Shape;4520;p8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21" name="Google Shape;4521;p8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22" name="Google Shape;4522;p8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3" name="Google Shape;4523;p8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4" name="Google Shape;4524;p8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5" name="Google Shape;4525;p8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6" name="Google Shape;4526;p8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7" name="Google Shape;4527;p8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8" name="Google Shape;4528;p8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9" name="Google Shape;4529;p8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0" name="Google Shape;4530;p8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1" name="Google Shape;4531;p8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2" name="Google Shape;4532;p8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3" name="Google Shape;4533;p8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4" name="Google Shape;4534;p8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5" name="Google Shape;4535;p8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36" name="Google Shape;4536;p8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37" name="Google Shape;4537;p8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38" name="Google Shape;4538;p8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9" name="Google Shape;4539;p8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0" name="Google Shape;4540;p8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1" name="Google Shape;4541;p8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2" name="Google Shape;4542;p8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3" name="Google Shape;4543;p8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4" name="Google Shape;4544;p8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5" name="Google Shape;4545;p8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6" name="Google Shape;4546;p8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7" name="Google Shape;4547;p8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8" name="Google Shape;4548;p8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9" name="Google Shape;4549;p8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0" name="Google Shape;4550;p8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1" name="Google Shape;4551;p8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52" name="Google Shape;4552;p8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53" name="Google Shape;4553;p8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4" name="Google Shape;4554;p8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5" name="Google Shape;4555;p8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6" name="Google Shape;4556;p8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7" name="Google Shape;4557;p8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8" name="Google Shape;4558;p8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9" name="Google Shape;4559;p8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0" name="Google Shape;4560;p8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1" name="Google Shape;4561;p8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2" name="Google Shape;4562;p8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3" name="Google Shape;4563;p8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4" name="Google Shape;4564;p8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5" name="Google Shape;4565;p8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66" name="Google Shape;4566;p8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567" name="Google Shape;4567;p8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568" name="Google Shape;4568;p8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569" name="Google Shape;4569;p8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70" name="Google Shape;4570;p8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571" name="Google Shape;4571;p8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72" name="Google Shape;4572;p8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73" name="Google Shape;4573;p8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574" name="Google Shape;4574;p86"/>
          <p:cNvCxnSpPr>
            <a:stCxn id="4517" idx="4"/>
            <a:endCxn id="457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575" name="Google Shape;4575;p8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76" name="Google Shape;4576;p8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577" name="Google Shape;4577;p8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578" name="Google Shape;4578;p8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579" name="Google Shape;4579;p8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580" name="Google Shape;4580;p8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581" name="Google Shape;4581;p8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582" name="Google Shape;4582;p8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583" name="Google Shape;4583;p8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584" name="Google Shape;4584;p8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585" name="Google Shape;4585;p8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586" name="Google Shape;4586;p8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587" name="Google Shape;4587;p86"/>
          <p:cNvCxnSpPr>
            <a:stCxn id="4588" idx="3"/>
            <a:endCxn id="458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89" name="Google Shape;4589;p86"/>
          <p:cNvCxnSpPr>
            <a:stCxn id="458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0" name="Google Shape;4590;p8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591" name="Google Shape;4591;p86"/>
          <p:cNvCxnSpPr>
            <a:stCxn id="458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2" name="Google Shape;4592;p8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88" name="Google Shape;4588;p8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593" name="Google Shape;4593;p86"/>
          <p:cNvCxnSpPr>
            <a:stCxn id="4590" idx="3"/>
            <a:endCxn id="459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5" name="Google Shape;4595;p86"/>
          <p:cNvCxnSpPr>
            <a:stCxn id="459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4" name="Google Shape;4594;p8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96" name="Google Shape;4596;p86"/>
          <p:cNvCxnSpPr>
            <a:stCxn id="4597" idx="3"/>
            <a:endCxn id="459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9" name="Google Shape;4599;p8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7" name="Google Shape;4597;p8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598" name="Google Shape;4598;p8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0" name="Google Shape;4600;p8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601" name="Google Shape;4601;p8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602" name="Google Shape;4602;p8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3" name="Google Shape;4603;p8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604" name="Google Shape;4604;p8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5" name="Google Shape;4605;p86"/>
          <p:cNvCxnSpPr>
            <a:endCxn id="460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607" name="Google Shape;4607;p8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6" name="Google Shape;4606;p8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8" name="Google Shape;4608;p86"/>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609" name="Google Shape;4609;p8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610" name="Google Shape;4610;p86"/>
          <p:cNvCxnSpPr>
            <a:stCxn id="4585" idx="0"/>
            <a:endCxn id="4590"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611" name="Google Shape;4611;p86"/>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612" name="Google Shape;4612;p8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613" name="Google Shape;4613;p8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614" name="Google Shape;4614;p86"/>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615" name="Google Shape;4615;p86"/>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61F6D0A-F6B0-4902-9A18-8E1155E92F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B81BE30A-3DC8-4D02-8C95-0B8D378C760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F786C-C900-4233-B78A-AF2CCB5A7022}"/>
              </a:ext>
            </a:extLst>
          </p:cNvPr>
          <p:cNvSpPr>
            <a:spLocks noGrp="1"/>
          </p:cNvSpPr>
          <p:nvPr>
            <p:ph type="sldNum" sz="quarter" idx="12"/>
          </p:nvPr>
        </p:nvSpPr>
        <p:spPr/>
        <p:txBody>
          <a:bodyPr/>
          <a:lstStyle/>
          <a:p>
            <a:pPr>
              <a:defRPr/>
            </a:pPr>
            <a:fld id="{5C31613A-9AB8-4A88-9FCB-F71C16A9266D}" type="slidenum">
              <a:rPr lang="en-US" altLang="en-US" smtClean="0"/>
              <a:pPr>
                <a:defRPr/>
              </a:pPr>
              <a:t>82</a:t>
            </a:fld>
            <a:endParaRPr lang="en-US" altLang="en-US"/>
          </a:p>
        </p:txBody>
      </p:sp>
      <p:sp>
        <p:nvSpPr>
          <p:cNvPr id="5" name="Footer Placeholder 4">
            <a:extLst>
              <a:ext uri="{FF2B5EF4-FFF2-40B4-BE49-F238E27FC236}">
                <a16:creationId xmlns:a16="http://schemas.microsoft.com/office/drawing/2014/main" id="{8DE7E37A-87C6-46C5-9623-812208E90B96}"/>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8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21" name="Google Shape;4621;p8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2" name="Google Shape;4622;p8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3" name="Google Shape;4623;p8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4" name="Google Shape;4624;p8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5" name="Google Shape;4625;p8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6" name="Google Shape;4626;p8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7" name="Google Shape;4627;p8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8" name="Google Shape;4628;p8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9" name="Google Shape;4629;p8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0" name="Google Shape;4630;p8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1" name="Google Shape;4631;p8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2" name="Google Shape;4632;p8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3" name="Google Shape;4633;p8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4" name="Google Shape;4634;p8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635" name="Google Shape;4635;p8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636" name="Google Shape;4636;p8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37" name="Google Shape;4637;p8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38" name="Google Shape;4638;p8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39" name="Google Shape;4639;p8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0" name="Google Shape;4640;p8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1" name="Google Shape;4641;p8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2" name="Google Shape;4642;p8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3" name="Google Shape;4643;p8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4" name="Google Shape;4644;p8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5" name="Google Shape;4645;p8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6" name="Google Shape;4646;p8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7" name="Google Shape;4647;p8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8" name="Google Shape;4648;p8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9" name="Google Shape;4649;p8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0" name="Google Shape;4650;p8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1" name="Google Shape;4651;p8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2" name="Google Shape;4652;p8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53" name="Google Shape;4653;p8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54" name="Google Shape;4654;p87"/>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55" name="Google Shape;4655;p8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6" name="Google Shape;4656;p8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7" name="Google Shape;4657;p8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8" name="Google Shape;4658;p8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9" name="Google Shape;4659;p8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0" name="Google Shape;4660;p8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1" name="Google Shape;4661;p8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2" name="Google Shape;4662;p8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3" name="Google Shape;4663;p8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4" name="Google Shape;4664;p8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5" name="Google Shape;4665;p8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6" name="Google Shape;4666;p8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7" name="Google Shape;4667;p8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8" name="Google Shape;4668;p8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69" name="Google Shape;4669;p8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70" name="Google Shape;4670;p8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1" name="Google Shape;4671;p8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2" name="Google Shape;4672;p8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3" name="Google Shape;4673;p8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4" name="Google Shape;4674;p8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5" name="Google Shape;4675;p8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6" name="Google Shape;4676;p8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7" name="Google Shape;4677;p8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8" name="Google Shape;4678;p8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9" name="Google Shape;4679;p8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0" name="Google Shape;4680;p8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1" name="Google Shape;4681;p8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2" name="Google Shape;4682;p8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3" name="Google Shape;4683;p8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684" name="Google Shape;4684;p8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685" name="Google Shape;4685;p8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686" name="Google Shape;4686;p8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7" name="Google Shape;4687;p8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688" name="Google Shape;4688;p8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89" name="Google Shape;4689;p8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90" name="Google Shape;4690;p8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691" name="Google Shape;4691;p87"/>
          <p:cNvCxnSpPr>
            <a:stCxn id="4634" idx="4"/>
            <a:endCxn id="469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692" name="Google Shape;4692;p8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93" name="Google Shape;4693;p8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694" name="Google Shape;4694;p8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695" name="Google Shape;4695;p8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696" name="Google Shape;4696;p8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697" name="Google Shape;4697;p8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698" name="Google Shape;4698;p8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699" name="Google Shape;4699;p87"/>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700" name="Google Shape;4700;p8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701" name="Google Shape;4701;p8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702" name="Google Shape;4702;p8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703" name="Google Shape;4703;p8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704" name="Google Shape;4704;p87"/>
          <p:cNvCxnSpPr>
            <a:stCxn id="4705" idx="3"/>
            <a:endCxn id="470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6" name="Google Shape;4706;p87"/>
          <p:cNvCxnSpPr>
            <a:stCxn id="4705"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7" name="Google Shape;4707;p8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708" name="Google Shape;4708;p87"/>
          <p:cNvCxnSpPr>
            <a:stCxn id="4703"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9" name="Google Shape;4709;p8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5" name="Google Shape;4705;p8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710" name="Google Shape;4710;p87"/>
          <p:cNvCxnSpPr>
            <a:stCxn id="4707" idx="3"/>
            <a:endCxn id="4711"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2" name="Google Shape;4712;p87"/>
          <p:cNvCxnSpPr>
            <a:stCxn id="4707"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1" name="Google Shape;4711;p8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13" name="Google Shape;4713;p87"/>
          <p:cNvCxnSpPr>
            <a:stCxn id="4714" idx="3"/>
            <a:endCxn id="4715"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6" name="Google Shape;4716;p8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4" name="Google Shape;4714;p8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715" name="Google Shape;4715;p8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17" name="Google Shape;4717;p8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718" name="Google Shape;4718;p8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719" name="Google Shape;4719;p8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0" name="Google Shape;4720;p8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721" name="Google Shape;4721;p8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22" name="Google Shape;4722;p87"/>
          <p:cNvCxnSpPr>
            <a:endCxn id="4723"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24" name="Google Shape;4724;p8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3" name="Google Shape;4723;p8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5" name="Google Shape;4725;p87"/>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726" name="Google Shape;4726;p87"/>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727" name="Google Shape;4727;p87"/>
          <p:cNvCxnSpPr>
            <a:stCxn id="4702" idx="0"/>
            <a:endCxn id="4707"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728" name="Google Shape;4728;p87"/>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729" name="Google Shape;4729;p87"/>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730" name="Google Shape;4730;p87"/>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731" name="Google Shape;4731;p87"/>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732" name="Google Shape;4732;p87"/>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B839280D-AD58-4B3B-8ECE-94F6A921ABC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2240EBB-2FDD-47AA-B4A7-1557F69C907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15B1ECB-7E0F-4E5A-92FA-7A013C6D207C}"/>
              </a:ext>
            </a:extLst>
          </p:cNvPr>
          <p:cNvSpPr>
            <a:spLocks noGrp="1"/>
          </p:cNvSpPr>
          <p:nvPr>
            <p:ph type="sldNum" sz="quarter" idx="12"/>
          </p:nvPr>
        </p:nvSpPr>
        <p:spPr/>
        <p:txBody>
          <a:bodyPr/>
          <a:lstStyle/>
          <a:p>
            <a:pPr>
              <a:defRPr/>
            </a:pPr>
            <a:fld id="{5C31613A-9AB8-4A88-9FCB-F71C16A9266D}" type="slidenum">
              <a:rPr lang="en-US" altLang="en-US" smtClean="0"/>
              <a:pPr>
                <a:defRPr/>
              </a:pPr>
              <a:t>83</a:t>
            </a:fld>
            <a:endParaRPr lang="en-US" altLang="en-US"/>
          </a:p>
        </p:txBody>
      </p:sp>
      <p:sp>
        <p:nvSpPr>
          <p:cNvPr id="5" name="Footer Placeholder 4">
            <a:extLst>
              <a:ext uri="{FF2B5EF4-FFF2-40B4-BE49-F238E27FC236}">
                <a16:creationId xmlns:a16="http://schemas.microsoft.com/office/drawing/2014/main" id="{2B2A2B50-A269-4057-B0E3-5A143FF940C6}"/>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sp>
        <p:nvSpPr>
          <p:cNvPr id="4737" name="Google Shape;4737;p8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38" name="Google Shape;4738;p8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39" name="Google Shape;4739;p8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0" name="Google Shape;4740;p8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1" name="Google Shape;4741;p8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2" name="Google Shape;4742;p8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3" name="Google Shape;4743;p8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4" name="Google Shape;4744;p8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5" name="Google Shape;4745;p8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6" name="Google Shape;4746;p8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7" name="Google Shape;4747;p8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8" name="Google Shape;4748;p8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9" name="Google Shape;4749;p8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0" name="Google Shape;4750;p8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1" name="Google Shape;4751;p8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52" name="Google Shape;4752;p8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753" name="Google Shape;4753;p8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54" name="Google Shape;4754;p8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55" name="Google Shape;4755;p8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56" name="Google Shape;4756;p8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7" name="Google Shape;4757;p8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8" name="Google Shape;4758;p8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9" name="Google Shape;4759;p8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0" name="Google Shape;4760;p8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1" name="Google Shape;4761;p8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2" name="Google Shape;4762;p8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3" name="Google Shape;4763;p8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4" name="Google Shape;4764;p8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5" name="Google Shape;4765;p8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6" name="Google Shape;4766;p8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7" name="Google Shape;4767;p8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8" name="Google Shape;4768;p8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9" name="Google Shape;4769;p8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70" name="Google Shape;4770;p8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71" name="Google Shape;4771;p8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72" name="Google Shape;4772;p8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3" name="Google Shape;4773;p8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4" name="Google Shape;4774;p8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5" name="Google Shape;4775;p8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6" name="Google Shape;4776;p8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7" name="Google Shape;4777;p8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8" name="Google Shape;4778;p8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9" name="Google Shape;4779;p8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0" name="Google Shape;4780;p8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1" name="Google Shape;4781;p8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2" name="Google Shape;4782;p8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3" name="Google Shape;4783;p8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4" name="Google Shape;4784;p8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5" name="Google Shape;4785;p8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86" name="Google Shape;4786;p8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87" name="Google Shape;4787;p8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8" name="Google Shape;4788;p8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9" name="Google Shape;4789;p8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0" name="Google Shape;4790;p8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1" name="Google Shape;4791;p8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2" name="Google Shape;4792;p8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3" name="Google Shape;4793;p8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4" name="Google Shape;4794;p8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5" name="Google Shape;4795;p8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6" name="Google Shape;4796;p8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7" name="Google Shape;4797;p8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8" name="Google Shape;4798;p8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9" name="Google Shape;4799;p8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0" name="Google Shape;4800;p8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801" name="Google Shape;4801;p8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802" name="Google Shape;4802;p8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803" name="Google Shape;4803;p8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4" name="Google Shape;4804;p8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805" name="Google Shape;4805;p8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06" name="Google Shape;4806;p8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07" name="Google Shape;4807;p8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808" name="Google Shape;4808;p88"/>
          <p:cNvCxnSpPr>
            <a:stCxn id="4751" idx="4"/>
            <a:endCxn id="480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809" name="Google Shape;4809;p8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10" name="Google Shape;4810;p8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811" name="Google Shape;4811;p8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812" name="Google Shape;4812;p8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813" name="Google Shape;4813;p8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814" name="Google Shape;4814;p8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815" name="Google Shape;4815;p8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816" name="Google Shape;4816;p8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817" name="Google Shape;4817;p8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818" name="Google Shape;4818;p8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819" name="Google Shape;4819;p8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820" name="Google Shape;4820;p8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821" name="Google Shape;4821;p88"/>
          <p:cNvCxnSpPr>
            <a:stCxn id="4822" idx="3"/>
            <a:endCxn id="482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3" name="Google Shape;4823;p88"/>
          <p:cNvCxnSpPr>
            <a:stCxn id="482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4" name="Google Shape;4824;p8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825" name="Google Shape;4825;p88"/>
          <p:cNvCxnSpPr>
            <a:stCxn id="482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6" name="Google Shape;4826;p8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2" name="Google Shape;4822;p8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827" name="Google Shape;4827;p88"/>
          <p:cNvCxnSpPr>
            <a:stCxn id="4824" idx="3"/>
            <a:endCxn id="482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9" name="Google Shape;4829;p88"/>
          <p:cNvCxnSpPr>
            <a:stCxn id="482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8" name="Google Shape;4828;p8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30" name="Google Shape;4830;p88"/>
          <p:cNvCxnSpPr>
            <a:stCxn id="4831" idx="3"/>
            <a:endCxn id="483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3" name="Google Shape;4833;p8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31" name="Google Shape;4831;p8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832" name="Google Shape;4832;p8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4" name="Google Shape;4834;p8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835" name="Google Shape;4835;p8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36" name="Google Shape;4836;p8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7" name="Google Shape;4837;p8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838" name="Google Shape;4838;p8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9" name="Google Shape;4839;p88"/>
          <p:cNvCxnSpPr>
            <a:endCxn id="484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41" name="Google Shape;4841;p8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0" name="Google Shape;4840;p8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2" name="Google Shape;4842;p88"/>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843" name="Google Shape;4843;p88"/>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844" name="Google Shape;4844;p88"/>
          <p:cNvCxnSpPr>
            <a:stCxn id="4819" idx="0"/>
            <a:endCxn id="4824"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845" name="Google Shape;4845;p88"/>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846" name="Google Shape;4846;p88"/>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847" name="Google Shape;4847;p88"/>
          <p:cNvSpPr/>
          <p:nvPr/>
        </p:nvSpPr>
        <p:spPr>
          <a:xfrm>
            <a:off x="5786191"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848" name="Google Shape;4848;p88"/>
          <p:cNvSpPr/>
          <p:nvPr/>
        </p:nvSpPr>
        <p:spPr>
          <a:xfrm>
            <a:off x="5542005"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849" name="Google Shape;4849;p88"/>
          <p:cNvSpPr/>
          <p:nvPr/>
        </p:nvSpPr>
        <p:spPr>
          <a:xfrm>
            <a:off x="6049374" y="1531435"/>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50" name="Google Shape;4850;p88"/>
          <p:cNvSpPr/>
          <p:nvPr/>
        </p:nvSpPr>
        <p:spPr>
          <a:xfrm>
            <a:off x="531261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51" name="Google Shape;4851;p88"/>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0EEEE37-48C4-4CE5-87F7-EA01D737613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D2052B4-AE9A-4FBD-A5F9-4209E6D1A1A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3997D9E-FCC4-45EF-B166-08930EFA50D9}"/>
              </a:ext>
            </a:extLst>
          </p:cNvPr>
          <p:cNvSpPr>
            <a:spLocks noGrp="1"/>
          </p:cNvSpPr>
          <p:nvPr>
            <p:ph type="sldNum" sz="quarter" idx="12"/>
          </p:nvPr>
        </p:nvSpPr>
        <p:spPr/>
        <p:txBody>
          <a:bodyPr/>
          <a:lstStyle/>
          <a:p>
            <a:pPr>
              <a:defRPr/>
            </a:pPr>
            <a:fld id="{5C31613A-9AB8-4A88-9FCB-F71C16A9266D}" type="slidenum">
              <a:rPr lang="en-US" altLang="en-US" smtClean="0"/>
              <a:pPr>
                <a:defRPr/>
              </a:pPr>
              <a:t>84</a:t>
            </a:fld>
            <a:endParaRPr lang="en-US" altLang="en-US"/>
          </a:p>
        </p:txBody>
      </p:sp>
      <p:sp>
        <p:nvSpPr>
          <p:cNvPr id="5" name="Footer Placeholder 4">
            <a:extLst>
              <a:ext uri="{FF2B5EF4-FFF2-40B4-BE49-F238E27FC236}">
                <a16:creationId xmlns:a16="http://schemas.microsoft.com/office/drawing/2014/main" id="{3B4F0DF8-3D4D-42B0-BB94-3ECF426ADE77}"/>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8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57" name="Google Shape;4857;p8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8" name="Google Shape;4858;p8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9" name="Google Shape;4859;p8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0" name="Google Shape;4860;p8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1" name="Google Shape;4861;p8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2" name="Google Shape;4862;p8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3" name="Google Shape;4863;p8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4" name="Google Shape;4864;p8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5" name="Google Shape;4865;p8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6" name="Google Shape;4866;p8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7" name="Google Shape;4867;p8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8" name="Google Shape;4868;p8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9" name="Google Shape;4869;p8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0" name="Google Shape;4870;p8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71" name="Google Shape;4871;p8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872" name="Google Shape;4872;p8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73" name="Google Shape;4873;p8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74" name="Google Shape;4874;p8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75" name="Google Shape;4875;p8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6" name="Google Shape;4876;p8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7" name="Google Shape;4877;p8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8" name="Google Shape;4878;p8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9" name="Google Shape;4879;p8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0" name="Google Shape;4880;p8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1" name="Google Shape;4881;p8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2" name="Google Shape;4882;p8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3" name="Google Shape;4883;p8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4" name="Google Shape;4884;p8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5" name="Google Shape;4885;p8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6" name="Google Shape;4886;p8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7" name="Google Shape;4887;p8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8" name="Google Shape;4888;p8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89" name="Google Shape;4889;p8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90" name="Google Shape;4890;p8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91" name="Google Shape;4891;p8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2" name="Google Shape;4892;p8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3" name="Google Shape;4893;p8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4" name="Google Shape;4894;p8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5" name="Google Shape;4895;p8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6" name="Google Shape;4896;p8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7" name="Google Shape;4897;p8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8" name="Google Shape;4898;p8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9" name="Google Shape;4899;p8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0" name="Google Shape;4900;p8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1" name="Google Shape;4901;p8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2" name="Google Shape;4902;p8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3" name="Google Shape;4903;p8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4" name="Google Shape;4904;p8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05" name="Google Shape;4905;p8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06" name="Google Shape;4906;p8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7" name="Google Shape;4907;p8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8" name="Google Shape;4908;p8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9" name="Google Shape;4909;p8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0" name="Google Shape;4910;p8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1" name="Google Shape;4911;p8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2" name="Google Shape;4912;p8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3" name="Google Shape;4913;p8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4" name="Google Shape;4914;p8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5" name="Google Shape;4915;p8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6" name="Google Shape;4916;p8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7" name="Google Shape;4917;p8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8" name="Google Shape;4918;p8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19" name="Google Shape;4919;p8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920" name="Google Shape;4920;p8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921" name="Google Shape;4921;p8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922" name="Google Shape;4922;p8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23" name="Google Shape;4923;p8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924" name="Google Shape;4924;p8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25" name="Google Shape;4925;p8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26" name="Google Shape;4926;p8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927" name="Google Shape;4927;p89"/>
          <p:cNvCxnSpPr>
            <a:stCxn id="4870" idx="4"/>
            <a:endCxn id="49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928" name="Google Shape;4928;p8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29" name="Google Shape;4929;p8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930" name="Google Shape;4930;p8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931" name="Google Shape;4931;p8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932" name="Google Shape;4932;p8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933" name="Google Shape;4933;p8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934" name="Google Shape;4934;p8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935" name="Google Shape;4935;p8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936" name="Google Shape;4936;p8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937" name="Google Shape;4937;p8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938" name="Google Shape;4938;p8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939" name="Google Shape;4939;p8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940" name="Google Shape;4940;p89"/>
          <p:cNvCxnSpPr>
            <a:stCxn id="4941" idx="3"/>
            <a:endCxn id="493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2" name="Google Shape;4942;p89"/>
          <p:cNvCxnSpPr>
            <a:stCxn id="494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3" name="Google Shape;4943;p8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944" name="Google Shape;4944;p89"/>
          <p:cNvCxnSpPr>
            <a:stCxn id="493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5" name="Google Shape;4945;p8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1" name="Google Shape;4941;p8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946" name="Google Shape;4946;p89"/>
          <p:cNvCxnSpPr>
            <a:stCxn id="4943" idx="3"/>
            <a:endCxn id="494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8" name="Google Shape;4948;p89"/>
          <p:cNvCxnSpPr>
            <a:stCxn id="494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7" name="Google Shape;4947;p8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49" name="Google Shape;4949;p89"/>
          <p:cNvCxnSpPr>
            <a:stCxn id="4950" idx="3"/>
            <a:endCxn id="495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2" name="Google Shape;4952;p8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50" name="Google Shape;4950;p8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951" name="Google Shape;4951;p8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3" name="Google Shape;4953;p8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954" name="Google Shape;4954;p8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55" name="Google Shape;4955;p8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6" name="Google Shape;4956;p8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957" name="Google Shape;4957;p8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8" name="Google Shape;4958;p89"/>
          <p:cNvCxnSpPr>
            <a:endCxn id="495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60" name="Google Shape;4960;p8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9" name="Google Shape;4959;p8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1" name="Google Shape;4961;p89"/>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962" name="Google Shape;4962;p89"/>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63" name="Google Shape;4963;p89"/>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4964" name="Google Shape;4964;p89"/>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965" name="Google Shape;4965;p8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966" name="Google Shape;4966;p89"/>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967" name="Google Shape;4967;p89"/>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968" name="Google Shape;4968;p89"/>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9" name="Google Shape;4969;p8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57FEBF46-8DD4-4A03-9B28-1E6590CFE25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97C5F69-CD8B-4F8D-A07B-A35897BEE16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6367F-5E9D-4BF5-8882-A78E7D823218}"/>
              </a:ext>
            </a:extLst>
          </p:cNvPr>
          <p:cNvSpPr>
            <a:spLocks noGrp="1"/>
          </p:cNvSpPr>
          <p:nvPr>
            <p:ph type="sldNum" sz="quarter" idx="12"/>
          </p:nvPr>
        </p:nvSpPr>
        <p:spPr/>
        <p:txBody>
          <a:bodyPr/>
          <a:lstStyle/>
          <a:p>
            <a:pPr>
              <a:defRPr/>
            </a:pPr>
            <a:fld id="{5C31613A-9AB8-4A88-9FCB-F71C16A9266D}" type="slidenum">
              <a:rPr lang="en-US" altLang="en-US" smtClean="0"/>
              <a:pPr>
                <a:defRPr/>
              </a:pPr>
              <a:t>85</a:t>
            </a:fld>
            <a:endParaRPr lang="en-US" altLang="en-US"/>
          </a:p>
        </p:txBody>
      </p:sp>
      <p:sp>
        <p:nvSpPr>
          <p:cNvPr id="5" name="Footer Placeholder 4">
            <a:extLst>
              <a:ext uri="{FF2B5EF4-FFF2-40B4-BE49-F238E27FC236}">
                <a16:creationId xmlns:a16="http://schemas.microsoft.com/office/drawing/2014/main" id="{5500F779-240D-4187-A293-A593CB5D04DB}"/>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9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75" name="Google Shape;4975;p9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6" name="Google Shape;4976;p9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7" name="Google Shape;4977;p9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8" name="Google Shape;4978;p9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9" name="Google Shape;4979;p9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0" name="Google Shape;4980;p9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1" name="Google Shape;4981;p9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2" name="Google Shape;4982;p9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3" name="Google Shape;4983;p9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4" name="Google Shape;4984;p9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5" name="Google Shape;4985;p9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6" name="Google Shape;4986;p9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7" name="Google Shape;4987;p9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8" name="Google Shape;4988;p9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89" name="Google Shape;4989;p9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990" name="Google Shape;4990;p9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991" name="Google Shape;4991;p9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92" name="Google Shape;4992;p9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93" name="Google Shape;4993;p9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4" name="Google Shape;4994;p9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5" name="Google Shape;4995;p9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6" name="Google Shape;4996;p9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7" name="Google Shape;4997;p9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8" name="Google Shape;4998;p9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9" name="Google Shape;4999;p9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0" name="Google Shape;5000;p9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1" name="Google Shape;5001;p9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2" name="Google Shape;5002;p9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3" name="Google Shape;5003;p9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4" name="Google Shape;5004;p9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5" name="Google Shape;5005;p9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6" name="Google Shape;5006;p9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07" name="Google Shape;5007;p9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008" name="Google Shape;5008;p9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09" name="Google Shape;5009;p9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0" name="Google Shape;5010;p9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1" name="Google Shape;5011;p9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2" name="Google Shape;5012;p9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3" name="Google Shape;5013;p9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4" name="Google Shape;5014;p9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5" name="Google Shape;5015;p9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6" name="Google Shape;5016;p9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7" name="Google Shape;5017;p9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8" name="Google Shape;5018;p9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9" name="Google Shape;5019;p9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0" name="Google Shape;5020;p9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1" name="Google Shape;5021;p9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2" name="Google Shape;5022;p9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23" name="Google Shape;5023;p9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24" name="Google Shape;5024;p9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5" name="Google Shape;5025;p9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6" name="Google Shape;5026;p9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7" name="Google Shape;5027;p9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8" name="Google Shape;5028;p9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9" name="Google Shape;5029;p9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0" name="Google Shape;5030;p9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1" name="Google Shape;5031;p9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2" name="Google Shape;5032;p9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3" name="Google Shape;5033;p9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4" name="Google Shape;5034;p9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5" name="Google Shape;5035;p9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6" name="Google Shape;5036;p9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37" name="Google Shape;5037;p9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038" name="Google Shape;5038;p9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039" name="Google Shape;5039;p9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040" name="Google Shape;5040;p9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41" name="Google Shape;5041;p9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042" name="Google Shape;5042;p9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43" name="Google Shape;5043;p9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44" name="Google Shape;5044;p9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045" name="Google Shape;5045;p90"/>
          <p:cNvCxnSpPr>
            <a:stCxn id="4988" idx="4"/>
            <a:endCxn id="504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046" name="Google Shape;5046;p9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47" name="Google Shape;5047;p9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048" name="Google Shape;5048;p9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049" name="Google Shape;5049;p9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050" name="Google Shape;5050;p9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051" name="Google Shape;5051;p9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052" name="Google Shape;5052;p9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053" name="Google Shape;5053;p9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054" name="Google Shape;5054;p9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055" name="Google Shape;5055;p9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056" name="Google Shape;5056;p9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057" name="Google Shape;5057;p9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058" name="Google Shape;5058;p90"/>
          <p:cNvCxnSpPr>
            <a:stCxn id="5059" idx="3"/>
            <a:endCxn id="50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0" name="Google Shape;5060;p90"/>
          <p:cNvCxnSpPr>
            <a:stCxn id="505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1" name="Google Shape;5061;p9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062" name="Google Shape;5062;p90"/>
          <p:cNvCxnSpPr>
            <a:stCxn id="505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3" name="Google Shape;5063;p9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59" name="Google Shape;5059;p9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064" name="Google Shape;5064;p90"/>
          <p:cNvCxnSpPr>
            <a:stCxn id="5061" idx="3"/>
            <a:endCxn id="506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6" name="Google Shape;5066;p90"/>
          <p:cNvCxnSpPr>
            <a:stCxn id="506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5" name="Google Shape;5065;p9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067" name="Google Shape;5067;p90"/>
          <p:cNvCxnSpPr>
            <a:stCxn id="5068" idx="3"/>
            <a:endCxn id="506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0" name="Google Shape;5070;p9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8" name="Google Shape;5068;p9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069" name="Google Shape;5069;p9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1" name="Google Shape;5071;p9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072" name="Google Shape;5072;p9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73" name="Google Shape;5073;p9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4" name="Google Shape;5074;p9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075" name="Google Shape;5075;p9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6" name="Google Shape;5076;p90"/>
          <p:cNvCxnSpPr>
            <a:endCxn id="507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78" name="Google Shape;5078;p9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7" name="Google Shape;5077;p9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9" name="Google Shape;5079;p90"/>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080" name="Google Shape;5080;p90"/>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81" name="Google Shape;5081;p90"/>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5082" name="Google Shape;5082;p90"/>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083" name="Google Shape;5083;p9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084" name="Google Shape;5084;p90"/>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085" name="Google Shape;5085;p90"/>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086" name="Google Shape;5086;p90"/>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87" name="Google Shape;5087;p9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E4B064F-953F-4D01-88B6-D60FB610B16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B526F01-5A26-45E0-A19D-B9DBEDF23ABB}"/>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5EF865D-2898-4F40-9CA0-DFBC7521A795}"/>
              </a:ext>
            </a:extLst>
          </p:cNvPr>
          <p:cNvSpPr>
            <a:spLocks noGrp="1"/>
          </p:cNvSpPr>
          <p:nvPr>
            <p:ph type="sldNum" sz="quarter" idx="12"/>
          </p:nvPr>
        </p:nvSpPr>
        <p:spPr/>
        <p:txBody>
          <a:bodyPr/>
          <a:lstStyle/>
          <a:p>
            <a:pPr>
              <a:defRPr/>
            </a:pPr>
            <a:fld id="{5C31613A-9AB8-4A88-9FCB-F71C16A9266D}" type="slidenum">
              <a:rPr lang="en-US" altLang="en-US" smtClean="0"/>
              <a:pPr>
                <a:defRPr/>
              </a:pPr>
              <a:t>86</a:t>
            </a:fld>
            <a:endParaRPr lang="en-US" altLang="en-US"/>
          </a:p>
        </p:txBody>
      </p:sp>
      <p:sp>
        <p:nvSpPr>
          <p:cNvPr id="5" name="Footer Placeholder 4">
            <a:extLst>
              <a:ext uri="{FF2B5EF4-FFF2-40B4-BE49-F238E27FC236}">
                <a16:creationId xmlns:a16="http://schemas.microsoft.com/office/drawing/2014/main" id="{9EAB717B-6769-4D34-9A1C-ECDCBA1F17E8}"/>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9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93" name="Google Shape;5093;p9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4" name="Google Shape;5094;p9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5" name="Google Shape;5095;p9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6" name="Google Shape;5096;p9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7" name="Google Shape;5097;p9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8" name="Google Shape;5098;p9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9" name="Google Shape;5099;p9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0" name="Google Shape;5100;p9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1" name="Google Shape;5101;p9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2" name="Google Shape;5102;p9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3" name="Google Shape;5103;p9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4" name="Google Shape;5104;p9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5" name="Google Shape;5105;p9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6" name="Google Shape;5106;p9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07" name="Google Shape;5107;p9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108" name="Google Shape;5108;p9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09" name="Google Shape;5109;p9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10" name="Google Shape;5110;p9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11" name="Google Shape;5111;p9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2" name="Google Shape;5112;p9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3" name="Google Shape;5113;p9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4" name="Google Shape;5114;p9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5" name="Google Shape;5115;p9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6" name="Google Shape;5116;p9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7" name="Google Shape;5117;p9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8" name="Google Shape;5118;p9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9" name="Google Shape;5119;p9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0" name="Google Shape;5120;p9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1" name="Google Shape;5121;p9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2" name="Google Shape;5122;p9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3" name="Google Shape;5123;p9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4" name="Google Shape;5124;p9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25" name="Google Shape;5125;p9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26" name="Google Shape;5126;p9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27" name="Google Shape;5127;p9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8" name="Google Shape;5128;p9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9" name="Google Shape;5129;p9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0" name="Google Shape;5130;p9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1" name="Google Shape;5131;p9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2" name="Google Shape;5132;p9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3" name="Google Shape;5133;p9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4" name="Google Shape;5134;p9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5" name="Google Shape;5135;p9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6" name="Google Shape;5136;p9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7" name="Google Shape;5137;p9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8" name="Google Shape;5138;p9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9" name="Google Shape;5139;p9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0" name="Google Shape;5140;p9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41" name="Google Shape;5141;p9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42" name="Google Shape;5142;p9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3" name="Google Shape;5143;p9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4" name="Google Shape;5144;p9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5" name="Google Shape;5145;p9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6" name="Google Shape;5146;p9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7" name="Google Shape;5147;p9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8" name="Google Shape;5148;p9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9" name="Google Shape;5149;p9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0" name="Google Shape;5150;p9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1" name="Google Shape;5151;p9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2" name="Google Shape;5152;p9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3" name="Google Shape;5153;p9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4" name="Google Shape;5154;p9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5" name="Google Shape;5155;p9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156" name="Google Shape;5156;p9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157" name="Google Shape;5157;p9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158" name="Google Shape;5158;p9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9" name="Google Shape;5159;p9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160" name="Google Shape;5160;p9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61" name="Google Shape;5161;p9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62" name="Google Shape;5162;p9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163" name="Google Shape;5163;p91"/>
          <p:cNvCxnSpPr>
            <a:stCxn id="5106" idx="4"/>
            <a:endCxn id="516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164" name="Google Shape;5164;p9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65" name="Google Shape;5165;p9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166" name="Google Shape;5166;p9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167" name="Google Shape;5167;p9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168" name="Google Shape;5168;p9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169" name="Google Shape;5169;p9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170" name="Google Shape;5170;p9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171" name="Google Shape;5171;p9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172" name="Google Shape;5172;p9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173" name="Google Shape;5173;p9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174" name="Google Shape;5174;p9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175" name="Google Shape;5175;p9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176" name="Google Shape;5176;p91"/>
          <p:cNvCxnSpPr>
            <a:stCxn id="5177" idx="3"/>
            <a:endCxn id="517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78" name="Google Shape;5178;p91"/>
          <p:cNvCxnSpPr>
            <a:stCxn id="517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9" name="Google Shape;5179;p9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180" name="Google Shape;5180;p91"/>
          <p:cNvCxnSpPr>
            <a:stCxn id="517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1" name="Google Shape;5181;p9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7" name="Google Shape;5177;p9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182" name="Google Shape;5182;p91"/>
          <p:cNvCxnSpPr>
            <a:stCxn id="5179" idx="3"/>
            <a:endCxn id="518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4" name="Google Shape;5184;p91"/>
          <p:cNvCxnSpPr>
            <a:stCxn id="517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3" name="Google Shape;5183;p9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85" name="Google Shape;5185;p91"/>
          <p:cNvCxnSpPr>
            <a:stCxn id="5186" idx="3"/>
            <a:endCxn id="518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8" name="Google Shape;5188;p9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6" name="Google Shape;5186;p9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187" name="Google Shape;5187;p9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89" name="Google Shape;5189;p9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190" name="Google Shape;5190;p9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1" name="Google Shape;5191;p9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2" name="Google Shape;5192;p9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193" name="Google Shape;5193;p9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94" name="Google Shape;5194;p91"/>
          <p:cNvCxnSpPr>
            <a:endCxn id="519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96" name="Google Shape;5196;p9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5" name="Google Shape;5195;p9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7" name="Google Shape;5197;p91"/>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198" name="Google Shape;5198;p91"/>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9" name="Google Shape;5199;p91"/>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00" name="Google Shape;5200;p9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01" name="Google Shape;5201;p91"/>
          <p:cNvCxnSpPr>
            <a:endCxn id="520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202" name="Google Shape;5202;p91"/>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203" name="Google Shape;5203;p9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204" name="Google Shape;5204;p91"/>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205" name="Google Shape;5205;p91"/>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206" name="Google Shape;5206;p91"/>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07" name="Google Shape;5207;p9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4C977AB-C3D2-4CEE-9854-14FE68D66D6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D30A00C-5AF1-4855-B9A4-EAD5790C0D5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368AFF6-2647-4F3B-86FC-F607A1990579}"/>
              </a:ext>
            </a:extLst>
          </p:cNvPr>
          <p:cNvSpPr>
            <a:spLocks noGrp="1"/>
          </p:cNvSpPr>
          <p:nvPr>
            <p:ph type="sldNum" sz="quarter" idx="12"/>
          </p:nvPr>
        </p:nvSpPr>
        <p:spPr/>
        <p:txBody>
          <a:bodyPr/>
          <a:lstStyle/>
          <a:p>
            <a:pPr>
              <a:defRPr/>
            </a:pPr>
            <a:fld id="{5C31613A-9AB8-4A88-9FCB-F71C16A9266D}" type="slidenum">
              <a:rPr lang="en-US" altLang="en-US" smtClean="0"/>
              <a:pPr>
                <a:defRPr/>
              </a:pPr>
              <a:t>87</a:t>
            </a:fld>
            <a:endParaRPr lang="en-US" altLang="en-US"/>
          </a:p>
        </p:txBody>
      </p:sp>
      <p:sp>
        <p:nvSpPr>
          <p:cNvPr id="5" name="Footer Placeholder 4">
            <a:extLst>
              <a:ext uri="{FF2B5EF4-FFF2-40B4-BE49-F238E27FC236}">
                <a16:creationId xmlns:a16="http://schemas.microsoft.com/office/drawing/2014/main" id="{F063A75B-B24A-4E9E-84BD-A1E3F21C2CFB}"/>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9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13" name="Google Shape;5213;p9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4" name="Google Shape;5214;p9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5" name="Google Shape;5215;p9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6" name="Google Shape;5216;p9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7" name="Google Shape;5217;p9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8" name="Google Shape;5218;p9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9" name="Google Shape;5219;p9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0" name="Google Shape;5220;p9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1" name="Google Shape;5221;p9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2" name="Google Shape;5222;p9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3" name="Google Shape;5223;p9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4" name="Google Shape;5224;p9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5" name="Google Shape;5225;p9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6" name="Google Shape;5226;p9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227" name="Google Shape;5227;p9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228" name="Google Shape;5228;p9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29" name="Google Shape;5229;p9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30" name="Google Shape;5230;p9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31" name="Google Shape;5231;p9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2" name="Google Shape;5232;p9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3" name="Google Shape;5233;p9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4" name="Google Shape;5234;p9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5" name="Google Shape;5235;p9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6" name="Google Shape;5236;p9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7" name="Google Shape;5237;p9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8" name="Google Shape;5238;p9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9" name="Google Shape;5239;p9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0" name="Google Shape;5240;p9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1" name="Google Shape;5241;p9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2" name="Google Shape;5242;p9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3" name="Google Shape;5243;p9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4" name="Google Shape;5244;p9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45" name="Google Shape;5245;p9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46" name="Google Shape;5246;p9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47" name="Google Shape;5247;p9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8" name="Google Shape;5248;p9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9" name="Google Shape;5249;p9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0" name="Google Shape;5250;p9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1" name="Google Shape;5251;p9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2" name="Google Shape;5252;p9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3" name="Google Shape;5253;p9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4" name="Google Shape;5254;p9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5" name="Google Shape;5255;p9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6" name="Google Shape;5256;p9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7" name="Google Shape;5257;p9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8" name="Google Shape;5258;p9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9" name="Google Shape;5259;p9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0" name="Google Shape;5260;p9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61" name="Google Shape;5261;p9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62" name="Google Shape;5262;p9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3" name="Google Shape;5263;p9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4" name="Google Shape;5264;p9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5" name="Google Shape;5265;p9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6" name="Google Shape;5266;p9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7" name="Google Shape;5267;p9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8" name="Google Shape;5268;p9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9" name="Google Shape;5269;p9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0" name="Google Shape;5270;p9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1" name="Google Shape;5271;p9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2" name="Google Shape;5272;p9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3" name="Google Shape;5273;p9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4" name="Google Shape;5274;p9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5" name="Google Shape;5275;p9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276" name="Google Shape;5276;p9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277" name="Google Shape;5277;p9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278" name="Google Shape;5278;p9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9" name="Google Shape;5279;p9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280" name="Google Shape;5280;p9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81" name="Google Shape;5281;p9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82" name="Google Shape;5282;p9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283" name="Google Shape;5283;p92"/>
          <p:cNvCxnSpPr>
            <a:stCxn id="5226" idx="4"/>
            <a:endCxn id="528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284" name="Google Shape;5284;p9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85" name="Google Shape;5285;p9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286" name="Google Shape;5286;p9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287" name="Google Shape;5287;p9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288" name="Google Shape;5288;p9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289" name="Google Shape;5289;p9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290" name="Google Shape;5290;p9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291" name="Google Shape;5291;p9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292" name="Google Shape;5292;p9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293" name="Google Shape;5293;p9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294" name="Google Shape;5294;p9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295" name="Google Shape;5295;p9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296" name="Google Shape;5296;p92"/>
          <p:cNvCxnSpPr>
            <a:stCxn id="5297" idx="3"/>
            <a:endCxn id="529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298" name="Google Shape;5298;p92"/>
          <p:cNvCxnSpPr>
            <a:stCxn id="529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9" name="Google Shape;5299;p9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300" name="Google Shape;5300;p92"/>
          <p:cNvCxnSpPr>
            <a:stCxn id="529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1" name="Google Shape;5301;p9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7" name="Google Shape;5297;p9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302" name="Google Shape;5302;p92"/>
          <p:cNvCxnSpPr>
            <a:stCxn id="5299" idx="3"/>
            <a:endCxn id="530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4" name="Google Shape;5304;p92"/>
          <p:cNvCxnSpPr>
            <a:stCxn id="529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3" name="Google Shape;5303;p9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05" name="Google Shape;5305;p92"/>
          <p:cNvCxnSpPr>
            <a:stCxn id="5306" idx="3"/>
            <a:endCxn id="530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8" name="Google Shape;5308;p9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6" name="Google Shape;5306;p9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307" name="Google Shape;5307;p9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09" name="Google Shape;5309;p9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310" name="Google Shape;5310;p9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1" name="Google Shape;5311;p9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2" name="Google Shape;5312;p9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313" name="Google Shape;5313;p9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14" name="Google Shape;5314;p92"/>
          <p:cNvCxnSpPr>
            <a:endCxn id="531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16" name="Google Shape;5316;p9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5" name="Google Shape;5315;p9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7" name="Google Shape;5317;p92"/>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a:t>
            </a:r>
            <a:r>
              <a:rPr lang="en-CA" sz="1100" b="1">
                <a:solidFill>
                  <a:srgbClr val="C00000"/>
                </a:solidFill>
                <a:latin typeface="Arial"/>
                <a:ea typeface="Arial"/>
                <a:cs typeface="Arial"/>
                <a:sym typeface="Arial"/>
              </a:rPr>
              <a:t>C</a:t>
            </a:r>
            <a:r>
              <a:rPr lang="en-CA" sz="1100" b="1" baseline="-25000">
                <a:solidFill>
                  <a:srgbClr val="C00000"/>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318" name="Google Shape;5318;p92"/>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9" name="Google Shape;5319;p92"/>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320" name="Google Shape;5320;p9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21" name="Google Shape;5321;p92"/>
          <p:cNvCxnSpPr>
            <a:endCxn id="532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322" name="Google Shape;5322;p92"/>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323" name="Google Shape;5323;p9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324" name="Google Shape;5324;p92"/>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325" name="Google Shape;5325;p92"/>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326" name="Google Shape;5326;p92"/>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27" name="Google Shape;5327;p9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AF71BAA-6CFD-4DF8-972C-F0299FDF128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85D39E-FACD-4B8D-8D33-CBDBEE25678F}"/>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E816AD1-768C-4C51-86A1-1E1B35F1246D}"/>
              </a:ext>
            </a:extLst>
          </p:cNvPr>
          <p:cNvSpPr>
            <a:spLocks noGrp="1"/>
          </p:cNvSpPr>
          <p:nvPr>
            <p:ph type="sldNum" sz="quarter" idx="12"/>
          </p:nvPr>
        </p:nvSpPr>
        <p:spPr/>
        <p:txBody>
          <a:bodyPr/>
          <a:lstStyle/>
          <a:p>
            <a:pPr>
              <a:defRPr/>
            </a:pPr>
            <a:fld id="{5C31613A-9AB8-4A88-9FCB-F71C16A9266D}" type="slidenum">
              <a:rPr lang="en-US" altLang="en-US" smtClean="0"/>
              <a:pPr>
                <a:defRPr/>
              </a:pPr>
              <a:t>88</a:t>
            </a:fld>
            <a:endParaRPr lang="en-US" altLang="en-US"/>
          </a:p>
        </p:txBody>
      </p:sp>
      <p:sp>
        <p:nvSpPr>
          <p:cNvPr id="5" name="Footer Placeholder 4">
            <a:extLst>
              <a:ext uri="{FF2B5EF4-FFF2-40B4-BE49-F238E27FC236}">
                <a16:creationId xmlns:a16="http://schemas.microsoft.com/office/drawing/2014/main" id="{02E50E41-D8E0-4DF7-B51B-9B6ECADECC77}"/>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31"/>
        <p:cNvGrpSpPr/>
        <p:nvPr/>
      </p:nvGrpSpPr>
      <p:grpSpPr>
        <a:xfrm>
          <a:off x="0" y="0"/>
          <a:ext cx="0" cy="0"/>
          <a:chOff x="0" y="0"/>
          <a:chExt cx="0" cy="0"/>
        </a:xfrm>
      </p:grpSpPr>
      <p:sp>
        <p:nvSpPr>
          <p:cNvPr id="5332" name="Google Shape;5332;p9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33" name="Google Shape;5333;p9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4" name="Google Shape;5334;p9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5" name="Google Shape;5335;p9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6" name="Google Shape;5336;p9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7" name="Google Shape;5337;p9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8" name="Google Shape;5338;p9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9" name="Google Shape;5339;p9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0" name="Google Shape;5340;p9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1" name="Google Shape;5341;p9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2" name="Google Shape;5342;p9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3" name="Google Shape;5343;p9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4" name="Google Shape;5344;p9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5" name="Google Shape;5345;p9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6" name="Google Shape;5346;p9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47" name="Google Shape;5347;p9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348" name="Google Shape;5348;p9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49" name="Google Shape;5349;p9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50" name="Google Shape;5350;p9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51" name="Google Shape;5351;p9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2" name="Google Shape;5352;p9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3" name="Google Shape;5353;p9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4" name="Google Shape;5354;p9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5" name="Google Shape;5355;p9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6" name="Google Shape;5356;p9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7" name="Google Shape;5357;p9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8" name="Google Shape;5358;p9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9" name="Google Shape;5359;p9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0" name="Google Shape;5360;p9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1" name="Google Shape;5361;p9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2" name="Google Shape;5362;p9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3" name="Google Shape;5363;p9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4" name="Google Shape;5364;p9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65" name="Google Shape;5365;p9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66" name="Google Shape;5366;p9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67" name="Google Shape;5367;p9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8" name="Google Shape;5368;p9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9" name="Google Shape;5369;p9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0" name="Google Shape;5370;p9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1" name="Google Shape;5371;p9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2" name="Google Shape;5372;p9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3" name="Google Shape;5373;p9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4" name="Google Shape;5374;p9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5" name="Google Shape;5375;p9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6" name="Google Shape;5376;p9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7" name="Google Shape;5377;p9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8" name="Google Shape;5378;p9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9" name="Google Shape;5379;p9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0" name="Google Shape;5380;p9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81" name="Google Shape;5381;p9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82" name="Google Shape;5382;p9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3" name="Google Shape;5383;p9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4" name="Google Shape;5384;p9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5" name="Google Shape;5385;p9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6" name="Google Shape;5386;p9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7" name="Google Shape;5387;p9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8" name="Google Shape;5388;p9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9" name="Google Shape;5389;p9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0" name="Google Shape;5390;p9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1" name="Google Shape;5391;p9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2" name="Google Shape;5392;p9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3" name="Google Shape;5393;p9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4" name="Google Shape;5394;p9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5" name="Google Shape;5395;p9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396" name="Google Shape;5396;p9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397" name="Google Shape;5397;p9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398" name="Google Shape;5398;p9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9" name="Google Shape;5399;p9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400" name="Google Shape;5400;p9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01" name="Google Shape;5401;p9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02" name="Google Shape;5402;p9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403" name="Google Shape;5403;p93"/>
          <p:cNvCxnSpPr>
            <a:stCxn id="5346" idx="4"/>
            <a:endCxn id="540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404" name="Google Shape;5404;p9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05" name="Google Shape;5405;p9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406" name="Google Shape;5406;p9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407" name="Google Shape;5407;p9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408" name="Google Shape;5408;p9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409" name="Google Shape;5409;p9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410" name="Google Shape;5410;p9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411" name="Google Shape;5411;p9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412" name="Google Shape;5412;p9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413" name="Google Shape;5413;p9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414" name="Google Shape;5414;p9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415" name="Google Shape;5415;p9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416" name="Google Shape;5416;p93"/>
          <p:cNvCxnSpPr>
            <a:stCxn id="5417" idx="3"/>
            <a:endCxn id="541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18" name="Google Shape;5418;p93"/>
          <p:cNvCxnSpPr>
            <a:stCxn id="541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9" name="Google Shape;5419;p9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420" name="Google Shape;5420;p93"/>
          <p:cNvCxnSpPr>
            <a:stCxn id="541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1" name="Google Shape;5421;p9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7" name="Google Shape;5417;p9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422" name="Google Shape;5422;p93"/>
          <p:cNvCxnSpPr>
            <a:stCxn id="5419" idx="3"/>
            <a:endCxn id="542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4" name="Google Shape;5424;p93"/>
          <p:cNvCxnSpPr>
            <a:stCxn id="541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3" name="Google Shape;5423;p9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25" name="Google Shape;5425;p93"/>
          <p:cNvCxnSpPr>
            <a:stCxn id="5426" idx="3"/>
            <a:endCxn id="542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8" name="Google Shape;5428;p9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6" name="Google Shape;5426;p9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427" name="Google Shape;5427;p9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29" name="Google Shape;5429;p9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30" name="Google Shape;5430;p9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431" name="Google Shape;5431;p9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2" name="Google Shape;5432;p9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433" name="Google Shape;5433;p9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34" name="Google Shape;5434;p93"/>
          <p:cNvCxnSpPr>
            <a:endCxn id="543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36" name="Google Shape;5436;p9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5" name="Google Shape;5435;p9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7" name="Google Shape;5437;p9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438" name="Google Shape;5438;p9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439" name="Google Shape;5439;p93"/>
          <p:cNvCxnSpPr>
            <a:endCxn id="5438"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440" name="Google Shape;5440;p93"/>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441" name="Google Shape;5441;p9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442" name="Google Shape;5442;p93"/>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443" name="Google Shape;5443;p93"/>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44" name="Google Shape;5444;p9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445" name="Google Shape;5445;p93"/>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446" name="Google Shape;5446;p93"/>
          <p:cNvCxnSpPr>
            <a:stCxn id="5401" idx="5"/>
            <a:endCxn id="5426"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F8894EC-37A5-4940-9982-A5B8F5A3F65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9EB821-CD2D-4044-BFB4-7E9CF0BFF78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A2B718D-9FFC-4D21-9889-B98C0914ABC8}"/>
              </a:ext>
            </a:extLst>
          </p:cNvPr>
          <p:cNvSpPr>
            <a:spLocks noGrp="1"/>
          </p:cNvSpPr>
          <p:nvPr>
            <p:ph type="sldNum" sz="quarter" idx="12"/>
          </p:nvPr>
        </p:nvSpPr>
        <p:spPr/>
        <p:txBody>
          <a:bodyPr/>
          <a:lstStyle/>
          <a:p>
            <a:pPr>
              <a:defRPr/>
            </a:pPr>
            <a:fld id="{5C31613A-9AB8-4A88-9FCB-F71C16A9266D}" type="slidenum">
              <a:rPr lang="en-US" altLang="en-US" smtClean="0"/>
              <a:pPr>
                <a:defRPr/>
              </a:pPr>
              <a:t>89</a:t>
            </a:fld>
            <a:endParaRPr lang="en-US" altLang="en-US"/>
          </a:p>
        </p:txBody>
      </p:sp>
      <p:sp>
        <p:nvSpPr>
          <p:cNvPr id="5" name="Footer Placeholder 4">
            <a:extLst>
              <a:ext uri="{FF2B5EF4-FFF2-40B4-BE49-F238E27FC236}">
                <a16:creationId xmlns:a16="http://schemas.microsoft.com/office/drawing/2014/main" id="{1DDB6285-6C52-4A0B-B226-78715CC3429E}"/>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9</a:t>
            </a:fld>
            <a:endParaRPr lang="en-US">
              <a:solidFill>
                <a:srgbClr val="FFFFFF"/>
              </a:solidFill>
            </a:endParaRPr>
          </a:p>
        </p:txBody>
      </p:sp>
      <p:pic>
        <p:nvPicPr>
          <p:cNvPr id="3" name="Picture 2">
            <a:extLst>
              <a:ext uri="{FF2B5EF4-FFF2-40B4-BE49-F238E27FC236}">
                <a16:creationId xmlns:a16="http://schemas.microsoft.com/office/drawing/2014/main" id="{AA50E92B-DDDB-4B9B-8BEC-5EE0754E8F85}"/>
              </a:ext>
            </a:extLst>
          </p:cNvPr>
          <p:cNvPicPr>
            <a:picLocks noChangeAspect="1"/>
          </p:cNvPicPr>
          <p:nvPr/>
        </p:nvPicPr>
        <p:blipFill rotWithShape="1">
          <a:blip r:embed="rId3">
            <a:extLst>
              <a:ext uri="{28A0092B-C50C-407E-A947-70E740481C1C}">
                <a14:useLocalDpi xmlns:a14="http://schemas.microsoft.com/office/drawing/2010/main" val="0"/>
              </a:ext>
            </a:extLst>
          </a:blip>
          <a:srcRect l="4039" t="6342" r="3991"/>
          <a:stretch/>
        </p:blipFill>
        <p:spPr>
          <a:xfrm>
            <a:off x="149087" y="1403087"/>
            <a:ext cx="5476461" cy="4182703"/>
          </a:xfrm>
          <a:prstGeom prst="rect">
            <a:avLst/>
          </a:prstGeom>
        </p:spPr>
      </p:pic>
      <p:pic>
        <p:nvPicPr>
          <p:cNvPr id="5" name="Picture 4">
            <a:extLst>
              <a:ext uri="{FF2B5EF4-FFF2-40B4-BE49-F238E27FC236}">
                <a16:creationId xmlns:a16="http://schemas.microsoft.com/office/drawing/2014/main" id="{D15817AD-755F-4321-87F5-F9D98277A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505" y="1606242"/>
            <a:ext cx="5201478" cy="4022477"/>
          </a:xfrm>
          <a:prstGeom prst="rect">
            <a:avLst/>
          </a:prstGeom>
        </p:spPr>
      </p:pic>
      <p:sp>
        <p:nvSpPr>
          <p:cNvPr id="10" name="Title 1">
            <a:extLst>
              <a:ext uri="{FF2B5EF4-FFF2-40B4-BE49-F238E27FC236}">
                <a16:creationId xmlns:a16="http://schemas.microsoft.com/office/drawing/2014/main" id="{9BD58F72-D721-4907-924E-D527A88AD836}"/>
              </a:ext>
            </a:extLst>
          </p:cNvPr>
          <p:cNvSpPr>
            <a:spLocks noGrp="1"/>
          </p:cNvSpPr>
          <p:nvPr>
            <p:ph type="title"/>
          </p:nvPr>
        </p:nvSpPr>
        <p:spPr>
          <a:xfrm>
            <a:off x="457200" y="331016"/>
            <a:ext cx="8229600" cy="1066800"/>
          </a:xfrm>
        </p:spPr>
        <p:txBody>
          <a:bodyPr/>
          <a:lstStyle/>
          <a:p>
            <a:pPr eaLnBrk="1" hangingPunct="1"/>
            <a:r>
              <a:rPr lang="en-US" altLang="en-US" dirty="0"/>
              <a:t>Medicine</a:t>
            </a:r>
          </a:p>
        </p:txBody>
      </p:sp>
      <p:grpSp>
        <p:nvGrpSpPr>
          <p:cNvPr id="2" name="Group 1">
            <a:extLst>
              <a:ext uri="{FF2B5EF4-FFF2-40B4-BE49-F238E27FC236}">
                <a16:creationId xmlns:a16="http://schemas.microsoft.com/office/drawing/2014/main" id="{E534BE6D-89E5-4ADE-A7C1-D463FB87129C}"/>
              </a:ext>
            </a:extLst>
          </p:cNvPr>
          <p:cNvGrpSpPr/>
          <p:nvPr/>
        </p:nvGrpSpPr>
        <p:grpSpPr>
          <a:xfrm>
            <a:off x="4523746" y="5731421"/>
            <a:ext cx="1385467" cy="986712"/>
            <a:chOff x="6118461" y="5314461"/>
            <a:chExt cx="1385467" cy="986712"/>
          </a:xfrm>
        </p:grpSpPr>
        <p:pic>
          <p:nvPicPr>
            <p:cNvPr id="14" name="Picture 13">
              <a:extLst>
                <a:ext uri="{FF2B5EF4-FFF2-40B4-BE49-F238E27FC236}">
                  <a16:creationId xmlns:a16="http://schemas.microsoft.com/office/drawing/2014/main" id="{2EFE520A-B602-4A7E-B357-563B41A0EE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16" name="TextBox 15">
              <a:extLst>
                <a:ext uri="{FF2B5EF4-FFF2-40B4-BE49-F238E27FC236}">
                  <a16:creationId xmlns:a16="http://schemas.microsoft.com/office/drawing/2014/main" id="{17A5CC9A-1353-4C7A-B753-B553DA39A7EA}"/>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11" name="Picture 10">
              <a:extLst>
                <a:ext uri="{FF2B5EF4-FFF2-40B4-BE49-F238E27FC236}">
                  <a16:creationId xmlns:a16="http://schemas.microsoft.com/office/drawing/2014/main" id="{48B0D669-3B9D-4CD7-A881-BC125B61E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grpSp>
        <p:nvGrpSpPr>
          <p:cNvPr id="20" name="Group 19">
            <a:extLst>
              <a:ext uri="{FF2B5EF4-FFF2-40B4-BE49-F238E27FC236}">
                <a16:creationId xmlns:a16="http://schemas.microsoft.com/office/drawing/2014/main" id="{2E41F16D-E96D-405A-BCAD-5A31D1BF4134}"/>
              </a:ext>
            </a:extLst>
          </p:cNvPr>
          <p:cNvGrpSpPr/>
          <p:nvPr/>
        </p:nvGrpSpPr>
        <p:grpSpPr>
          <a:xfrm>
            <a:off x="75937" y="5700060"/>
            <a:ext cx="1463303" cy="1096621"/>
            <a:chOff x="5871539" y="5619592"/>
            <a:chExt cx="1463303" cy="1096621"/>
          </a:xfrm>
        </p:grpSpPr>
        <p:sp>
          <p:nvSpPr>
            <p:cNvPr id="21" name="TextBox 20">
              <a:extLst>
                <a:ext uri="{FF2B5EF4-FFF2-40B4-BE49-F238E27FC236}">
                  <a16:creationId xmlns:a16="http://schemas.microsoft.com/office/drawing/2014/main" id="{0DF57A63-D6DD-4E4D-A147-A9D66FB3DEE1}"/>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22" name="Picture 21">
              <a:extLst>
                <a:ext uri="{FF2B5EF4-FFF2-40B4-BE49-F238E27FC236}">
                  <a16:creationId xmlns:a16="http://schemas.microsoft.com/office/drawing/2014/main" id="{576C4DC6-89F4-4CD5-BB7F-7BF42A30F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sp>
        <p:nvSpPr>
          <p:cNvPr id="4" name="Footer Placeholder 3">
            <a:extLst>
              <a:ext uri="{FF2B5EF4-FFF2-40B4-BE49-F238E27FC236}">
                <a16:creationId xmlns:a16="http://schemas.microsoft.com/office/drawing/2014/main" id="{70A84279-EB4E-49B6-BC11-5D32E6456669}"/>
              </a:ext>
            </a:extLst>
          </p:cNvPr>
          <p:cNvSpPr>
            <a:spLocks noGrp="1"/>
          </p:cNvSpPr>
          <p:nvPr>
            <p:ph type="ftr" sz="quarter" idx="11"/>
          </p:nvPr>
        </p:nvSpPr>
        <p:spPr/>
        <p:txBody>
          <a:bodyPr/>
          <a:lstStyle/>
          <a:p>
            <a:r>
              <a:rPr lang="en-US"/>
              <a:t>Echihabi, Palpanas - MDM 2022</a:t>
            </a:r>
            <a:endParaRPr lang="en-US" dirty="0"/>
          </a:p>
        </p:txBody>
      </p:sp>
    </p:spTree>
    <p:extLst>
      <p:ext uri="{BB962C8B-B14F-4D97-AF65-F5344CB8AC3E}">
        <p14:creationId xmlns:p14="http://schemas.microsoft.com/office/powerpoint/2010/main" val="3266958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52" name="Google Shape;5452;p9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3" name="Google Shape;5453;p9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4" name="Google Shape;5454;p9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5" name="Google Shape;5455;p9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6" name="Google Shape;5456;p9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7" name="Google Shape;5457;p9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8" name="Google Shape;5458;p9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9" name="Google Shape;5459;p9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0" name="Google Shape;5460;p9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1" name="Google Shape;5461;p9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2" name="Google Shape;5462;p9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3" name="Google Shape;5463;p9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4" name="Google Shape;5464;p9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5" name="Google Shape;5465;p9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66" name="Google Shape;5466;p9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467" name="Google Shape;5467;p9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68" name="Google Shape;5468;p9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69" name="Google Shape;5469;p9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70" name="Google Shape;5470;p9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1" name="Google Shape;5471;p9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2" name="Google Shape;5472;p9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3" name="Google Shape;5473;p9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4" name="Google Shape;5474;p9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5" name="Google Shape;5475;p9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6" name="Google Shape;5476;p9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7" name="Google Shape;5477;p9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8" name="Google Shape;5478;p9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9" name="Google Shape;5479;p9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0" name="Google Shape;5480;p9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1" name="Google Shape;5481;p9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2" name="Google Shape;5482;p9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3" name="Google Shape;5483;p9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84" name="Google Shape;5484;p9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85" name="Google Shape;5485;p9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86" name="Google Shape;5486;p9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7" name="Google Shape;5487;p9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8" name="Google Shape;5488;p9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9" name="Google Shape;5489;p9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0" name="Google Shape;5490;p9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1" name="Google Shape;5491;p9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2" name="Google Shape;5492;p9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3" name="Google Shape;5493;p9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4" name="Google Shape;5494;p9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5" name="Google Shape;5495;p9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6" name="Google Shape;5496;p9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7" name="Google Shape;5497;p9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8" name="Google Shape;5498;p9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9" name="Google Shape;5499;p9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00" name="Google Shape;5500;p9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01" name="Google Shape;5501;p9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2" name="Google Shape;5502;p9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3" name="Google Shape;5503;p9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4" name="Google Shape;5504;p9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5" name="Google Shape;5505;p9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6" name="Google Shape;5506;p9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7" name="Google Shape;5507;p9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8" name="Google Shape;5508;p9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9" name="Google Shape;5509;p9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0" name="Google Shape;5510;p9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1" name="Google Shape;5511;p9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2" name="Google Shape;5512;p9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3" name="Google Shape;5513;p9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4" name="Google Shape;5514;p9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515" name="Google Shape;5515;p9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516" name="Google Shape;5516;p9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517" name="Google Shape;5517;p9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8" name="Google Shape;5518;p9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519" name="Google Shape;5519;p9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20" name="Google Shape;5520;p9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21" name="Google Shape;5521;p9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522" name="Google Shape;5522;p94"/>
          <p:cNvCxnSpPr>
            <a:stCxn id="5465" idx="4"/>
            <a:endCxn id="552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523" name="Google Shape;5523;p9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24" name="Google Shape;5524;p9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525" name="Google Shape;5525;p9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526" name="Google Shape;5526;p9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527" name="Google Shape;5527;p9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528" name="Google Shape;5528;p9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529" name="Google Shape;5529;p9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530" name="Google Shape;5530;p9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531" name="Google Shape;5531;p9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532" name="Google Shape;5532;p9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533" name="Google Shape;5533;p9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534" name="Google Shape;5534;p9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535" name="Google Shape;5535;p94"/>
          <p:cNvCxnSpPr>
            <a:stCxn id="5536" idx="3"/>
            <a:endCxn id="553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37" name="Google Shape;5537;p94"/>
          <p:cNvCxnSpPr>
            <a:stCxn id="5536"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8" name="Google Shape;5538;p9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539" name="Google Shape;5539;p94"/>
          <p:cNvCxnSpPr>
            <a:stCxn id="5534"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0" name="Google Shape;5540;p9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6" name="Google Shape;5536;p9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541" name="Google Shape;5541;p94"/>
          <p:cNvCxnSpPr>
            <a:stCxn id="5538" idx="3"/>
            <a:endCxn id="5542"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3" name="Google Shape;5543;p94"/>
          <p:cNvCxnSpPr>
            <a:stCxn id="5538"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2" name="Google Shape;5542;p9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44" name="Google Shape;5544;p94"/>
          <p:cNvCxnSpPr>
            <a:stCxn id="5545" idx="3"/>
            <a:endCxn id="5546"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7" name="Google Shape;5547;p9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5" name="Google Shape;5545;p9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546" name="Google Shape;5546;p9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48" name="Google Shape;5548;p9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549" name="Google Shape;5549;p9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50" name="Google Shape;5550;p9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1" name="Google Shape;5551;p9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552" name="Google Shape;5552;p9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53" name="Google Shape;5553;p94"/>
          <p:cNvCxnSpPr>
            <a:endCxn id="5554"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55" name="Google Shape;5555;p9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4" name="Google Shape;5554;p9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6" name="Google Shape;5556;p9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557" name="Google Shape;5557;p9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58" name="Google Shape;5558;p94"/>
          <p:cNvCxnSpPr>
            <a:endCxn id="5557"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559" name="Google Shape;5559;p94"/>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560" name="Google Shape;5560;p9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561" name="Google Shape;5561;p94"/>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562" name="Google Shape;5562;p94"/>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63" name="Google Shape;5563;p9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564" name="Google Shape;5564;p94"/>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565" name="Google Shape;5565;p94"/>
          <p:cNvCxnSpPr>
            <a:stCxn id="5520" idx="5"/>
            <a:endCxn id="5545"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5566" name="Google Shape;5566;p94"/>
          <p:cNvSpPr txBox="1"/>
          <p:nvPr/>
        </p:nvSpPr>
        <p:spPr>
          <a:xfrm>
            <a:off x="5917828" y="2703185"/>
            <a:ext cx="1052731" cy="24527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a:t>
            </a:r>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5567" name="Google Shape;5567;p94"/>
          <p:cNvSpPr txBox="1"/>
          <p:nvPr/>
        </p:nvSpPr>
        <p:spPr>
          <a:xfrm>
            <a:off x="5932278" y="2391997"/>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5568" name="Google Shape;5568;p94"/>
          <p:cNvSpPr/>
          <p:nvPr/>
        </p:nvSpPr>
        <p:spPr>
          <a:xfrm>
            <a:off x="6701544" y="286988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dirty="0">
                <a:solidFill>
                  <a:srgbClr val="000000"/>
                </a:solidFill>
                <a:latin typeface="Calibri"/>
                <a:ea typeface="Calibri"/>
                <a:cs typeface="Calibri"/>
                <a:sym typeface="Calibri"/>
              </a:rPr>
              <a:t>4  </a:t>
            </a:r>
            <a:endParaRPr sz="1200" dirty="0">
              <a:solidFill>
                <a:srgbClr val="000000"/>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27BF219B-4B47-4A2F-A242-AFE4FE26D39C}"/>
              </a:ext>
            </a:extLst>
          </p:cNvPr>
          <p:cNvSpPr>
            <a:spLocks noGrp="1"/>
          </p:cNvSpPr>
          <p:nvPr>
            <p:ph type="sldNum" sz="quarter" idx="12"/>
          </p:nvPr>
        </p:nvSpPr>
        <p:spPr/>
        <p:txBody>
          <a:bodyPr/>
          <a:lstStyle/>
          <a:p>
            <a:pPr>
              <a:defRPr/>
            </a:pPr>
            <a:fld id="{5C31613A-9AB8-4A88-9FCB-F71C16A9266D}" type="slidenum">
              <a:rPr lang="en-US" altLang="en-US" smtClean="0"/>
              <a:pPr>
                <a:defRPr/>
              </a:pPr>
              <a:t>90</a:t>
            </a:fld>
            <a:endParaRPr lang="en-US" altLang="en-US"/>
          </a:p>
        </p:txBody>
      </p:sp>
      <p:sp>
        <p:nvSpPr>
          <p:cNvPr id="2" name="Footer Placeholder 1">
            <a:extLst>
              <a:ext uri="{FF2B5EF4-FFF2-40B4-BE49-F238E27FC236}">
                <a16:creationId xmlns:a16="http://schemas.microsoft.com/office/drawing/2014/main" id="{09744537-17E0-4FCB-B142-74F9D4BF32C2}"/>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74" name="Google Shape;5574;p9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5" name="Google Shape;5575;p9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6" name="Google Shape;5576;p9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7" name="Google Shape;5577;p9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8" name="Google Shape;5578;p9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9" name="Google Shape;5579;p9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0" name="Google Shape;5580;p9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1" name="Google Shape;5581;p9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2" name="Google Shape;5582;p9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3" name="Google Shape;5583;p9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4" name="Google Shape;5584;p9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5" name="Google Shape;5585;p9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6" name="Google Shape;5586;p9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7" name="Google Shape;5587;p9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88" name="Google Shape;5588;p9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589" name="Google Shape;5589;p9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590" name="Google Shape;5590;p9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91" name="Google Shape;5591;p9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92" name="Google Shape;5592;p9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3" name="Google Shape;5593;p9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4" name="Google Shape;5594;p9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5" name="Google Shape;5595;p9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6" name="Google Shape;5596;p9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7" name="Google Shape;5597;p9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8" name="Google Shape;5598;p9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9" name="Google Shape;5599;p9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0" name="Google Shape;5600;p9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1" name="Google Shape;5601;p9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2" name="Google Shape;5602;p9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3" name="Google Shape;5603;p9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4" name="Google Shape;5604;p9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5" name="Google Shape;5605;p9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06" name="Google Shape;5606;p9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607" name="Google Shape;5607;p9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08" name="Google Shape;5608;p9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9" name="Google Shape;5609;p9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0" name="Google Shape;5610;p9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1" name="Google Shape;5611;p9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2" name="Google Shape;5612;p9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3" name="Google Shape;5613;p9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4" name="Google Shape;5614;p9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5" name="Google Shape;5615;p9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6" name="Google Shape;5616;p9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7" name="Google Shape;5617;p9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8" name="Google Shape;5618;p9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9" name="Google Shape;5619;p9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0" name="Google Shape;5620;p9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1" name="Google Shape;5621;p9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22" name="Google Shape;5622;p9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23" name="Google Shape;5623;p9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4" name="Google Shape;5624;p9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5" name="Google Shape;5625;p9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6" name="Google Shape;5626;p9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7" name="Google Shape;5627;p9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8" name="Google Shape;5628;p9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9" name="Google Shape;5629;p9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0" name="Google Shape;5630;p9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1" name="Google Shape;5631;p9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2" name="Google Shape;5632;p9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3" name="Google Shape;5633;p9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4" name="Google Shape;5634;p9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5" name="Google Shape;5635;p9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36" name="Google Shape;5636;p9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637" name="Google Shape;5637;p9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638" name="Google Shape;5638;p9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639" name="Google Shape;5639;p9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40" name="Google Shape;5640;p9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641" name="Google Shape;5641;p9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42" name="Google Shape;5642;p9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43" name="Google Shape;5643;p9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644" name="Google Shape;5644;p95"/>
          <p:cNvCxnSpPr>
            <a:stCxn id="5587" idx="4"/>
            <a:endCxn id="564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645" name="Google Shape;5645;p9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46" name="Google Shape;5646;p9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647" name="Google Shape;5647;p9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648" name="Google Shape;5648;p9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649" name="Google Shape;5649;p9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650" name="Google Shape;5650;p9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651" name="Google Shape;5651;p9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652" name="Google Shape;5652;p9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653" name="Google Shape;5653;p9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654" name="Google Shape;5654;p9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655" name="Google Shape;5655;p9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656" name="Google Shape;5656;p9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657" name="Google Shape;5657;p95"/>
          <p:cNvCxnSpPr>
            <a:stCxn id="5658" idx="3"/>
            <a:endCxn id="565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59" name="Google Shape;5659;p95"/>
          <p:cNvCxnSpPr>
            <a:stCxn id="565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0" name="Google Shape;5660;p9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661" name="Google Shape;5661;p95"/>
          <p:cNvCxnSpPr>
            <a:stCxn id="565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2" name="Google Shape;5662;p9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58" name="Google Shape;5658;p9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663" name="Google Shape;5663;p95"/>
          <p:cNvCxnSpPr>
            <a:stCxn id="5660" idx="3"/>
            <a:endCxn id="566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5" name="Google Shape;5665;p95"/>
          <p:cNvCxnSpPr>
            <a:stCxn id="566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4" name="Google Shape;5664;p9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666" name="Google Shape;5666;p95"/>
          <p:cNvCxnSpPr>
            <a:stCxn id="5667" idx="3"/>
            <a:endCxn id="566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9" name="Google Shape;5669;p9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7" name="Google Shape;5667;p9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668" name="Google Shape;5668;p9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0" name="Google Shape;5670;p9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671" name="Google Shape;5671;p9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672" name="Google Shape;5672;p9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3" name="Google Shape;5673;p9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74" name="Google Shape;5674;p9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75" name="Google Shape;5675;p95"/>
          <p:cNvCxnSpPr>
            <a:endCxn id="567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77" name="Google Shape;5677;p9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6" name="Google Shape;5676;p9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8" name="Google Shape;5678;p9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679" name="Google Shape;5679;p9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80" name="Google Shape;5680;p95"/>
          <p:cNvCxnSpPr>
            <a:endCxn id="567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681" name="Google Shape;5681;p95"/>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682" name="Google Shape;5682;p9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683" name="Google Shape;5683;p95"/>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684" name="Google Shape;5684;p95"/>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85" name="Google Shape;5685;p9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686" name="Google Shape;5686;p95"/>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687" name="Google Shape;5687;p95"/>
          <p:cNvCxnSpPr>
            <a:stCxn id="5642" idx="5"/>
            <a:endCxn id="5667"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pic>
        <p:nvPicPr>
          <p:cNvPr id="5688" name="Google Shape;5688;p95"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2" name="Titre 1">
            <a:extLst>
              <a:ext uri="{FF2B5EF4-FFF2-40B4-BE49-F238E27FC236}">
                <a16:creationId xmlns:a16="http://schemas.microsoft.com/office/drawing/2014/main" id="{BE6F44B0-46C4-49E5-B0C8-3A03253461F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13D935B-CA7F-4F6A-BC48-C54A654A0FF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A43A3C9-EA6A-45C4-B556-82B8CB560578}"/>
              </a:ext>
            </a:extLst>
          </p:cNvPr>
          <p:cNvSpPr>
            <a:spLocks noGrp="1"/>
          </p:cNvSpPr>
          <p:nvPr>
            <p:ph type="sldNum" sz="quarter" idx="12"/>
          </p:nvPr>
        </p:nvSpPr>
        <p:spPr/>
        <p:txBody>
          <a:bodyPr/>
          <a:lstStyle/>
          <a:p>
            <a:pPr>
              <a:defRPr/>
            </a:pPr>
            <a:fld id="{5C31613A-9AB8-4A88-9FCB-F71C16A9266D}" type="slidenum">
              <a:rPr lang="en-US" altLang="en-US" smtClean="0"/>
              <a:pPr>
                <a:defRPr/>
              </a:pPr>
              <a:t>91</a:t>
            </a:fld>
            <a:endParaRPr lang="en-US" altLang="en-US"/>
          </a:p>
        </p:txBody>
      </p:sp>
      <p:sp>
        <p:nvSpPr>
          <p:cNvPr id="5" name="Footer Placeholder 4">
            <a:extLst>
              <a:ext uri="{FF2B5EF4-FFF2-40B4-BE49-F238E27FC236}">
                <a16:creationId xmlns:a16="http://schemas.microsoft.com/office/drawing/2014/main" id="{9B575187-273A-48B7-8D9A-4018E937D432}"/>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692"/>
        <p:cNvGrpSpPr/>
        <p:nvPr/>
      </p:nvGrpSpPr>
      <p:grpSpPr>
        <a:xfrm>
          <a:off x="0" y="0"/>
          <a:ext cx="0" cy="0"/>
          <a:chOff x="0" y="0"/>
          <a:chExt cx="0" cy="0"/>
        </a:xfrm>
      </p:grpSpPr>
      <p:sp>
        <p:nvSpPr>
          <p:cNvPr id="5693" name="Google Shape;5693;p9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94" name="Google Shape;5694;p9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5" name="Google Shape;5695;p9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6" name="Google Shape;5696;p9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7" name="Google Shape;5697;p9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8" name="Google Shape;5698;p9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9" name="Google Shape;5699;p9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0" name="Google Shape;5700;p9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1" name="Google Shape;5701;p9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2" name="Google Shape;5702;p9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3" name="Google Shape;5703;p9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4" name="Google Shape;5704;p9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5" name="Google Shape;5705;p9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6" name="Google Shape;5706;p9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7" name="Google Shape;5707;p9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08" name="Google Shape;5708;p9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709" name="Google Shape;5709;p9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10" name="Google Shape;5710;p9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11" name="Google Shape;5711;p9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12" name="Google Shape;5712;p9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3" name="Google Shape;5713;p9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4" name="Google Shape;5714;p9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5" name="Google Shape;5715;p9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6" name="Google Shape;5716;p9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7" name="Google Shape;5717;p9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8" name="Google Shape;5718;p9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9" name="Google Shape;5719;p9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0" name="Google Shape;5720;p9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1" name="Google Shape;5721;p9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2" name="Google Shape;5722;p9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3" name="Google Shape;5723;p9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4" name="Google Shape;5724;p9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5" name="Google Shape;5725;p9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26" name="Google Shape;5726;p9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27" name="Google Shape;5727;p9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28" name="Google Shape;5728;p9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9" name="Google Shape;5729;p9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0" name="Google Shape;5730;p9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1" name="Google Shape;5731;p9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2" name="Google Shape;5732;p9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3" name="Google Shape;5733;p9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4" name="Google Shape;5734;p9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5" name="Google Shape;5735;p9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6" name="Google Shape;5736;p9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7" name="Google Shape;5737;p9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8" name="Google Shape;5738;p9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9" name="Google Shape;5739;p9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0" name="Google Shape;5740;p9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1" name="Google Shape;5741;p9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42" name="Google Shape;5742;p9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43" name="Google Shape;5743;p9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4" name="Google Shape;5744;p9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5" name="Google Shape;5745;p9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6" name="Google Shape;5746;p9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7" name="Google Shape;5747;p9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8" name="Google Shape;5748;p9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9" name="Google Shape;5749;p9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0" name="Google Shape;5750;p9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1" name="Google Shape;5751;p9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2" name="Google Shape;5752;p9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3" name="Google Shape;5753;p9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4" name="Google Shape;5754;p9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5" name="Google Shape;5755;p9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56" name="Google Shape;5756;p9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757" name="Google Shape;5757;p9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758" name="Google Shape;5758;p9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759" name="Google Shape;5759;p9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60" name="Google Shape;5760;p9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761" name="Google Shape;5761;p9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62" name="Google Shape;5762;p9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63" name="Google Shape;5763;p9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764" name="Google Shape;5764;p96"/>
          <p:cNvCxnSpPr>
            <a:stCxn id="5707" idx="4"/>
            <a:endCxn id="576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765" name="Google Shape;5765;p9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66" name="Google Shape;5766;p9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767" name="Google Shape;5767;p9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768" name="Google Shape;5768;p9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769" name="Google Shape;5769;p9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770" name="Google Shape;5770;p9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771" name="Google Shape;5771;p9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772" name="Google Shape;5772;p9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773" name="Google Shape;5773;p9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774" name="Google Shape;5774;p9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775" name="Google Shape;5775;p9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776" name="Google Shape;5776;p9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777" name="Google Shape;5777;p96"/>
          <p:cNvCxnSpPr>
            <a:stCxn id="5778" idx="3"/>
            <a:endCxn id="577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79" name="Google Shape;5779;p96"/>
          <p:cNvCxnSpPr>
            <a:stCxn id="577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0" name="Google Shape;5780;p9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781" name="Google Shape;5781;p96"/>
          <p:cNvCxnSpPr>
            <a:stCxn id="577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2" name="Google Shape;5782;p9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78" name="Google Shape;5778;p9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783" name="Google Shape;5783;p96"/>
          <p:cNvCxnSpPr>
            <a:stCxn id="5780" idx="3"/>
            <a:endCxn id="578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5" name="Google Shape;5785;p96"/>
          <p:cNvCxnSpPr>
            <a:stCxn id="578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4" name="Google Shape;5784;p9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86" name="Google Shape;5786;p96"/>
          <p:cNvCxnSpPr>
            <a:stCxn id="5787" idx="3"/>
            <a:endCxn id="578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9" name="Google Shape;5789;p9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7" name="Google Shape;5787;p9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788" name="Google Shape;5788;p9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0" name="Google Shape;5790;p9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791" name="Google Shape;5791;p9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792" name="Google Shape;5792;p9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3" name="Google Shape;5793;p9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794" name="Google Shape;5794;p9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95" name="Google Shape;5795;p96"/>
          <p:cNvCxnSpPr>
            <a:endCxn id="579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97" name="Google Shape;5797;p9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6" name="Google Shape;5796;p9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8" name="Google Shape;5798;p9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799" name="Google Shape;5799;p9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800" name="Google Shape;5800;p96"/>
          <p:cNvCxnSpPr>
            <a:endCxn id="579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801" name="Google Shape;5801;p96"/>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802" name="Google Shape;5802;p9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803" name="Google Shape;5803;p96"/>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804" name="Google Shape;5804;p96"/>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805" name="Google Shape;5805;p9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806" name="Google Shape;5806;p96"/>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pic>
        <p:nvPicPr>
          <p:cNvPr id="5807" name="Google Shape;5807;p96"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3" name="Espace réservé du texte 2">
            <a:extLst>
              <a:ext uri="{FF2B5EF4-FFF2-40B4-BE49-F238E27FC236}">
                <a16:creationId xmlns:a16="http://schemas.microsoft.com/office/drawing/2014/main" id="{879B638D-E2EF-4CCA-B32B-50E0DCD19FD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8DC3FCA-E208-40A4-87A9-7C8AB6E2DD5F}"/>
              </a:ext>
            </a:extLst>
          </p:cNvPr>
          <p:cNvSpPr>
            <a:spLocks noGrp="1"/>
          </p:cNvSpPr>
          <p:nvPr>
            <p:ph type="sldNum" sz="quarter" idx="12"/>
          </p:nvPr>
        </p:nvSpPr>
        <p:spPr/>
        <p:txBody>
          <a:bodyPr/>
          <a:lstStyle/>
          <a:p>
            <a:pPr>
              <a:defRPr/>
            </a:pPr>
            <a:fld id="{5C31613A-9AB8-4A88-9FCB-F71C16A9266D}" type="slidenum">
              <a:rPr lang="en-US" altLang="en-US" smtClean="0"/>
              <a:pPr>
                <a:defRPr/>
              </a:pPr>
              <a:t>92</a:t>
            </a:fld>
            <a:endParaRPr lang="en-US" altLang="en-US"/>
          </a:p>
        </p:txBody>
      </p:sp>
      <p:sp>
        <p:nvSpPr>
          <p:cNvPr id="2" name="Footer Placeholder 1">
            <a:extLst>
              <a:ext uri="{FF2B5EF4-FFF2-40B4-BE49-F238E27FC236}">
                <a16:creationId xmlns:a16="http://schemas.microsoft.com/office/drawing/2014/main" id="{773371C1-A983-4F23-951C-775BCD1EB26E}"/>
              </a:ext>
            </a:extLst>
          </p:cNvPr>
          <p:cNvSpPr>
            <a:spLocks noGrp="1"/>
          </p:cNvSpPr>
          <p:nvPr>
            <p:ph type="ftr" sz="quarter" idx="11"/>
          </p:nvPr>
        </p:nvSpPr>
        <p:spPr/>
        <p:txBody>
          <a:bodyPr/>
          <a:lstStyle/>
          <a:p>
            <a:pPr>
              <a:defRPr/>
            </a:pPr>
            <a:r>
              <a:rPr lang="en-US"/>
              <a:t>Echihabi, Palpanas - MDM 2022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Data Series Extensions</a:t>
            </a:r>
          </a:p>
        </p:txBody>
      </p:sp>
      <p:sp>
        <p:nvSpPr>
          <p:cNvPr id="2" name="Footer Placeholder 1">
            <a:extLst>
              <a:ext uri="{FF2B5EF4-FFF2-40B4-BE49-F238E27FC236}">
                <a16:creationId xmlns:a16="http://schemas.microsoft.com/office/drawing/2014/main" id="{906AC093-B5A2-EF76-B0DF-F1B27D33384C}"/>
              </a:ext>
            </a:extLst>
          </p:cNvPr>
          <p:cNvSpPr>
            <a:spLocks noGrp="1"/>
          </p:cNvSpPr>
          <p:nvPr>
            <p:ph type="ftr" sz="quarter" idx="11"/>
          </p:nvPr>
        </p:nvSpPr>
        <p:spPr/>
        <p:txBody>
          <a:bodyPr/>
          <a:lstStyle/>
          <a:p>
            <a:pPr>
              <a:defRPr/>
            </a:pPr>
            <a:r>
              <a:rPr lang="en-US"/>
              <a:t>Echihabi, Palpanas - MDM 2022</a:t>
            </a:r>
          </a:p>
        </p:txBody>
      </p:sp>
      <p:sp>
        <p:nvSpPr>
          <p:cNvPr id="3" name="Slide Number Placeholder 2">
            <a:extLst>
              <a:ext uri="{FF2B5EF4-FFF2-40B4-BE49-F238E27FC236}">
                <a16:creationId xmlns:a16="http://schemas.microsoft.com/office/drawing/2014/main" id="{CF5C7B7A-ECC9-6198-6CEC-57F3813CC446}"/>
              </a:ext>
            </a:extLst>
          </p:cNvPr>
          <p:cNvSpPr>
            <a:spLocks noGrp="1"/>
          </p:cNvSpPr>
          <p:nvPr>
            <p:ph type="sldNum" sz="quarter" idx="12"/>
          </p:nvPr>
        </p:nvSpPr>
        <p:spPr/>
        <p:txBody>
          <a:bodyPr/>
          <a:lstStyle/>
          <a:p>
            <a:pPr>
              <a:defRPr/>
            </a:pPr>
            <a:fld id="{2408AB11-E471-43E0-A18C-9DF8599CB176}" type="slidenum">
              <a:rPr lang="en-US" smtClean="0"/>
              <a:pPr>
                <a:defRPr/>
              </a:pPr>
              <a:t>93</a:t>
            </a:fld>
            <a:endParaRPr lang="en-US"/>
          </a:p>
        </p:txBody>
      </p:sp>
      <p:sp>
        <p:nvSpPr>
          <p:cNvPr id="7" name="Title 4">
            <a:extLst>
              <a:ext uri="{FF2B5EF4-FFF2-40B4-BE49-F238E27FC236}">
                <a16:creationId xmlns:a16="http://schemas.microsoft.com/office/drawing/2014/main" id="{8CC8B090-B880-4F23-83CE-9C14350EF2EA}"/>
              </a:ext>
            </a:extLst>
          </p:cNvPr>
          <p:cNvSpPr txBox="1">
            <a:spLocks/>
          </p:cNvSpPr>
          <p:nvPr/>
        </p:nvSpPr>
        <p:spPr bwMode="auto">
          <a:xfrm>
            <a:off x="3204554" y="3514725"/>
            <a:ext cx="573148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buNone/>
              <a:defRPr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Approximate Search</a:t>
            </a:r>
            <a:br>
              <a:rPr lang="en-US" dirty="0"/>
            </a:br>
            <a:endParaRPr lang="en-US" dirty="0"/>
          </a:p>
        </p:txBody>
      </p:sp>
    </p:spTree>
    <p:extLst>
      <p:ext uri="{BB962C8B-B14F-4D97-AF65-F5344CB8AC3E}">
        <p14:creationId xmlns:p14="http://schemas.microsoft.com/office/powerpoint/2010/main" val="19646651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sp>
        <p:nvSpPr>
          <p:cNvPr id="2814" name="Google Shape;2814;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15" name="Google Shape;2815;p83"/>
          <p:cNvSpPr/>
          <p:nvPr/>
        </p:nvSpPr>
        <p:spPr>
          <a:xfrm>
            <a:off x="285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6" name="Google Shape;2816;p83"/>
          <p:cNvSpPr/>
          <p:nvPr/>
        </p:nvSpPr>
        <p:spPr>
          <a:xfrm>
            <a:off x="495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7" name="Google Shape;2817;p83"/>
          <p:cNvSpPr/>
          <p:nvPr/>
        </p:nvSpPr>
        <p:spPr>
          <a:xfrm>
            <a:off x="747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8" name="Google Shape;2818;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19" name="Google Shape;2819;p83"/>
          <p:cNvSpPr/>
          <p:nvPr/>
        </p:nvSpPr>
        <p:spPr>
          <a:xfrm>
            <a:off x="2183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0" name="Google Shape;2820;p83"/>
          <p:cNvSpPr/>
          <p:nvPr/>
        </p:nvSpPr>
        <p:spPr>
          <a:xfrm>
            <a:off x="2547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1" name="Google Shape;2821;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2" name="Google Shape;2822;p83"/>
          <p:cNvSpPr/>
          <p:nvPr/>
        </p:nvSpPr>
        <p:spPr>
          <a:xfrm>
            <a:off x="2675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3" name="Google Shape;2823;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4" name="Google Shape;2824;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5" name="Google Shape;2825;p83"/>
          <p:cNvSpPr/>
          <p:nvPr/>
        </p:nvSpPr>
        <p:spPr>
          <a:xfrm>
            <a:off x="1593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6" name="Google Shape;2826;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7" name="Google Shape;2827;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28" name="Google Shape;2828;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cxnSp>
        <p:nvCxnSpPr>
          <p:cNvPr id="2829" name="Google Shape;2829;p83"/>
          <p:cNvCxnSpPr/>
          <p:nvPr/>
        </p:nvCxnSpPr>
        <p:spPr>
          <a:xfrm rot="10800000" flipH="1">
            <a:off x="113515" y="4637158"/>
            <a:ext cx="2811300" cy="19500"/>
          </a:xfrm>
          <a:prstGeom prst="straightConnector1">
            <a:avLst/>
          </a:prstGeom>
          <a:noFill/>
          <a:ln w="28575" cap="flat" cmpd="sng">
            <a:solidFill>
              <a:srgbClr val="980000"/>
            </a:solidFill>
            <a:prstDash val="solid"/>
            <a:round/>
            <a:headEnd type="none" w="med" len="med"/>
            <a:tailEnd type="triangle" w="med" len="med"/>
          </a:ln>
        </p:spPr>
      </p:cxnSp>
      <p:sp>
        <p:nvSpPr>
          <p:cNvPr id="2832" name="Google Shape;2832;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33" name="Google Shape;2833;p83"/>
          <p:cNvSpPr/>
          <p:nvPr/>
        </p:nvSpPr>
        <p:spPr>
          <a:xfrm>
            <a:off x="33339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4" name="Google Shape;2834;p83"/>
          <p:cNvSpPr/>
          <p:nvPr/>
        </p:nvSpPr>
        <p:spPr>
          <a:xfrm>
            <a:off x="3543155"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5" name="Google Shape;2835;p83"/>
          <p:cNvSpPr/>
          <p:nvPr/>
        </p:nvSpPr>
        <p:spPr>
          <a:xfrm>
            <a:off x="3795153"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6" name="Google Shape;2836;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7" name="Google Shape;2837;p83"/>
          <p:cNvSpPr/>
          <p:nvPr/>
        </p:nvSpPr>
        <p:spPr>
          <a:xfrm>
            <a:off x="52313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8" name="Google Shape;2838;p83"/>
          <p:cNvSpPr/>
          <p:nvPr/>
        </p:nvSpPr>
        <p:spPr>
          <a:xfrm>
            <a:off x="55957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39" name="Google Shape;2839;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0" name="Google Shape;2840;p83"/>
          <p:cNvSpPr/>
          <p:nvPr/>
        </p:nvSpPr>
        <p:spPr>
          <a:xfrm>
            <a:off x="5723863"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1" name="Google Shape;2841;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2" name="Google Shape;2842;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3" name="Google Shape;2843;p83"/>
          <p:cNvSpPr/>
          <p:nvPr/>
        </p:nvSpPr>
        <p:spPr>
          <a:xfrm>
            <a:off x="4641757"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4" name="Google Shape;2844;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5" name="Google Shape;2845;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46" name="Google Shape;2846;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848" name="Google Shape;2848;p83"/>
          <p:cNvSpPr/>
          <p:nvPr/>
        </p:nvSpPr>
        <p:spPr>
          <a:xfrm>
            <a:off x="6196838" y="4189215"/>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49" name="Google Shape;2849;p83"/>
          <p:cNvSpPr/>
          <p:nvPr/>
        </p:nvSpPr>
        <p:spPr>
          <a:xfrm>
            <a:off x="63908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0" name="Google Shape;2850;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1" name="Google Shape;2851;p83"/>
          <p:cNvSpPr/>
          <p:nvPr/>
        </p:nvSpPr>
        <p:spPr>
          <a:xfrm>
            <a:off x="6852067"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2" name="Google Shape;2852;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3" name="Google Shape;2853;p83"/>
          <p:cNvSpPr/>
          <p:nvPr/>
        </p:nvSpPr>
        <p:spPr>
          <a:xfrm>
            <a:off x="8288245"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4" name="Google Shape;2854;p83"/>
          <p:cNvSpPr/>
          <p:nvPr/>
        </p:nvSpPr>
        <p:spPr>
          <a:xfrm>
            <a:off x="8652621"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5" name="Google Shape;2855;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6" name="Google Shape;2856;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7" name="Google Shape;2857;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8" name="Google Shape;2858;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59" name="Google Shape;2859;p83"/>
          <p:cNvSpPr/>
          <p:nvPr/>
        </p:nvSpPr>
        <p:spPr>
          <a:xfrm>
            <a:off x="7698671"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0" name="Google Shape;2860;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1" name="Google Shape;2861;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3" name="Google Shape;2863;p83"/>
          <p:cNvSpPr/>
          <p:nvPr/>
        </p:nvSpPr>
        <p:spPr>
          <a:xfrm>
            <a:off x="3619351"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2864" name="Google Shape;2864;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5" name="Google Shape;2865;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6" name="Google Shape;2866;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7" name="Google Shape;2867;p83"/>
          <p:cNvSpPr/>
          <p:nvPr/>
        </p:nvSpPr>
        <p:spPr>
          <a:xfrm>
            <a:off x="4751371"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8" name="Google Shape;2868;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69" name="Google Shape;2869;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0" name="Google Shape;2870;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1" name="Google Shape;2871;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2" name="Google Shape;2872;p83"/>
          <p:cNvSpPr/>
          <p:nvPr/>
        </p:nvSpPr>
        <p:spPr>
          <a:xfrm>
            <a:off x="4191572"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3" name="Google Shape;2873;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4" name="Google Shape;2874;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5" name="Google Shape;2875;p83"/>
          <p:cNvSpPr/>
          <p:nvPr/>
        </p:nvSpPr>
        <p:spPr>
          <a:xfrm>
            <a:off x="4248737"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2876" name="Google Shape;2876;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77" name="Google Shape;2877;p83"/>
          <p:cNvCxnSpPr/>
          <p:nvPr/>
        </p:nvCxnSpPr>
        <p:spPr>
          <a:xfrm rot="10800000" flipH="1">
            <a:off x="-14870" y="3879751"/>
            <a:ext cx="9137100" cy="44700"/>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2880" name="Google Shape;2880;p83"/>
          <p:cNvSpPr/>
          <p:nvPr/>
        </p:nvSpPr>
        <p:spPr>
          <a:xfrm>
            <a:off x="4338601"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2882" name="Google Shape;2882;p83"/>
          <p:cNvCxnSpPr/>
          <p:nvPr/>
        </p:nvCxnSpPr>
        <p:spPr>
          <a:xfrm>
            <a:off x="3587087"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2884" name="Google Shape;2884;p83"/>
          <p:cNvSpPr/>
          <p:nvPr/>
        </p:nvSpPr>
        <p:spPr>
          <a:xfrm>
            <a:off x="7310643" y="2920201"/>
            <a:ext cx="214200" cy="1551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2</a:t>
            </a:r>
            <a:endParaRPr sz="1200" dirty="0">
              <a:solidFill>
                <a:srgbClr val="000000"/>
              </a:solidFill>
              <a:latin typeface="Calibri"/>
              <a:ea typeface="Calibri"/>
              <a:cs typeface="Calibri"/>
              <a:sym typeface="Calibri"/>
            </a:endParaRPr>
          </a:p>
        </p:txBody>
      </p:sp>
      <p:cxnSp>
        <p:nvCxnSpPr>
          <p:cNvPr id="2885" name="Google Shape;2885;p83"/>
          <p:cNvCxnSpPr>
            <a:stCxn id="2886" idx="3"/>
            <a:endCxn id="2884" idx="0"/>
          </p:cNvCxnSpPr>
          <p:nvPr/>
        </p:nvCxnSpPr>
        <p:spPr>
          <a:xfrm flipH="1">
            <a:off x="7417843" y="2745343"/>
            <a:ext cx="165600" cy="174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7" name="Google Shape;2887;p83"/>
          <p:cNvSpPr/>
          <p:nvPr/>
        </p:nvSpPr>
        <p:spPr>
          <a:xfrm>
            <a:off x="7722195" y="3017239"/>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cxnSp>
        <p:nvCxnSpPr>
          <p:cNvPr id="2888" name="Google Shape;2888;p83"/>
          <p:cNvCxnSpPr>
            <a:stCxn id="2886" idx="5"/>
            <a:endCxn id="2887" idx="0"/>
          </p:cNvCxnSpPr>
          <p:nvPr/>
        </p:nvCxnSpPr>
        <p:spPr>
          <a:xfrm>
            <a:off x="7742966" y="2745343"/>
            <a:ext cx="300300"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9" name="Google Shape;2889;p83"/>
          <p:cNvSpPr/>
          <p:nvPr/>
        </p:nvSpPr>
        <p:spPr>
          <a:xfrm>
            <a:off x="7449112" y="3259499"/>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4</a:t>
            </a:r>
            <a:endParaRPr sz="1200" dirty="0">
              <a:solidFill>
                <a:srgbClr val="000000"/>
              </a:solidFill>
              <a:latin typeface="Calibri"/>
              <a:ea typeface="Calibri"/>
              <a:cs typeface="Calibri"/>
              <a:sym typeface="Calibri"/>
            </a:endParaRPr>
          </a:p>
        </p:txBody>
      </p:sp>
      <p:cxnSp>
        <p:nvCxnSpPr>
          <p:cNvPr id="2890" name="Google Shape;2890;p83"/>
          <p:cNvCxnSpPr>
            <a:stCxn id="2884" idx="3"/>
          </p:cNvCxnSpPr>
          <p:nvPr/>
        </p:nvCxnSpPr>
        <p:spPr>
          <a:xfrm flipH="1">
            <a:off x="7176713" y="3052587"/>
            <a:ext cx="165300" cy="1572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2" name="Google Shape;2892;p83"/>
          <p:cNvCxnSpPr>
            <a:stCxn id="2884" idx="5"/>
            <a:endCxn id="2889" idx="0"/>
          </p:cNvCxnSpPr>
          <p:nvPr/>
        </p:nvCxnSpPr>
        <p:spPr>
          <a:xfrm>
            <a:off x="7493475" y="3052587"/>
            <a:ext cx="44700"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86" name="Google Shape;2886;p83"/>
          <p:cNvSpPr/>
          <p:nvPr/>
        </p:nvSpPr>
        <p:spPr>
          <a:xfrm>
            <a:off x="7550404" y="2611164"/>
            <a:ext cx="225600" cy="1572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1</a:t>
            </a:r>
            <a:endParaRPr sz="1200" dirty="0">
              <a:solidFill>
                <a:srgbClr val="000000"/>
              </a:solidFill>
              <a:latin typeface="Calibri"/>
              <a:ea typeface="Calibri"/>
              <a:cs typeface="Calibri"/>
              <a:sym typeface="Calibri"/>
            </a:endParaRPr>
          </a:p>
        </p:txBody>
      </p:sp>
      <p:cxnSp>
        <p:nvCxnSpPr>
          <p:cNvPr id="2893" name="Google Shape;2893;p83"/>
          <p:cNvCxnSpPr>
            <a:stCxn id="2889" idx="3"/>
            <a:endCxn id="2894" idx="0"/>
          </p:cNvCxnSpPr>
          <p:nvPr/>
        </p:nvCxnSpPr>
        <p:spPr>
          <a:xfrm flipH="1">
            <a:off x="7404236" y="3372424"/>
            <a:ext cx="70975" cy="15486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895" name="Google Shape;2895;p83"/>
          <p:cNvCxnSpPr>
            <a:stCxn id="2889" idx="5"/>
          </p:cNvCxnSpPr>
          <p:nvPr/>
        </p:nvCxnSpPr>
        <p:spPr>
          <a:xfrm>
            <a:off x="7601217" y="3372427"/>
            <a:ext cx="108053" cy="19501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2894" name="Google Shape;289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2897" name="Google Shape;2897;p83"/>
          <p:cNvSpPr/>
          <p:nvPr/>
        </p:nvSpPr>
        <p:spPr>
          <a:xfrm>
            <a:off x="7609223"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2902" name="Google Shape;2902;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Georgia"/>
              <a:ea typeface="Georgia"/>
              <a:cs typeface="Georgia"/>
              <a:sym typeface="Georgia"/>
            </a:endParaRPr>
          </a:p>
        </p:txBody>
      </p:sp>
      <p:cxnSp>
        <p:nvCxnSpPr>
          <p:cNvPr id="2903" name="Google Shape;2903;p83"/>
          <p:cNvCxnSpPr>
            <a:stCxn id="2828" idx="4"/>
            <a:endCxn id="2904" idx="0"/>
          </p:cNvCxnSpPr>
          <p:nvPr/>
        </p:nvCxnSpPr>
        <p:spPr>
          <a:xfrm flipH="1">
            <a:off x="1421079" y="2374527"/>
            <a:ext cx="30000" cy="1964100"/>
          </a:xfrm>
          <a:prstGeom prst="straightConnector1">
            <a:avLst/>
          </a:prstGeom>
          <a:noFill/>
          <a:ln w="9525" cap="flat" cmpd="sng">
            <a:solidFill>
              <a:schemeClr val="dk1"/>
            </a:solidFill>
            <a:prstDash val="solid"/>
            <a:round/>
            <a:headEnd type="none" w="sm" len="sm"/>
            <a:tailEnd type="none" w="sm" len="sm"/>
          </a:ln>
        </p:spPr>
      </p:cxnSp>
      <p:sp>
        <p:nvSpPr>
          <p:cNvPr id="2904" name="Google Shape;2904;p83"/>
          <p:cNvSpPr/>
          <p:nvPr/>
        </p:nvSpPr>
        <p:spPr>
          <a:xfrm>
            <a:off x="1299515"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106" name="TextBox 105">
            <a:extLst>
              <a:ext uri="{FF2B5EF4-FFF2-40B4-BE49-F238E27FC236}">
                <a16:creationId xmlns:a16="http://schemas.microsoft.com/office/drawing/2014/main" id="{21FB1A6C-65E4-4EE6-8320-A3C1503C0283}"/>
              </a:ext>
            </a:extLst>
          </p:cNvPr>
          <p:cNvSpPr txBox="1"/>
          <p:nvPr/>
        </p:nvSpPr>
        <p:spPr>
          <a:xfrm>
            <a:off x="2032659" y="5560395"/>
            <a:ext cx="7930112" cy="300210"/>
          </a:xfrm>
          <a:prstGeom prst="rect">
            <a:avLst/>
          </a:prstGeom>
          <a:noFill/>
        </p:spPr>
        <p:txBody>
          <a:bodyPr wrap="square" rtlCol="0">
            <a:spAutoFit/>
          </a:bodyPr>
          <a:lstStyle/>
          <a:p>
            <a:r>
              <a:rPr lang="en-CA" sz="1351" b="1" u="sng" dirty="0">
                <a:solidFill>
                  <a:schemeClr val="tx1">
                    <a:lumMod val="65000"/>
                    <a:lumOff val="35000"/>
                  </a:schemeClr>
                </a:solidFill>
              </a:rPr>
              <a:t>Answering a similarity search query using different access paths</a:t>
            </a:r>
          </a:p>
        </p:txBody>
      </p:sp>
      <p:sp>
        <p:nvSpPr>
          <p:cNvPr id="107" name="TextBox 106">
            <a:extLst>
              <a:ext uri="{FF2B5EF4-FFF2-40B4-BE49-F238E27FC236}">
                <a16:creationId xmlns:a16="http://schemas.microsoft.com/office/drawing/2014/main" id="{21FB1A6C-65E4-4EE6-8320-A3C1503C0283}"/>
              </a:ext>
            </a:extLst>
          </p:cNvPr>
          <p:cNvSpPr txBox="1"/>
          <p:nvPr/>
        </p:nvSpPr>
        <p:spPr>
          <a:xfrm>
            <a:off x="878283" y="5158996"/>
            <a:ext cx="1715024" cy="300210"/>
          </a:xfrm>
          <a:prstGeom prst="rect">
            <a:avLst/>
          </a:prstGeom>
          <a:noFill/>
        </p:spPr>
        <p:txBody>
          <a:bodyPr wrap="square" rtlCol="0">
            <a:spAutoFit/>
          </a:bodyPr>
          <a:lstStyle/>
          <a:p>
            <a:r>
              <a:rPr lang="en-CA" sz="1351" b="1" dirty="0">
                <a:solidFill>
                  <a:schemeClr val="tx1">
                    <a:lumMod val="65000"/>
                    <a:lumOff val="35000"/>
                  </a:schemeClr>
                </a:solidFill>
              </a:rPr>
              <a:t>(a) Serial scan</a:t>
            </a:r>
          </a:p>
        </p:txBody>
      </p:sp>
      <p:sp>
        <p:nvSpPr>
          <p:cNvPr id="109" name="TextBox 108">
            <a:extLst>
              <a:ext uri="{FF2B5EF4-FFF2-40B4-BE49-F238E27FC236}">
                <a16:creationId xmlns:a16="http://schemas.microsoft.com/office/drawing/2014/main" id="{21FB1A6C-65E4-4EE6-8320-A3C1503C0283}"/>
              </a:ext>
            </a:extLst>
          </p:cNvPr>
          <p:cNvSpPr txBox="1"/>
          <p:nvPr/>
        </p:nvSpPr>
        <p:spPr>
          <a:xfrm>
            <a:off x="3561779" y="5155583"/>
            <a:ext cx="2635059" cy="300210"/>
          </a:xfrm>
          <a:prstGeom prst="rect">
            <a:avLst/>
          </a:prstGeom>
          <a:noFill/>
        </p:spPr>
        <p:txBody>
          <a:bodyPr wrap="square" rtlCol="0">
            <a:spAutoFit/>
          </a:bodyPr>
          <a:lstStyle/>
          <a:p>
            <a:r>
              <a:rPr lang="en-CA" sz="1351" b="1" dirty="0">
                <a:solidFill>
                  <a:schemeClr val="tx1">
                    <a:lumMod val="65000"/>
                    <a:lumOff val="35000"/>
                  </a:schemeClr>
                </a:solidFill>
              </a:rPr>
              <a:t>(b) Skip-sequential scan</a:t>
            </a:r>
          </a:p>
        </p:txBody>
      </p:sp>
      <p:sp>
        <p:nvSpPr>
          <p:cNvPr id="110" name="TextBox 109">
            <a:extLst>
              <a:ext uri="{FF2B5EF4-FFF2-40B4-BE49-F238E27FC236}">
                <a16:creationId xmlns:a16="http://schemas.microsoft.com/office/drawing/2014/main" id="{21FB1A6C-65E4-4EE6-8320-A3C1503C0283}"/>
              </a:ext>
            </a:extLst>
          </p:cNvPr>
          <p:cNvSpPr txBox="1"/>
          <p:nvPr/>
        </p:nvSpPr>
        <p:spPr>
          <a:xfrm>
            <a:off x="6705887" y="5157285"/>
            <a:ext cx="2266863" cy="300210"/>
          </a:xfrm>
          <a:prstGeom prst="rect">
            <a:avLst/>
          </a:prstGeom>
          <a:noFill/>
        </p:spPr>
        <p:txBody>
          <a:bodyPr wrap="square" rtlCol="0">
            <a:spAutoFit/>
          </a:bodyPr>
          <a:lstStyle/>
          <a:p>
            <a:r>
              <a:rPr lang="en-CA" sz="1351" b="1" dirty="0">
                <a:solidFill>
                  <a:schemeClr val="tx1">
                    <a:lumMod val="65000"/>
                    <a:lumOff val="35000"/>
                  </a:schemeClr>
                </a:solidFill>
              </a:rPr>
              <a:t>(c) Tree-based index</a:t>
            </a:r>
          </a:p>
        </p:txBody>
      </p:sp>
      <p:sp>
        <p:nvSpPr>
          <p:cNvPr id="2" name="Rectangle 1"/>
          <p:cNvSpPr/>
          <p:nvPr/>
        </p:nvSpPr>
        <p:spPr>
          <a:xfrm>
            <a:off x="4478705" y="3290500"/>
            <a:ext cx="226344" cy="300210"/>
          </a:xfrm>
          <a:prstGeom prst="rect">
            <a:avLst/>
          </a:prstGeom>
        </p:spPr>
        <p:txBody>
          <a:bodyPr wrap="none">
            <a:spAutoFit/>
          </a:bodyPr>
          <a:lstStyle/>
          <a:p>
            <a:r>
              <a:rPr lang="en-CA" sz="1351" dirty="0"/>
              <a:t> </a:t>
            </a:r>
          </a:p>
        </p:txBody>
      </p:sp>
      <p:sp>
        <p:nvSpPr>
          <p:cNvPr id="3" name="Rectangle 2"/>
          <p:cNvSpPr/>
          <p:nvPr/>
        </p:nvSpPr>
        <p:spPr>
          <a:xfrm>
            <a:off x="4478705" y="3290500"/>
            <a:ext cx="226344" cy="300210"/>
          </a:xfrm>
          <a:prstGeom prst="rect">
            <a:avLst/>
          </a:prstGeom>
        </p:spPr>
        <p:txBody>
          <a:bodyPr wrap="none">
            <a:spAutoFit/>
          </a:bodyPr>
          <a:lstStyle/>
          <a:p>
            <a:r>
              <a:rPr lang="en-CA" sz="1351" dirty="0"/>
              <a:t> </a:t>
            </a:r>
          </a:p>
        </p:txBody>
      </p:sp>
      <p:cxnSp>
        <p:nvCxnSpPr>
          <p:cNvPr id="111" name="Google Shape;2881;p83"/>
          <p:cNvCxnSpPr/>
          <p:nvPr/>
        </p:nvCxnSpPr>
        <p:spPr>
          <a:xfrm flipH="1">
            <a:off x="4460253" y="2374527"/>
            <a:ext cx="38829" cy="1969088"/>
          </a:xfrm>
          <a:prstGeom prst="straightConnector1">
            <a:avLst/>
          </a:prstGeom>
          <a:noFill/>
          <a:ln w="9525" cap="flat" cmpd="sng">
            <a:solidFill>
              <a:schemeClr val="dk1"/>
            </a:solidFill>
            <a:prstDash val="solid"/>
            <a:round/>
            <a:headEnd type="none" w="sm" len="sm"/>
            <a:tailEnd type="none" w="sm" len="sm"/>
          </a:ln>
        </p:spPr>
      </p:cxnSp>
      <p:cxnSp>
        <p:nvCxnSpPr>
          <p:cNvPr id="112" name="Google Shape;2893;p83"/>
          <p:cNvCxnSpPr>
            <a:stCxn id="116" idx="3"/>
            <a:endCxn id="132" idx="0"/>
          </p:cNvCxnSpPr>
          <p:nvPr/>
        </p:nvCxnSpPr>
        <p:spPr>
          <a:xfrm flipH="1">
            <a:off x="6822592" y="3307598"/>
            <a:ext cx="209069" cy="21650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113" name="Google Shape;2895;p83"/>
          <p:cNvCxnSpPr/>
          <p:nvPr/>
        </p:nvCxnSpPr>
        <p:spPr>
          <a:xfrm>
            <a:off x="7102031" y="3311599"/>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sp>
        <p:nvSpPr>
          <p:cNvPr id="116" name="Google Shape;2889;p83"/>
          <p:cNvSpPr/>
          <p:nvPr/>
        </p:nvSpPr>
        <p:spPr>
          <a:xfrm>
            <a:off x="7005560" y="3194670"/>
            <a:ext cx="178200" cy="132300"/>
          </a:xfrm>
          <a:prstGeom prst="ellipse">
            <a:avLst/>
          </a:prstGeom>
          <a:solidFill>
            <a:schemeClr val="accent6">
              <a:lumMod val="40000"/>
              <a:lumOff val="6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1200" dirty="0">
                <a:solidFill>
                  <a:srgbClr val="000000"/>
                </a:solidFill>
                <a:latin typeface="Calibri"/>
                <a:ea typeface="Calibri"/>
                <a:cs typeface="Calibri"/>
                <a:sym typeface="Calibri"/>
              </a:rPr>
              <a:t>3</a:t>
            </a:r>
            <a:endParaRPr sz="1200" dirty="0">
              <a:solidFill>
                <a:srgbClr val="000000"/>
              </a:solidFill>
              <a:latin typeface="Calibri"/>
              <a:ea typeface="Calibri"/>
              <a:cs typeface="Calibri"/>
              <a:sym typeface="Calibri"/>
            </a:endParaRPr>
          </a:p>
        </p:txBody>
      </p:sp>
      <p:sp>
        <p:nvSpPr>
          <p:cNvPr id="132" name="Google Shape;2894;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200"/>
            </a:pPr>
            <a:endParaRPr sz="1200">
              <a:solidFill>
                <a:srgbClr val="000000"/>
              </a:solidFill>
              <a:latin typeface="Calibri"/>
              <a:ea typeface="Calibri"/>
              <a:cs typeface="Calibri"/>
              <a:sym typeface="Calibri"/>
            </a:endParaRPr>
          </a:p>
        </p:txBody>
      </p:sp>
      <p:sp>
        <p:nvSpPr>
          <p:cNvPr id="170" name="Google Shape;2896;p83"/>
          <p:cNvSpPr/>
          <p:nvPr/>
        </p:nvSpPr>
        <p:spPr>
          <a:xfrm>
            <a:off x="7044372" y="3560860"/>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1</a:t>
            </a:r>
            <a:endParaRPr sz="900" dirty="0">
              <a:solidFill>
                <a:srgbClr val="000000"/>
              </a:solidFill>
              <a:latin typeface="Calibri"/>
              <a:ea typeface="Calibri"/>
              <a:cs typeface="Calibri"/>
              <a:sym typeface="Calibri"/>
            </a:endParaRPr>
          </a:p>
        </p:txBody>
      </p:sp>
      <p:sp>
        <p:nvSpPr>
          <p:cNvPr id="171" name="Google Shape;2896;p83"/>
          <p:cNvSpPr/>
          <p:nvPr/>
        </p:nvSpPr>
        <p:spPr>
          <a:xfrm>
            <a:off x="7619287" y="3562567"/>
            <a:ext cx="159496" cy="107255"/>
          </a:xfrm>
          <a:prstGeom prst="ellipse">
            <a:avLst/>
          </a:prstGeom>
          <a:solidFill>
            <a:schemeClr val="accent1">
              <a:lumMod val="60000"/>
              <a:lumOff val="40000"/>
            </a:schemeClr>
          </a:solidFill>
          <a:ln w="254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r>
              <a:rPr lang="en-CA" sz="900" dirty="0">
                <a:solidFill>
                  <a:srgbClr val="000000"/>
                </a:solidFill>
                <a:latin typeface="Calibri"/>
                <a:ea typeface="Calibri"/>
                <a:cs typeface="Calibri"/>
                <a:sym typeface="Calibri"/>
              </a:rPr>
              <a:t>2</a:t>
            </a:r>
            <a:endParaRPr sz="900" dirty="0">
              <a:solidFill>
                <a:srgbClr val="000000"/>
              </a:solidFill>
              <a:latin typeface="Calibri"/>
              <a:ea typeface="Calibri"/>
              <a:cs typeface="Calibri"/>
              <a:sym typeface="Calibri"/>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Access Paths</a:t>
            </a:r>
          </a:p>
        </p:txBody>
      </p:sp>
      <p:sp>
        <p:nvSpPr>
          <p:cNvPr id="118" name="Google Shape;2899;p83"/>
          <p:cNvSpPr/>
          <p:nvPr/>
        </p:nvSpPr>
        <p:spPr>
          <a:xfrm>
            <a:off x="7440541"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119" name="Google Shape;2900;p83"/>
          <p:cNvCxnSpPr/>
          <p:nvPr/>
        </p:nvCxnSpPr>
        <p:spPr>
          <a:xfrm>
            <a:off x="7722474" y="3637243"/>
            <a:ext cx="65700" cy="599700"/>
          </a:xfrm>
          <a:prstGeom prst="straightConnector1">
            <a:avLst/>
          </a:prstGeom>
          <a:noFill/>
          <a:ln w="9525" cap="flat" cmpd="sng">
            <a:solidFill>
              <a:schemeClr val="dk2"/>
            </a:solidFill>
            <a:prstDash val="solid"/>
            <a:round/>
            <a:headEnd type="none" w="med" len="med"/>
            <a:tailEnd type="none" w="med" len="med"/>
          </a:ln>
        </p:spPr>
      </p:cxnSp>
      <p:sp>
        <p:nvSpPr>
          <p:cNvPr id="4" name="AutoShape 2" descr="Extended Royalty Free Vector Image - VectorStock"/>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CA" sz="1351"/>
          </a:p>
        </p:txBody>
      </p:sp>
      <p:sp>
        <p:nvSpPr>
          <p:cNvPr id="108" name="Google Shape;2830;p83"/>
          <p:cNvSpPr txBox="1"/>
          <p:nvPr/>
        </p:nvSpPr>
        <p:spPr>
          <a:xfrm>
            <a:off x="1290593" y="1927244"/>
            <a:ext cx="424915"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Q</a:t>
            </a:r>
            <a:endParaRPr sz="1100" b="1" baseline="-25000" dirty="0">
              <a:solidFill>
                <a:srgbClr val="980000"/>
              </a:solidFill>
            </a:endParaRPr>
          </a:p>
        </p:txBody>
      </p:sp>
      <p:sp>
        <p:nvSpPr>
          <p:cNvPr id="115" name="Google Shape;2898;p83"/>
          <p:cNvSpPr txBox="1"/>
          <p:nvPr/>
        </p:nvSpPr>
        <p:spPr>
          <a:xfrm>
            <a:off x="7511392" y="1937017"/>
            <a:ext cx="373283"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p:txBody>
      </p:sp>
      <p:sp>
        <p:nvSpPr>
          <p:cNvPr id="117" name="Google Shape;2847;p83"/>
          <p:cNvSpPr txBox="1"/>
          <p:nvPr/>
        </p:nvSpPr>
        <p:spPr>
          <a:xfrm>
            <a:off x="4320701" y="1927244"/>
            <a:ext cx="420267"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p>
          <a:p>
            <a:endParaRPr sz="1100" b="1" dirty="0">
              <a:solidFill>
                <a:srgbClr val="980000"/>
              </a:solidFill>
            </a:endParaRPr>
          </a:p>
        </p:txBody>
      </p:sp>
      <p:sp>
        <p:nvSpPr>
          <p:cNvPr id="120" name="Google Shape;2905;p83"/>
          <p:cNvSpPr txBox="1"/>
          <p:nvPr/>
        </p:nvSpPr>
        <p:spPr>
          <a:xfrm>
            <a:off x="3080630" y="2531983"/>
            <a:ext cx="2793887"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121" name="Google Shape;2831;p83"/>
          <p:cNvSpPr txBox="1"/>
          <p:nvPr/>
        </p:nvSpPr>
        <p:spPr>
          <a:xfrm>
            <a:off x="1044158"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2" name="Google Shape;2862;p83"/>
          <p:cNvSpPr txBox="1"/>
          <p:nvPr/>
        </p:nvSpPr>
        <p:spPr>
          <a:xfrm>
            <a:off x="7144186" y="4110305"/>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3" name="Google Shape;2883;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124" name="Google Shape;2906;p83"/>
          <p:cNvSpPr txBox="1"/>
          <p:nvPr/>
        </p:nvSpPr>
        <p:spPr>
          <a:xfrm>
            <a:off x="94815" y="4656670"/>
            <a:ext cx="2892332"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each raw candidate in the dataset before returning the answer </a:t>
            </a:r>
            <a:r>
              <a:rPr lang="en" sz="1100" b="1" dirty="0">
                <a:solidFill>
                  <a:srgbClr val="85200C"/>
                </a:solidFill>
              </a:rPr>
              <a:t>O</a:t>
            </a:r>
            <a:r>
              <a:rPr lang="en" sz="1100" b="1" baseline="-25000" dirty="0">
                <a:solidFill>
                  <a:srgbClr val="85200C"/>
                </a:solidFill>
              </a:rPr>
              <a:t>x</a:t>
            </a:r>
            <a:endParaRPr sz="1100" b="1" baseline="-25000" dirty="0">
              <a:solidFill>
                <a:srgbClr val="85200C"/>
              </a:solidFill>
            </a:endParaRPr>
          </a:p>
        </p:txBody>
      </p:sp>
      <p:sp>
        <p:nvSpPr>
          <p:cNvPr id="125" name="Google Shape;2907;p83"/>
          <p:cNvSpPr txBox="1"/>
          <p:nvPr/>
        </p:nvSpPr>
        <p:spPr>
          <a:xfrm>
            <a:off x="3098469" y="4656670"/>
            <a:ext cx="2857500" cy="463500"/>
          </a:xfrm>
          <a:prstGeom prst="rect">
            <a:avLst/>
          </a:prstGeom>
          <a:noFill/>
          <a:ln>
            <a:noFill/>
          </a:ln>
        </p:spPr>
        <p:txBody>
          <a:bodyPr spcFirstLastPara="1" wrap="square" lIns="91425" tIns="91425" rIns="91425" bIns="91425" anchor="t" anchorCtr="0">
            <a:noAutofit/>
          </a:bodyPr>
          <a:lstStyle/>
          <a:p>
            <a:pPr algn="ctr"/>
            <a:r>
              <a:rPr lang="en" sz="1100" b="1" dirty="0">
                <a:solidFill>
                  <a:srgbClr val="85200C"/>
                </a:solidFill>
              </a:rPr>
              <a:t>O</a:t>
            </a:r>
            <a:r>
              <a:rPr lang="en" sz="1100" b="1" baseline="-25000" dirty="0">
                <a:solidFill>
                  <a:srgbClr val="85200C"/>
                </a:solidFill>
              </a:rPr>
              <a:t>Q</a:t>
            </a:r>
            <a:r>
              <a:rPr lang="en" sz="1100" dirty="0"/>
              <a:t> is compared to a raw candidate only if </a:t>
            </a:r>
            <a:endParaRPr sz="1100" dirty="0"/>
          </a:p>
          <a:p>
            <a:pPr algn="ctr"/>
            <a:r>
              <a:rPr lang="en" sz="1100" dirty="0"/>
              <a:t>its summary cannot be pruned </a:t>
            </a:r>
            <a:endParaRPr sz="1100" b="1" baseline="-25000" dirty="0">
              <a:solidFill>
                <a:srgbClr val="85200C"/>
              </a:solidFill>
            </a:endParaRPr>
          </a:p>
        </p:txBody>
      </p:sp>
      <p:pic>
        <p:nvPicPr>
          <p:cNvPr id="126"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3568707" y="3522405"/>
            <a:ext cx="1929452" cy="50667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Due date for filing GSTR-6 (for Input Service Distributor ..."/>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30543" r="426" b="30826"/>
          <a:stretch/>
        </p:blipFill>
        <p:spPr bwMode="auto">
          <a:xfrm>
            <a:off x="6790598" y="3487714"/>
            <a:ext cx="1929452" cy="50667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ADBAFB7-D120-480E-8C40-6899BE44B920}"/>
              </a:ext>
            </a:extLst>
          </p:cNvPr>
          <p:cNvSpPr>
            <a:spLocks noGrp="1"/>
          </p:cNvSpPr>
          <p:nvPr>
            <p:ph type="ftr" sz="quarter" idx="11"/>
          </p:nvPr>
        </p:nvSpPr>
        <p:spPr/>
        <p:txBody>
          <a:bodyPr/>
          <a:lstStyle/>
          <a:p>
            <a:pPr>
              <a:defRPr/>
            </a:pPr>
            <a:r>
              <a:rPr lang="en-US"/>
              <a:t>Echihabi, Palpanas - MDM 2022</a:t>
            </a:r>
            <a:endParaRPr lang="en-US" dirty="0"/>
          </a:p>
        </p:txBody>
      </p:sp>
      <p:sp>
        <p:nvSpPr>
          <p:cNvPr id="6" name="Slide Number Placeholder 5">
            <a:extLst>
              <a:ext uri="{FF2B5EF4-FFF2-40B4-BE49-F238E27FC236}">
                <a16:creationId xmlns:a16="http://schemas.microsoft.com/office/drawing/2014/main" id="{26646D0A-39BC-4EC6-9AFB-AF8DE8F3342B}"/>
              </a:ext>
            </a:extLst>
          </p:cNvPr>
          <p:cNvSpPr>
            <a:spLocks noGrp="1"/>
          </p:cNvSpPr>
          <p:nvPr>
            <p:ph type="sldNum" sz="quarter" idx="12"/>
          </p:nvPr>
        </p:nvSpPr>
        <p:spPr>
          <a:xfrm>
            <a:off x="-119619" y="15020"/>
            <a:ext cx="762000" cy="365760"/>
          </a:xfrm>
        </p:spPr>
        <p:txBody>
          <a:bodyPr/>
          <a:lstStyle/>
          <a:p>
            <a:pPr>
              <a:defRPr/>
            </a:pPr>
            <a:fld id="{50C4E98D-7045-4952-A751-F5D41AADD046}" type="slidenum">
              <a:rPr lang="en-US" smtClean="0"/>
              <a:pPr>
                <a:defRPr/>
              </a:pPr>
              <a:t>94</a:t>
            </a:fld>
            <a:endParaRPr lang="en-US" dirty="0"/>
          </a:p>
        </p:txBody>
      </p:sp>
      <p:sp>
        <p:nvSpPr>
          <p:cNvPr id="128" name="Rectangle 127">
            <a:extLst>
              <a:ext uri="{FF2B5EF4-FFF2-40B4-BE49-F238E27FC236}">
                <a16:creationId xmlns:a16="http://schemas.microsoft.com/office/drawing/2014/main" id="{C8440FE5-F814-4FB8-9C1A-D4277AADF8BA}"/>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9" name="Rounded Rectangle 7">
            <a:extLst>
              <a:ext uri="{FF2B5EF4-FFF2-40B4-BE49-F238E27FC236}">
                <a16:creationId xmlns:a16="http://schemas.microsoft.com/office/drawing/2014/main" id="{98FF6478-DB8D-4A18-B6FF-57578AC7E798}"/>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0" name="Rectangle 129">
            <a:extLst>
              <a:ext uri="{FF2B5EF4-FFF2-40B4-BE49-F238E27FC236}">
                <a16:creationId xmlns:a16="http://schemas.microsoft.com/office/drawing/2014/main" id="{DC5A9B3E-5417-43F9-9F7C-DBC7F7695CC4}"/>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Tree>
    <p:extLst>
      <p:ext uri="{BB962C8B-B14F-4D97-AF65-F5344CB8AC3E}">
        <p14:creationId xmlns:p14="http://schemas.microsoft.com/office/powerpoint/2010/main" val="33997082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2" name="Footer Placeholder 1">
            <a:extLst>
              <a:ext uri="{FF2B5EF4-FFF2-40B4-BE49-F238E27FC236}">
                <a16:creationId xmlns:a16="http://schemas.microsoft.com/office/drawing/2014/main" id="{46596331-3639-4C79-94D7-19E2F4D532EE}"/>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38C3C420-9D6A-471B-9149-719B55954844}"/>
              </a:ext>
            </a:extLst>
          </p:cNvPr>
          <p:cNvSpPr>
            <a:spLocks noGrp="1"/>
          </p:cNvSpPr>
          <p:nvPr>
            <p:ph type="sldNum" sz="quarter" idx="12"/>
          </p:nvPr>
        </p:nvSpPr>
        <p:spPr/>
        <p:txBody>
          <a:bodyPr/>
          <a:lstStyle/>
          <a:p>
            <a:pPr>
              <a:defRPr/>
            </a:pPr>
            <a:fld id="{50C4E98D-7045-4952-A751-F5D41AADD046}" type="slidenum">
              <a:rPr lang="en-US" smtClean="0"/>
              <a:pPr>
                <a:defRPr/>
              </a:pPr>
              <a:t>95</a:t>
            </a:fld>
            <a:endParaRPr lang="en-US" dirty="0"/>
          </a:p>
        </p:txBody>
      </p:sp>
      <p:sp>
        <p:nvSpPr>
          <p:cNvPr id="79" name="Rectangle 78">
            <a:extLst>
              <a:ext uri="{FF2B5EF4-FFF2-40B4-BE49-F238E27FC236}">
                <a16:creationId xmlns:a16="http://schemas.microsoft.com/office/drawing/2014/main" id="{F8D45405-CA9F-4AF5-90B2-9C146A9234BE}"/>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5" name="Rounded Rectangle 7">
            <a:extLst>
              <a:ext uri="{FF2B5EF4-FFF2-40B4-BE49-F238E27FC236}">
                <a16:creationId xmlns:a16="http://schemas.microsoft.com/office/drawing/2014/main" id="{04A8639D-F8BC-4C58-A318-811D5B87A634}"/>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6" name="Rectangle 85">
            <a:extLst>
              <a:ext uri="{FF2B5EF4-FFF2-40B4-BE49-F238E27FC236}">
                <a16:creationId xmlns:a16="http://schemas.microsoft.com/office/drawing/2014/main" id="{98159ED9-0C2F-4B87-A268-21AC799E6BD2}"/>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Tree>
    <p:extLst>
      <p:ext uri="{BB962C8B-B14F-4D97-AF65-F5344CB8AC3E}">
        <p14:creationId xmlns:p14="http://schemas.microsoft.com/office/powerpoint/2010/main" val="23271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50" cy="734002"/>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r>
              <a:rPr lang="en-CA" sz="1100" b="1" dirty="0">
                <a:solidFill>
                  <a:schemeClr val="accent1">
                    <a:lumMod val="75000"/>
                  </a:schemeClr>
                </a:solidFill>
              </a:rPr>
              <a:t> /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endParaRPr lang="en-CA" sz="1100" b="1" dirty="0">
              <a:solidFill>
                <a:schemeClr val="accent1">
                  <a:lumMod val="75000"/>
                </a:schemeClr>
              </a:solidFill>
            </a:endParaRPr>
          </a:p>
          <a:p>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85" name="Curved Connector 84"/>
          <p:cNvCxnSpPr>
            <a:stCxn id="79"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B26C7E6-D0D5-439F-B2BF-D32118EA0464}"/>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30A3561C-7BC5-4167-ABEF-38912BC9DEB3}"/>
              </a:ext>
            </a:extLst>
          </p:cNvPr>
          <p:cNvSpPr>
            <a:spLocks noGrp="1"/>
          </p:cNvSpPr>
          <p:nvPr>
            <p:ph type="sldNum" sz="quarter" idx="12"/>
          </p:nvPr>
        </p:nvSpPr>
        <p:spPr/>
        <p:txBody>
          <a:bodyPr/>
          <a:lstStyle/>
          <a:p>
            <a:pPr>
              <a:defRPr/>
            </a:pPr>
            <a:fld id="{50C4E98D-7045-4952-A751-F5D41AADD046}" type="slidenum">
              <a:rPr lang="en-US" smtClean="0"/>
              <a:pPr>
                <a:defRPr/>
              </a:pPr>
              <a:t>96</a:t>
            </a:fld>
            <a:endParaRPr lang="en-US" dirty="0"/>
          </a:p>
        </p:txBody>
      </p:sp>
      <p:sp>
        <p:nvSpPr>
          <p:cNvPr id="91" name="Rectangle 90">
            <a:extLst>
              <a:ext uri="{FF2B5EF4-FFF2-40B4-BE49-F238E27FC236}">
                <a16:creationId xmlns:a16="http://schemas.microsoft.com/office/drawing/2014/main" id="{B7E4AFC0-C049-42CD-9A48-BCC0D0A58169}"/>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6" name="Rounded Rectangle 7">
            <a:extLst>
              <a:ext uri="{FF2B5EF4-FFF2-40B4-BE49-F238E27FC236}">
                <a16:creationId xmlns:a16="http://schemas.microsoft.com/office/drawing/2014/main" id="{DCBF2CEF-7EBE-434F-A9A3-E0F626E6553C}"/>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7" name="Rectangle 96">
            <a:extLst>
              <a:ext uri="{FF2B5EF4-FFF2-40B4-BE49-F238E27FC236}">
                <a16:creationId xmlns:a16="http://schemas.microsoft.com/office/drawing/2014/main" id="{7364C31B-359E-4D5B-BB82-4C02D986B4DF}"/>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Tree>
    <p:extLst>
      <p:ext uri="{BB962C8B-B14F-4D97-AF65-F5344CB8AC3E}">
        <p14:creationId xmlns:p14="http://schemas.microsoft.com/office/powerpoint/2010/main" val="77046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sp>
        <p:nvSpPr>
          <p:cNvPr id="120" name="Google Shape;380;p29"/>
          <p:cNvSpPr txBox="1">
            <a:spLocks/>
          </p:cNvSpPr>
          <p:nvPr/>
        </p:nvSpPr>
        <p:spPr>
          <a:xfrm>
            <a:off x="4080318"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bg1"/>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bg1"/>
                </a:solidFill>
              </a:rPr>
              <a:t>} &gt;= </a:t>
            </a:r>
            <a:r>
              <a:rPr lang="en-US" sz="1500" b="1" dirty="0">
                <a:solidFill>
                  <a:schemeClr val="bg1"/>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 </a:t>
            </a:r>
            <a:r>
              <a:rPr lang="en-US" sz="1400" b="1" dirty="0">
                <a:solidFill>
                  <a:schemeClr val="bg1"/>
                </a:solidFill>
                <a:latin typeface="Arial" panose="020B0604020202020204" pitchFamily="34" charset="0"/>
                <a:ea typeface="Century Gothic"/>
                <a:cs typeface="Arial" panose="020B0604020202020204" pitchFamily="34" charset="0"/>
                <a:sym typeface="Century Gothic"/>
              </a:rPr>
              <a:t>with probability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50" cy="734002"/>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endParaRPr lang="en-CA" sz="1100" b="1" dirty="0">
              <a:solidFill>
                <a:schemeClr val="accent1">
                  <a:lumMod val="75000"/>
                </a:schemeClr>
              </a:solidFill>
            </a:endParaRPr>
          </a:p>
          <a:p>
            <a:r>
              <a:rPr lang="en-CA" sz="1200" b="1" dirty="0" err="1">
                <a:solidFill>
                  <a:schemeClr val="accent6"/>
                </a:solidFill>
              </a:rPr>
              <a:t>lb</a:t>
            </a:r>
            <a:r>
              <a:rPr lang="en-CA" sz="1200" b="1" baseline="-25000" dirty="0" err="1">
                <a:solidFill>
                  <a:schemeClr val="accent6"/>
                </a:solidFill>
              </a:rPr>
              <a:t>cur</a:t>
            </a:r>
            <a:r>
              <a:rPr lang="en-CA" sz="1100" b="1" dirty="0">
                <a:solidFill>
                  <a:schemeClr val="accent6"/>
                </a:solidFill>
              </a:rPr>
              <a:t>   =  </a:t>
            </a:r>
            <a:r>
              <a:rPr lang="en-CA" sz="1051" b="1" dirty="0" err="1">
                <a:solidFill>
                  <a:schemeClr val="accent6"/>
                </a:solidFill>
              </a:rPr>
              <a:t>d</a:t>
            </a:r>
            <a:r>
              <a:rPr lang="en-CA" sz="1051" b="1" baseline="-25000" dirty="0" err="1">
                <a:solidFill>
                  <a:schemeClr val="accent6"/>
                </a:solidFill>
              </a:rPr>
              <a:t>lb</a:t>
            </a:r>
            <a:r>
              <a:rPr lang="en-CA" sz="1100" b="1" dirty="0">
                <a:solidFill>
                  <a:schemeClr val="accent6"/>
                </a:solidFill>
              </a:rPr>
              <a:t>(O</a:t>
            </a:r>
            <a:r>
              <a:rPr lang="en-CA" sz="1100" b="1" baseline="-25000" dirty="0">
                <a:solidFill>
                  <a:schemeClr val="accent6"/>
                </a:solidFill>
              </a:rPr>
              <a:t>Q</a:t>
            </a:r>
            <a:r>
              <a:rPr lang="en-CA" sz="1100" b="1" dirty="0">
                <a:solidFill>
                  <a:schemeClr val="accent6"/>
                </a:solidFill>
              </a:rPr>
              <a:t>’,</a:t>
            </a:r>
            <a:r>
              <a:rPr lang="en-CA" sz="1100" b="1" dirty="0">
                <a:solidFill>
                  <a:schemeClr val="accent1">
                    <a:lumMod val="75000"/>
                  </a:schemeClr>
                </a:solidFill>
              </a:rPr>
              <a:t> </a:t>
            </a:r>
            <a:r>
              <a:rPr lang="en-CA" sz="1100" b="1" dirty="0">
                <a:solidFill>
                  <a:schemeClr val="accent6"/>
                </a:solidFill>
              </a:rPr>
              <a:t>O</a:t>
            </a:r>
            <a:r>
              <a:rPr lang="en-CA" sz="1100" b="1" baseline="-25000" dirty="0">
                <a:solidFill>
                  <a:schemeClr val="accent6"/>
                </a:solidFill>
              </a:rPr>
              <a:t>x</a:t>
            </a:r>
            <a:r>
              <a:rPr lang="en-CA" sz="1100" b="1" dirty="0">
                <a:solidFill>
                  <a:schemeClr val="accent6"/>
                </a:solidFill>
              </a:rPr>
              <a:t>’) </a:t>
            </a:r>
            <a:r>
              <a:rPr lang="en-CA" sz="1100" b="1" dirty="0"/>
              <a:t>&lt;</a:t>
            </a:r>
            <a:r>
              <a:rPr lang="en-CA" sz="1100" b="1" dirty="0">
                <a:solidFill>
                  <a:schemeClr val="accent6"/>
                </a:solidFill>
              </a:rPr>
              <a:t> </a:t>
            </a:r>
            <a:r>
              <a:rPr lang="en-CA" sz="1100" b="1" dirty="0" err="1">
                <a:solidFill>
                  <a:schemeClr val="accent1">
                    <a:lumMod val="75000"/>
                  </a:schemeClr>
                </a:solidFill>
              </a:rPr>
              <a:t>bsf</a:t>
            </a:r>
            <a:r>
              <a:rPr lang="en-CA" sz="1100" b="1" dirty="0">
                <a:solidFill>
                  <a:schemeClr val="accent1">
                    <a:lumMod val="75000"/>
                  </a:schemeClr>
                </a:solidFill>
              </a:rPr>
              <a:t> / </a:t>
            </a:r>
            <a:r>
              <a:rPr lang="en-CA" sz="11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100" b="1" dirty="0">
                <a:solidFill>
                  <a:srgbClr val="C00000"/>
                </a:solidFill>
              </a:rPr>
              <a:t>)</a:t>
            </a:r>
            <a:endParaRPr lang="en-CA" sz="1100" b="1" dirty="0">
              <a:solidFill>
                <a:schemeClr val="accent1">
                  <a:lumMod val="75000"/>
                </a:schemeClr>
              </a:solidFill>
            </a:endParaRPr>
          </a:p>
          <a:p>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131837" y="2044739"/>
            <a:ext cx="547616" cy="348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cxnSp>
        <p:nvCxnSpPr>
          <p:cNvPr id="85" name="Curved Connector 84"/>
          <p:cNvCxnSpPr>
            <a:stCxn id="79" idx="5"/>
          </p:cNvCxnSpPr>
          <p:nvPr/>
        </p:nvCxnSpPr>
        <p:spPr>
          <a:xfrm rot="5400000" flipH="1" flipV="1">
            <a:off x="6815754" y="793571"/>
            <a:ext cx="332249" cy="2765240"/>
          </a:xfrm>
          <a:prstGeom prst="curvedConnector4">
            <a:avLst>
              <a:gd name="adj1" fmla="val -51603"/>
              <a:gd name="adj2" fmla="val 51450"/>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91101" y="1752885"/>
            <a:ext cx="1766173" cy="15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B26C7E6-D0D5-439F-B2BF-D32118EA0464}"/>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30A3561C-7BC5-4167-ABEF-38912BC9DEB3}"/>
              </a:ext>
            </a:extLst>
          </p:cNvPr>
          <p:cNvSpPr>
            <a:spLocks noGrp="1"/>
          </p:cNvSpPr>
          <p:nvPr>
            <p:ph type="sldNum" sz="quarter" idx="12"/>
          </p:nvPr>
        </p:nvSpPr>
        <p:spPr/>
        <p:txBody>
          <a:bodyPr/>
          <a:lstStyle/>
          <a:p>
            <a:pPr>
              <a:defRPr/>
            </a:pPr>
            <a:fld id="{50C4E98D-7045-4952-A751-F5D41AADD046}" type="slidenum">
              <a:rPr lang="en-US" smtClean="0"/>
              <a:pPr>
                <a:defRPr/>
              </a:pPr>
              <a:t>97</a:t>
            </a:fld>
            <a:endParaRPr lang="en-US" dirty="0"/>
          </a:p>
        </p:txBody>
      </p:sp>
      <p:sp>
        <p:nvSpPr>
          <p:cNvPr id="91" name="Rectangle 90">
            <a:extLst>
              <a:ext uri="{FF2B5EF4-FFF2-40B4-BE49-F238E27FC236}">
                <a16:creationId xmlns:a16="http://schemas.microsoft.com/office/drawing/2014/main" id="{B7E4AFC0-C049-42CD-9A48-BCC0D0A58169}"/>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6" name="Rounded Rectangle 7">
            <a:extLst>
              <a:ext uri="{FF2B5EF4-FFF2-40B4-BE49-F238E27FC236}">
                <a16:creationId xmlns:a16="http://schemas.microsoft.com/office/drawing/2014/main" id="{DCBF2CEF-7EBE-434F-A9A3-E0F626E6553C}"/>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7" name="Rectangle 96">
            <a:extLst>
              <a:ext uri="{FF2B5EF4-FFF2-40B4-BE49-F238E27FC236}">
                <a16:creationId xmlns:a16="http://schemas.microsoft.com/office/drawing/2014/main" id="{7364C31B-359E-4D5B-BB82-4C02D986B4DF}"/>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7" name="Google Shape;2878;p83">
            <a:extLst>
              <a:ext uri="{FF2B5EF4-FFF2-40B4-BE49-F238E27FC236}">
                <a16:creationId xmlns:a16="http://schemas.microsoft.com/office/drawing/2014/main" id="{DD941EF0-B2E0-4952-9B76-2AD2A323F573}"/>
              </a:ext>
            </a:extLst>
          </p:cNvPr>
          <p:cNvSpPr txBox="1"/>
          <p:nvPr/>
        </p:nvSpPr>
        <p:spPr>
          <a:xfrm>
            <a:off x="1264877" y="516582"/>
            <a:ext cx="4229822" cy="734002"/>
          </a:xfrm>
          <a:prstGeom prst="rect">
            <a:avLst/>
          </a:prstGeom>
          <a:noFill/>
          <a:ln>
            <a:noFill/>
          </a:ln>
        </p:spPr>
        <p:txBody>
          <a:bodyPr spcFirstLastPara="1" wrap="square" lIns="91425" tIns="91425" rIns="91425" bIns="91425" anchor="t" anchorCtr="0">
            <a:noAutofit/>
          </a:bodyPr>
          <a:lstStyle/>
          <a:p>
            <a:r>
              <a:rPr lang="en-CA" sz="1200" b="1" dirty="0"/>
              <a:t>If </a:t>
            </a:r>
            <a:r>
              <a:rPr lang="en-CA" sz="1200" b="1" dirty="0">
                <a:solidFill>
                  <a:schemeClr val="accent6"/>
                </a:solidFill>
              </a:rPr>
              <a:t>       </a:t>
            </a:r>
            <a:r>
              <a:rPr lang="en-CA" sz="1200" b="1" dirty="0" err="1">
                <a:solidFill>
                  <a:schemeClr val="accent6"/>
                </a:solidFill>
              </a:rPr>
              <a:t>d</a:t>
            </a:r>
            <a:r>
              <a:rPr lang="en-CA" sz="1200" b="1" baseline="-25000" dirty="0" err="1">
                <a:solidFill>
                  <a:schemeClr val="accent6"/>
                </a:solidFill>
              </a:rPr>
              <a:t>lb</a:t>
            </a:r>
            <a:r>
              <a:rPr lang="en-CA" sz="1200" b="1" dirty="0">
                <a:solidFill>
                  <a:schemeClr val="accent6"/>
                </a:solidFill>
              </a:rPr>
              <a:t>(O</a:t>
            </a:r>
            <a:r>
              <a:rPr lang="en-CA" sz="1200" b="1" baseline="-25000" dirty="0">
                <a:solidFill>
                  <a:schemeClr val="accent6"/>
                </a:solidFill>
              </a:rPr>
              <a:t>Q</a:t>
            </a:r>
            <a:r>
              <a:rPr lang="en-CA" sz="1200" b="1" dirty="0">
                <a:solidFill>
                  <a:schemeClr val="accent6"/>
                </a:solidFill>
              </a:rPr>
              <a:t>’,</a:t>
            </a:r>
            <a:r>
              <a:rPr lang="en-CA" sz="1200" b="1" dirty="0">
                <a:solidFill>
                  <a:schemeClr val="accent1">
                    <a:lumMod val="75000"/>
                  </a:schemeClr>
                </a:solidFill>
              </a:rPr>
              <a:t> </a:t>
            </a:r>
            <a:r>
              <a:rPr lang="en-CA" sz="1200" b="1" dirty="0">
                <a:solidFill>
                  <a:schemeClr val="accent6"/>
                </a:solidFill>
              </a:rPr>
              <a:t>O</a:t>
            </a:r>
            <a:r>
              <a:rPr lang="en-CA" sz="1200" b="1" baseline="-25000" dirty="0">
                <a:solidFill>
                  <a:schemeClr val="accent6"/>
                </a:solidFill>
              </a:rPr>
              <a:t>x</a:t>
            </a:r>
            <a:r>
              <a:rPr lang="en-CA" sz="1200" b="1" dirty="0">
                <a:solidFill>
                  <a:schemeClr val="accent6"/>
                </a:solidFill>
              </a:rPr>
              <a:t>’) </a:t>
            </a:r>
            <a:r>
              <a:rPr lang="en-CA" sz="1200" b="1" dirty="0"/>
              <a:t>&gt;=</a:t>
            </a:r>
            <a:r>
              <a:rPr lang="en-CA" sz="1200" b="1" dirty="0">
                <a:solidFill>
                  <a:schemeClr val="accent6"/>
                </a:solidFill>
              </a:rPr>
              <a:t> </a:t>
            </a:r>
            <a:r>
              <a:rPr lang="en-CA" sz="1200" b="1" dirty="0" err="1">
                <a:solidFill>
                  <a:schemeClr val="accent1">
                    <a:lumMod val="75000"/>
                  </a:schemeClr>
                </a:solidFill>
              </a:rPr>
              <a:t>bsf</a:t>
            </a:r>
            <a:r>
              <a:rPr lang="en-CA" sz="1200" b="1" dirty="0">
                <a:solidFill>
                  <a:schemeClr val="accent1">
                    <a:lumMod val="75000"/>
                  </a:schemeClr>
                </a:solidFill>
              </a:rPr>
              <a:t> / </a:t>
            </a:r>
            <a:r>
              <a:rPr lang="en-CA" sz="12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200" b="1" dirty="0">
                <a:solidFill>
                  <a:srgbClr val="C00000"/>
                </a:solidFill>
              </a:rPr>
              <a:t>)</a:t>
            </a:r>
            <a:endParaRPr lang="en-CA" sz="1200" b="1" dirty="0">
              <a:solidFill>
                <a:schemeClr val="accent1">
                  <a:lumMod val="75000"/>
                </a:schemeClr>
              </a:solidFill>
            </a:endParaRPr>
          </a:p>
          <a:p>
            <a:r>
              <a:rPr lang="en-CA" sz="1200" b="1" dirty="0"/>
              <a:t>Then  </a:t>
            </a:r>
            <a:r>
              <a:rPr lang="en-CA" sz="1200" b="1" dirty="0" err="1">
                <a:solidFill>
                  <a:schemeClr val="accent1">
                    <a:lumMod val="75000"/>
                  </a:schemeClr>
                </a:solidFill>
              </a:rPr>
              <a:t>bsf</a:t>
            </a:r>
            <a:r>
              <a:rPr lang="en-CA" sz="1200" b="1" dirty="0">
                <a:solidFill>
                  <a:schemeClr val="accent1">
                    <a:lumMod val="75000"/>
                  </a:schemeClr>
                </a:solidFill>
              </a:rPr>
              <a:t> &lt;=</a:t>
            </a:r>
            <a:r>
              <a:rPr lang="en-CA" sz="1200" b="1" dirty="0">
                <a:solidFill>
                  <a:schemeClr val="accent6"/>
                </a:solidFill>
              </a:rPr>
              <a:t> d(O</a:t>
            </a:r>
            <a:r>
              <a:rPr lang="en-CA" sz="1200" b="1" baseline="-25000" dirty="0">
                <a:solidFill>
                  <a:schemeClr val="accent6"/>
                </a:solidFill>
              </a:rPr>
              <a:t>Q</a:t>
            </a:r>
            <a:r>
              <a:rPr lang="en-CA" sz="1200" b="1" dirty="0">
                <a:solidFill>
                  <a:schemeClr val="accent6"/>
                </a:solidFill>
              </a:rPr>
              <a:t>,</a:t>
            </a:r>
            <a:r>
              <a:rPr lang="en-CA" sz="1200" b="1" dirty="0">
                <a:solidFill>
                  <a:schemeClr val="accent1">
                    <a:lumMod val="75000"/>
                  </a:schemeClr>
                </a:solidFill>
              </a:rPr>
              <a:t> </a:t>
            </a:r>
            <a:r>
              <a:rPr lang="en-CA" sz="1200" b="1" dirty="0">
                <a:solidFill>
                  <a:schemeClr val="accent6"/>
                </a:solidFill>
              </a:rPr>
              <a:t>O</a:t>
            </a:r>
            <a:r>
              <a:rPr lang="en-CA" sz="1200" b="1" baseline="-25000" dirty="0">
                <a:solidFill>
                  <a:schemeClr val="accent6"/>
                </a:solidFill>
              </a:rPr>
              <a:t>x</a:t>
            </a:r>
            <a:r>
              <a:rPr lang="en-CA" sz="1200" b="1" dirty="0">
                <a:solidFill>
                  <a:schemeClr val="accent6"/>
                </a:solidFill>
              </a:rPr>
              <a:t>) </a:t>
            </a:r>
            <a:r>
              <a:rPr lang="en-CA" sz="12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200" b="1" dirty="0">
                <a:solidFill>
                  <a:srgbClr val="C00000"/>
                </a:solidFill>
              </a:rPr>
              <a:t>) </a:t>
            </a:r>
            <a:r>
              <a:rPr lang="en-CA" sz="1200" b="1" dirty="0">
                <a:solidFill>
                  <a:schemeClr val="accent6"/>
                </a:solidFill>
              </a:rPr>
              <a:t> </a:t>
            </a:r>
          </a:p>
          <a:p>
            <a:r>
              <a:rPr lang="en-CA" sz="1200" b="1" dirty="0">
                <a:solidFill>
                  <a:schemeClr val="accent1">
                    <a:lumMod val="75000"/>
                  </a:schemeClr>
                </a:solidFill>
              </a:rPr>
              <a:t>i.e.,     </a:t>
            </a:r>
            <a:r>
              <a:rPr lang="en-CA" sz="1200" b="1" dirty="0" err="1">
                <a:solidFill>
                  <a:schemeClr val="accent1">
                    <a:lumMod val="75000"/>
                  </a:schemeClr>
                </a:solidFill>
              </a:rPr>
              <a:t>bsf</a:t>
            </a:r>
            <a:r>
              <a:rPr lang="en-CA" sz="1200" b="1" dirty="0">
                <a:solidFill>
                  <a:schemeClr val="accent1">
                    <a:lumMod val="75000"/>
                  </a:schemeClr>
                </a:solidFill>
              </a:rPr>
              <a:t> &lt;=</a:t>
            </a:r>
            <a:r>
              <a:rPr lang="en-CA" sz="1200" b="1" dirty="0">
                <a:solidFill>
                  <a:schemeClr val="accent6"/>
                </a:solidFill>
              </a:rPr>
              <a:t> </a:t>
            </a:r>
            <a:r>
              <a:rPr lang="en-CA" sz="1200" b="1" dirty="0">
                <a:solidFill>
                  <a:srgbClr val="3333FF"/>
                </a:solidFill>
              </a:rPr>
              <a:t>d</a:t>
            </a:r>
            <a:r>
              <a:rPr lang="en-CA" sz="1200" b="1" baseline="-25000" dirty="0">
                <a:solidFill>
                  <a:srgbClr val="3333FF"/>
                </a:solidFill>
              </a:rPr>
              <a:t>x</a:t>
            </a:r>
            <a:r>
              <a:rPr lang="en-CA" sz="1200" b="1" dirty="0">
                <a:solidFill>
                  <a:schemeClr val="accent6"/>
                </a:solidFill>
              </a:rPr>
              <a:t> </a:t>
            </a:r>
            <a:r>
              <a:rPr lang="en-CA" sz="1200" b="1" dirty="0">
                <a:solidFill>
                  <a:srgbClr val="C00000"/>
                </a:solidFill>
              </a:rPr>
              <a:t>(1+</a:t>
            </a:r>
            <a:r>
              <a:rPr lang="en-US" sz="1200" b="1" dirty="0">
                <a:solidFill>
                  <a:srgbClr val="C00000"/>
                </a:solidFill>
                <a:latin typeface="Helvetica Neue"/>
                <a:ea typeface="Helvetica Neue"/>
                <a:cs typeface="Helvetica Neue"/>
                <a:sym typeface="Helvetica Neue"/>
              </a:rPr>
              <a:t>ε</a:t>
            </a:r>
            <a:r>
              <a:rPr lang="en-CA" sz="1200" b="1" dirty="0">
                <a:solidFill>
                  <a:srgbClr val="C00000"/>
                </a:solidFill>
              </a:rPr>
              <a:t>) </a:t>
            </a:r>
            <a:r>
              <a:rPr lang="en-CA" sz="1200" b="1" dirty="0">
                <a:solidFill>
                  <a:schemeClr val="accent6"/>
                </a:solidFill>
              </a:rPr>
              <a:t> </a:t>
            </a:r>
          </a:p>
          <a:p>
            <a:endParaRPr lang="en-CA" sz="1200" b="1" dirty="0">
              <a:solidFill>
                <a:schemeClr val="accent1">
                  <a:lumMod val="75000"/>
                </a:schemeClr>
              </a:solidFill>
            </a:endParaRPr>
          </a:p>
          <a:p>
            <a:r>
              <a:rPr lang="en-CA" sz="1200" b="1" dirty="0">
                <a:solidFill>
                  <a:schemeClr val="accent1">
                    <a:lumMod val="75000"/>
                  </a:schemeClr>
                </a:solidFill>
              </a:rPr>
              <a:t>  </a:t>
            </a:r>
          </a:p>
          <a:p>
            <a:endParaRPr sz="1100" b="1" dirty="0">
              <a:solidFill>
                <a:srgbClr val="434343"/>
              </a:solidFill>
            </a:endParaRPr>
          </a:p>
        </p:txBody>
      </p:sp>
    </p:spTree>
    <p:extLst>
      <p:ext uri="{BB962C8B-B14F-4D97-AF65-F5344CB8AC3E}">
        <p14:creationId xmlns:p14="http://schemas.microsoft.com/office/powerpoint/2010/main" val="1011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292800"/>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5" name="Rectangle 84"/>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86" name="Straight Arrow Connector 8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BCD673-74F0-482F-B332-AA3882BCCED8}"/>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7C8A582E-EBDA-48C1-B312-1841BB448D44}"/>
              </a:ext>
            </a:extLst>
          </p:cNvPr>
          <p:cNvSpPr>
            <a:spLocks noGrp="1"/>
          </p:cNvSpPr>
          <p:nvPr>
            <p:ph type="sldNum" sz="quarter" idx="12"/>
          </p:nvPr>
        </p:nvSpPr>
        <p:spPr/>
        <p:txBody>
          <a:bodyPr/>
          <a:lstStyle/>
          <a:p>
            <a:pPr>
              <a:defRPr/>
            </a:pPr>
            <a:fld id="{50C4E98D-7045-4952-A751-F5D41AADD046}" type="slidenum">
              <a:rPr lang="en-US" smtClean="0"/>
              <a:pPr>
                <a:defRPr/>
              </a:pPr>
              <a:t>98</a:t>
            </a:fld>
            <a:endParaRPr lang="en-US" dirty="0"/>
          </a:p>
        </p:txBody>
      </p:sp>
      <p:sp>
        <p:nvSpPr>
          <p:cNvPr id="90" name="Rectangle 89">
            <a:extLst>
              <a:ext uri="{FF2B5EF4-FFF2-40B4-BE49-F238E27FC236}">
                <a16:creationId xmlns:a16="http://schemas.microsoft.com/office/drawing/2014/main" id="{308B716B-FD11-4976-9BD5-4FB2F9343884}"/>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1" name="Rounded Rectangle 7">
            <a:extLst>
              <a:ext uri="{FF2B5EF4-FFF2-40B4-BE49-F238E27FC236}">
                <a16:creationId xmlns:a16="http://schemas.microsoft.com/office/drawing/2014/main" id="{90BC93AF-44B0-4658-ABE9-C9991EFB929F}"/>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6" name="Rectangle 95">
            <a:extLst>
              <a:ext uri="{FF2B5EF4-FFF2-40B4-BE49-F238E27FC236}">
                <a16:creationId xmlns:a16="http://schemas.microsoft.com/office/drawing/2014/main" id="{33E58737-17B9-4B26-A189-9A69AFE132CE}"/>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7" name="Google Shape;380;p29">
            <a:extLst>
              <a:ext uri="{FF2B5EF4-FFF2-40B4-BE49-F238E27FC236}">
                <a16:creationId xmlns:a16="http://schemas.microsoft.com/office/drawing/2014/main" id="{88DDAD04-018C-4A86-8DB0-2332487B8C9D}"/>
              </a:ext>
            </a:extLst>
          </p:cNvPr>
          <p:cNvSpPr txBox="1">
            <a:spLocks/>
          </p:cNvSpPr>
          <p:nvPr/>
        </p:nvSpPr>
        <p:spPr>
          <a:xfrm>
            <a:off x="4102803"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rgbClr val="C00000"/>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Tree>
    <p:extLst>
      <p:ext uri="{BB962C8B-B14F-4D97-AF65-F5344CB8AC3E}">
        <p14:creationId xmlns:p14="http://schemas.microsoft.com/office/powerpoint/2010/main" val="31946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12"/>
        <p:cNvGrpSpPr/>
        <p:nvPr/>
      </p:nvGrpSpPr>
      <p:grpSpPr>
        <a:xfrm>
          <a:off x="0" y="0"/>
          <a:ext cx="0" cy="0"/>
          <a:chOff x="0" y="0"/>
          <a:chExt cx="0" cy="0"/>
        </a:xfrm>
      </p:grpSpPr>
      <p:cxnSp>
        <p:nvCxnSpPr>
          <p:cNvPr id="2877" name="Google Shape;2877;p83"/>
          <p:cNvCxnSpPr/>
          <p:nvPr/>
        </p:nvCxnSpPr>
        <p:spPr>
          <a:xfrm>
            <a:off x="5604115" y="3863219"/>
            <a:ext cx="3518117" cy="16535"/>
          </a:xfrm>
          <a:prstGeom prst="straightConnector1">
            <a:avLst/>
          </a:prstGeom>
          <a:noFill/>
          <a:ln w="9525" cap="flat" cmpd="sng">
            <a:solidFill>
              <a:schemeClr val="dk2"/>
            </a:solidFill>
            <a:prstDash val="lgDashDot"/>
            <a:round/>
            <a:headEnd type="none" w="med" len="med"/>
            <a:tailEnd type="none" w="med" len="med"/>
          </a:ln>
        </p:spPr>
      </p:cxnSp>
      <p:sp>
        <p:nvSpPr>
          <p:cNvPr id="2878" name="Google Shape;2878;p83"/>
          <p:cNvSpPr txBox="1"/>
          <p:nvPr/>
        </p:nvSpPr>
        <p:spPr>
          <a:xfrm>
            <a:off x="5494699" y="3578129"/>
            <a:ext cx="1196400" cy="292800"/>
          </a:xfrm>
          <a:prstGeom prst="rect">
            <a:avLst/>
          </a:prstGeom>
          <a:noFill/>
          <a:ln>
            <a:noFill/>
          </a:ln>
        </p:spPr>
        <p:txBody>
          <a:bodyPr spcFirstLastPara="1" wrap="square" lIns="91425" tIns="91425" rIns="91425" bIns="91425" anchor="t" anchorCtr="0">
            <a:noAutofit/>
          </a:bodyPr>
          <a:lstStyle/>
          <a:p>
            <a:r>
              <a:rPr lang="en" sz="1100" b="1" dirty="0">
                <a:solidFill>
                  <a:srgbClr val="434343"/>
                </a:solidFill>
              </a:rPr>
              <a:t>Memory</a:t>
            </a:r>
            <a:endParaRPr sz="1100" b="1" dirty="0">
              <a:solidFill>
                <a:srgbClr val="434343"/>
              </a:solidFill>
            </a:endParaRPr>
          </a:p>
        </p:txBody>
      </p:sp>
      <p:sp>
        <p:nvSpPr>
          <p:cNvPr id="2879" name="Google Shape;2879;p83"/>
          <p:cNvSpPr txBox="1"/>
          <p:nvPr/>
        </p:nvSpPr>
        <p:spPr>
          <a:xfrm>
            <a:off x="5494699" y="3806729"/>
            <a:ext cx="1196400" cy="292800"/>
          </a:xfrm>
          <a:prstGeom prst="rect">
            <a:avLst/>
          </a:prstGeom>
          <a:noFill/>
          <a:ln>
            <a:noFill/>
          </a:ln>
        </p:spPr>
        <p:txBody>
          <a:bodyPr spcFirstLastPara="1" wrap="square" lIns="91425" tIns="91425" rIns="91425" bIns="91425" anchor="t" anchorCtr="0">
            <a:noAutofit/>
          </a:bodyPr>
          <a:lstStyle/>
          <a:p>
            <a:r>
              <a:rPr lang="en" sz="1100" b="1">
                <a:solidFill>
                  <a:srgbClr val="434343"/>
                </a:solidFill>
              </a:rPr>
              <a:t>Disk</a:t>
            </a:r>
            <a:endParaRPr sz="1100" b="1">
              <a:solidFill>
                <a:srgbClr val="434343"/>
              </a:solidFill>
            </a:endParaRPr>
          </a:p>
        </p:txBody>
      </p:sp>
      <p:sp>
        <p:nvSpPr>
          <p:cNvPr id="114" name="Content Placeholder 2"/>
          <p:cNvSpPr txBox="1">
            <a:spLocks/>
          </p:cNvSpPr>
          <p:nvPr/>
        </p:nvSpPr>
        <p:spPr>
          <a:xfrm>
            <a:off x="322027" y="1260556"/>
            <a:ext cx="8694752" cy="555179"/>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solidFill>
                  <a:schemeClr val="accent1">
                    <a:lumMod val="50000"/>
                  </a:schemeClr>
                </a:solidFill>
              </a:rPr>
              <a:t>Extensions: Skip-Sequential Scans</a:t>
            </a:r>
          </a:p>
        </p:txBody>
      </p:sp>
      <p:pic>
        <p:nvPicPr>
          <p:cNvPr id="52" name="Picture 51"/>
          <p:cNvPicPr>
            <a:picLocks noChangeAspect="1"/>
          </p:cNvPicPr>
          <p:nvPr/>
        </p:nvPicPr>
        <p:blipFill rotWithShape="1">
          <a:blip r:embed="rId3"/>
          <a:srcRect l="30541"/>
          <a:stretch/>
        </p:blipFill>
        <p:spPr>
          <a:xfrm>
            <a:off x="447438" y="1773235"/>
            <a:ext cx="3756255" cy="3627295"/>
          </a:xfrm>
          <a:prstGeom prst="rect">
            <a:avLst/>
          </a:prstGeom>
        </p:spPr>
      </p:pic>
      <p:sp>
        <p:nvSpPr>
          <p:cNvPr id="48" name="Google Shape;2832;p83"/>
          <p:cNvSpPr/>
          <p:nvPr/>
        </p:nvSpPr>
        <p:spPr>
          <a:xfrm>
            <a:off x="61956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49" name="Google Shape;2833;p83"/>
          <p:cNvSpPr/>
          <p:nvPr/>
        </p:nvSpPr>
        <p:spPr>
          <a:xfrm>
            <a:off x="63893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0" name="Google Shape;2834;p83"/>
          <p:cNvSpPr/>
          <p:nvPr/>
        </p:nvSpPr>
        <p:spPr>
          <a:xfrm>
            <a:off x="6598553"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1" name="Google Shape;2835;p83"/>
          <p:cNvSpPr/>
          <p:nvPr/>
        </p:nvSpPr>
        <p:spPr>
          <a:xfrm>
            <a:off x="6850552" y="432526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3" name="Google Shape;2836;p83"/>
          <p:cNvSpPr/>
          <p:nvPr/>
        </p:nvSpPr>
        <p:spPr>
          <a:xfrm>
            <a:off x="78920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4" name="Google Shape;2837;p83"/>
          <p:cNvSpPr/>
          <p:nvPr/>
        </p:nvSpPr>
        <p:spPr>
          <a:xfrm>
            <a:off x="8286731" y="438261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5" name="Google Shape;2838;p83"/>
          <p:cNvSpPr/>
          <p:nvPr/>
        </p:nvSpPr>
        <p:spPr>
          <a:xfrm>
            <a:off x="8651107" y="442694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6" name="Google Shape;2839;p83"/>
          <p:cNvSpPr/>
          <p:nvPr/>
        </p:nvSpPr>
        <p:spPr>
          <a:xfrm>
            <a:off x="84813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7" name="Google Shape;2840;p83"/>
          <p:cNvSpPr/>
          <p:nvPr/>
        </p:nvSpPr>
        <p:spPr>
          <a:xfrm>
            <a:off x="8779261"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8" name="Google Shape;2841;p83"/>
          <p:cNvSpPr/>
          <p:nvPr/>
        </p:nvSpPr>
        <p:spPr>
          <a:xfrm>
            <a:off x="70207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59" name="Google Shape;2842;p83"/>
          <p:cNvSpPr/>
          <p:nvPr/>
        </p:nvSpPr>
        <p:spPr>
          <a:xfrm>
            <a:off x="7492504"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0" name="Google Shape;2843;p83"/>
          <p:cNvSpPr/>
          <p:nvPr/>
        </p:nvSpPr>
        <p:spPr>
          <a:xfrm>
            <a:off x="7697156" y="4345183"/>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1" name="Google Shape;2844;p83"/>
          <p:cNvSpPr/>
          <p:nvPr/>
        </p:nvSpPr>
        <p:spPr>
          <a:xfrm>
            <a:off x="72609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2" name="Google Shape;2845;p83"/>
          <p:cNvSpPr/>
          <p:nvPr/>
        </p:nvSpPr>
        <p:spPr>
          <a:xfrm>
            <a:off x="8006464"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3" name="Google Shape;2846;p83"/>
          <p:cNvSpPr/>
          <p:nvPr/>
        </p:nvSpPr>
        <p:spPr>
          <a:xfrm>
            <a:off x="74998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200"/>
            </a:pPr>
            <a:endParaRPr sz="1200">
              <a:solidFill>
                <a:srgbClr val="000000"/>
              </a:solidFill>
              <a:latin typeface="Calibri"/>
              <a:ea typeface="Calibri"/>
              <a:cs typeface="Calibri"/>
              <a:sym typeface="Calibri"/>
            </a:endParaRPr>
          </a:p>
        </p:txBody>
      </p:sp>
      <p:sp>
        <p:nvSpPr>
          <p:cNvPr id="64" name="Google Shape;2847;p83"/>
          <p:cNvSpPr txBox="1"/>
          <p:nvPr/>
        </p:nvSpPr>
        <p:spPr>
          <a:xfrm>
            <a:off x="7393990" y="1927244"/>
            <a:ext cx="412780" cy="292800"/>
          </a:xfrm>
          <a:prstGeom prst="rect">
            <a:avLst/>
          </a:prstGeom>
          <a:noFill/>
          <a:ln>
            <a:noFill/>
          </a:ln>
        </p:spPr>
        <p:txBody>
          <a:bodyPr spcFirstLastPara="1" wrap="square" lIns="91425" tIns="91425" rIns="91425" bIns="91425" anchor="t" anchorCtr="0">
            <a:noAutofit/>
          </a:bodyPr>
          <a:lstStyle/>
          <a:p>
            <a:r>
              <a:rPr lang="en-CA" sz="1100" b="1" dirty="0">
                <a:solidFill>
                  <a:srgbClr val="980000"/>
                </a:solidFill>
              </a:rPr>
              <a:t>O</a:t>
            </a:r>
            <a:r>
              <a:rPr lang="en-CA" sz="1100" b="1" baseline="-25000" dirty="0">
                <a:solidFill>
                  <a:srgbClr val="980000"/>
                </a:solidFill>
              </a:rPr>
              <a:t>Q</a:t>
            </a:r>
            <a:endParaRPr sz="1100" b="1" dirty="0">
              <a:solidFill>
                <a:srgbClr val="980000"/>
              </a:solidFill>
            </a:endParaRPr>
          </a:p>
        </p:txBody>
      </p:sp>
      <p:sp>
        <p:nvSpPr>
          <p:cNvPr id="65" name="Google Shape;2863;p83"/>
          <p:cNvSpPr/>
          <p:nvPr/>
        </p:nvSpPr>
        <p:spPr>
          <a:xfrm>
            <a:off x="66747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 name="Google Shape;2864;p83"/>
          <p:cNvSpPr/>
          <p:nvPr/>
        </p:nvSpPr>
        <p:spPr>
          <a:xfrm>
            <a:off x="67892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7" name="Google Shape;2865;p83"/>
          <p:cNvSpPr/>
          <p:nvPr/>
        </p:nvSpPr>
        <p:spPr>
          <a:xfrm>
            <a:off x="69127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8" name="Google Shape;2866;p83"/>
          <p:cNvSpPr/>
          <p:nvPr/>
        </p:nvSpPr>
        <p:spPr>
          <a:xfrm>
            <a:off x="70616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69" name="Google Shape;2867;p83"/>
          <p:cNvSpPr/>
          <p:nvPr/>
        </p:nvSpPr>
        <p:spPr>
          <a:xfrm>
            <a:off x="7806769"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0" name="Google Shape;2868;p83"/>
          <p:cNvSpPr/>
          <p:nvPr/>
        </p:nvSpPr>
        <p:spPr>
          <a:xfrm>
            <a:off x="7910140"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1" name="Google Shape;2869;p83"/>
          <p:cNvSpPr/>
          <p:nvPr/>
        </p:nvSpPr>
        <p:spPr>
          <a:xfrm>
            <a:off x="81254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2" name="Google Shape;2870;p83"/>
          <p:cNvSpPr/>
          <p:nvPr/>
        </p:nvSpPr>
        <p:spPr>
          <a:xfrm>
            <a:off x="8025115"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3" name="Google Shape;2871;p83"/>
          <p:cNvSpPr/>
          <p:nvPr/>
        </p:nvSpPr>
        <p:spPr>
          <a:xfrm>
            <a:off x="82011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4" name="Google Shape;2872;p83"/>
          <p:cNvSpPr/>
          <p:nvPr/>
        </p:nvSpPr>
        <p:spPr>
          <a:xfrm>
            <a:off x="7246971" y="327071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5" name="Google Shape;2873;p83"/>
          <p:cNvSpPr/>
          <p:nvPr/>
        </p:nvSpPr>
        <p:spPr>
          <a:xfrm>
            <a:off x="74409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6" name="Google Shape;2874;p83"/>
          <p:cNvSpPr/>
          <p:nvPr/>
        </p:nvSpPr>
        <p:spPr>
          <a:xfrm>
            <a:off x="7561831"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7" name="Google Shape;2875;p83"/>
          <p:cNvSpPr/>
          <p:nvPr/>
        </p:nvSpPr>
        <p:spPr>
          <a:xfrm>
            <a:off x="7304136" y="3330751"/>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sp>
        <p:nvSpPr>
          <p:cNvPr id="78" name="Google Shape;2876;p83"/>
          <p:cNvSpPr/>
          <p:nvPr/>
        </p:nvSpPr>
        <p:spPr>
          <a:xfrm>
            <a:off x="7744564"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80" name="Google Shape;2882;p83"/>
          <p:cNvCxnSpPr/>
          <p:nvPr/>
        </p:nvCxnSpPr>
        <p:spPr>
          <a:xfrm>
            <a:off x="6642486" y="3123743"/>
            <a:ext cx="1779300" cy="0"/>
          </a:xfrm>
          <a:prstGeom prst="straightConnector1">
            <a:avLst/>
          </a:prstGeom>
          <a:noFill/>
          <a:ln w="28575" cap="flat" cmpd="sng">
            <a:solidFill>
              <a:srgbClr val="980000"/>
            </a:solidFill>
            <a:prstDash val="solid"/>
            <a:round/>
            <a:headEnd type="none" w="med" len="med"/>
            <a:tailEnd type="triangle" w="med" len="med"/>
          </a:ln>
        </p:spPr>
      </p:cxnSp>
      <p:sp>
        <p:nvSpPr>
          <p:cNvPr id="81" name="Google Shape;2883;p83"/>
          <p:cNvSpPr txBox="1"/>
          <p:nvPr/>
        </p:nvSpPr>
        <p:spPr>
          <a:xfrm>
            <a:off x="7142651" y="4100605"/>
            <a:ext cx="457448" cy="308477"/>
          </a:xfrm>
          <a:prstGeom prst="rect">
            <a:avLst/>
          </a:prstGeom>
          <a:noFill/>
          <a:ln>
            <a:noFill/>
          </a:ln>
        </p:spPr>
        <p:txBody>
          <a:bodyPr spcFirstLastPara="1" wrap="square" lIns="91425" tIns="91425" rIns="91425" bIns="91425" anchor="t" anchorCtr="0">
            <a:noAutofit/>
          </a:bodyPr>
          <a:lstStyle/>
          <a:p>
            <a:r>
              <a:rPr lang="en" sz="1100" b="1" dirty="0">
                <a:solidFill>
                  <a:srgbClr val="980000"/>
                </a:solidFill>
              </a:rPr>
              <a:t>O</a:t>
            </a:r>
            <a:r>
              <a:rPr lang="en" sz="1100" b="1" baseline="-25000" dirty="0">
                <a:solidFill>
                  <a:srgbClr val="980000"/>
                </a:solidFill>
              </a:rPr>
              <a:t>x</a:t>
            </a:r>
            <a:endParaRPr sz="1100" b="1" baseline="-25000" dirty="0">
              <a:solidFill>
                <a:srgbClr val="980000"/>
              </a:solidFill>
            </a:endParaRPr>
          </a:p>
        </p:txBody>
      </p:sp>
      <p:sp>
        <p:nvSpPr>
          <p:cNvPr id="82" name="Rectangle 81"/>
          <p:cNvSpPr/>
          <p:nvPr/>
        </p:nvSpPr>
        <p:spPr>
          <a:xfrm>
            <a:off x="7534104" y="3290500"/>
            <a:ext cx="226344" cy="300210"/>
          </a:xfrm>
          <a:prstGeom prst="rect">
            <a:avLst/>
          </a:prstGeom>
        </p:spPr>
        <p:txBody>
          <a:bodyPr wrap="none">
            <a:spAutoFit/>
          </a:bodyPr>
          <a:lstStyle/>
          <a:p>
            <a:r>
              <a:rPr lang="en-CA" sz="1351" dirty="0"/>
              <a:t> </a:t>
            </a:r>
          </a:p>
        </p:txBody>
      </p:sp>
      <p:sp>
        <p:nvSpPr>
          <p:cNvPr id="83" name="Rectangle 82"/>
          <p:cNvSpPr/>
          <p:nvPr/>
        </p:nvSpPr>
        <p:spPr>
          <a:xfrm>
            <a:off x="7534104" y="3290500"/>
            <a:ext cx="226344" cy="300210"/>
          </a:xfrm>
          <a:prstGeom prst="rect">
            <a:avLst/>
          </a:prstGeom>
        </p:spPr>
        <p:txBody>
          <a:bodyPr wrap="none">
            <a:spAutoFit/>
          </a:bodyPr>
          <a:lstStyle/>
          <a:p>
            <a:r>
              <a:rPr lang="en-CA" sz="1351" dirty="0"/>
              <a:t> </a:t>
            </a:r>
          </a:p>
        </p:txBody>
      </p:sp>
      <p:sp>
        <p:nvSpPr>
          <p:cNvPr id="84" name="Google Shape;2905;p83"/>
          <p:cNvSpPr txBox="1"/>
          <p:nvPr/>
        </p:nvSpPr>
        <p:spPr>
          <a:xfrm>
            <a:off x="6136028" y="2531983"/>
            <a:ext cx="2730000" cy="463500"/>
          </a:xfrm>
          <a:prstGeom prst="rect">
            <a:avLst/>
          </a:prstGeom>
          <a:noFill/>
          <a:ln>
            <a:noFill/>
          </a:ln>
        </p:spPr>
        <p:txBody>
          <a:bodyPr spcFirstLastPara="1" wrap="square" lIns="91425" tIns="91425" rIns="91425" bIns="91425" anchor="t" anchorCtr="0">
            <a:noAutofit/>
          </a:bodyPr>
          <a:lstStyle/>
          <a:p>
            <a:pPr algn="ctr"/>
            <a:r>
              <a:rPr lang="en" sz="1100" dirty="0"/>
              <a:t>The summary of</a:t>
            </a:r>
            <a:r>
              <a:rPr lang="en" sz="1100" b="1" dirty="0">
                <a:solidFill>
                  <a:srgbClr val="980000"/>
                </a:solidFill>
              </a:rPr>
              <a:t> </a:t>
            </a:r>
            <a:r>
              <a:rPr lang="en-CA" sz="1100" b="1" dirty="0">
                <a:solidFill>
                  <a:srgbClr val="980000"/>
                </a:solidFill>
              </a:rPr>
              <a:t>O</a:t>
            </a:r>
            <a:r>
              <a:rPr lang="en-CA" sz="1100" b="1" baseline="-25000" dirty="0">
                <a:solidFill>
                  <a:srgbClr val="980000"/>
                </a:solidFill>
              </a:rPr>
              <a:t>Q</a:t>
            </a:r>
            <a:r>
              <a:rPr lang="en" sz="1100" dirty="0"/>
              <a:t> (</a:t>
            </a:r>
            <a:r>
              <a:rPr lang="en-CA" sz="1100" b="1" dirty="0">
                <a:solidFill>
                  <a:srgbClr val="980000"/>
                </a:solidFill>
              </a:rPr>
              <a:t>O</a:t>
            </a:r>
            <a:r>
              <a:rPr lang="en-CA" sz="1100" b="1" baseline="-25000" dirty="0">
                <a:solidFill>
                  <a:srgbClr val="980000"/>
                </a:solidFill>
              </a:rPr>
              <a:t>Q</a:t>
            </a:r>
            <a:r>
              <a:rPr lang="en" sz="1100" b="1" dirty="0">
                <a:solidFill>
                  <a:srgbClr val="980000"/>
                </a:solidFill>
              </a:rPr>
              <a:t>’</a:t>
            </a:r>
            <a:r>
              <a:rPr lang="en" sz="1100" dirty="0"/>
              <a:t>) is compared to the summary of each candidate</a:t>
            </a:r>
            <a:endParaRPr sz="1100" b="1" baseline="-25000" dirty="0">
              <a:solidFill>
                <a:srgbClr val="85200C"/>
              </a:solidFill>
            </a:endParaRPr>
          </a:p>
        </p:txBody>
      </p:sp>
      <p:sp>
        <p:nvSpPr>
          <p:cNvPr id="88" name="Google Shape;2878;p83"/>
          <p:cNvSpPr txBox="1"/>
          <p:nvPr/>
        </p:nvSpPr>
        <p:spPr>
          <a:xfrm>
            <a:off x="6630682" y="1379615"/>
            <a:ext cx="2491548" cy="664258"/>
          </a:xfrm>
          <a:prstGeom prst="rect">
            <a:avLst/>
          </a:prstGeom>
          <a:noFill/>
          <a:ln>
            <a:noFill/>
          </a:ln>
        </p:spPr>
        <p:txBody>
          <a:bodyPr spcFirstLastPara="1" wrap="square" lIns="91425" tIns="91425" rIns="91425" bIns="91425" anchor="t" anchorCtr="0">
            <a:noAutofit/>
          </a:bodyPr>
          <a:lstStyle/>
          <a:p>
            <a:r>
              <a:rPr lang="en-CA" sz="1100" b="1" dirty="0" err="1">
                <a:solidFill>
                  <a:schemeClr val="accent1">
                    <a:lumMod val="75000"/>
                  </a:schemeClr>
                </a:solidFill>
              </a:rPr>
              <a:t>bsf</a:t>
            </a:r>
            <a:r>
              <a:rPr lang="en-CA" sz="1100" b="1" dirty="0">
                <a:solidFill>
                  <a:schemeClr val="accent1">
                    <a:lumMod val="75000"/>
                  </a:schemeClr>
                </a:solidFill>
              </a:rPr>
              <a:t>     = </a:t>
            </a:r>
            <a:r>
              <a:rPr lang="en-CA" sz="1051" b="1" dirty="0">
                <a:solidFill>
                  <a:schemeClr val="accent1">
                    <a:lumMod val="75000"/>
                  </a:schemeClr>
                </a:solidFill>
              </a:rPr>
              <a:t>d</a:t>
            </a:r>
            <a:r>
              <a:rPr lang="en-CA" sz="1100" b="1" dirty="0">
                <a:solidFill>
                  <a:schemeClr val="accent1">
                    <a:lumMod val="75000"/>
                  </a:schemeClr>
                </a:solidFill>
              </a:rPr>
              <a:t>(O</a:t>
            </a:r>
            <a:r>
              <a:rPr lang="en-CA" sz="1100" b="1" baseline="-25000" dirty="0">
                <a:solidFill>
                  <a:schemeClr val="accent1">
                    <a:lumMod val="75000"/>
                  </a:schemeClr>
                </a:solidFill>
              </a:rPr>
              <a:t>Q</a:t>
            </a:r>
            <a:r>
              <a:rPr lang="en-CA" sz="1100" b="1" dirty="0">
                <a:solidFill>
                  <a:schemeClr val="accent1">
                    <a:lumMod val="75000"/>
                  </a:schemeClr>
                </a:solidFill>
              </a:rPr>
              <a:t>,O</a:t>
            </a:r>
            <a:r>
              <a:rPr lang="en-CA" sz="1100" b="1" baseline="-25000" dirty="0">
                <a:solidFill>
                  <a:schemeClr val="accent1">
                    <a:lumMod val="75000"/>
                  </a:schemeClr>
                </a:solidFill>
              </a:rPr>
              <a:t>1</a:t>
            </a:r>
            <a:r>
              <a:rPr lang="en-CA" sz="1100" b="1" dirty="0">
                <a:solidFill>
                  <a:schemeClr val="accent1">
                    <a:lumMod val="75000"/>
                  </a:schemeClr>
                </a:solidFill>
              </a:rPr>
              <a:t>)</a:t>
            </a:r>
          </a:p>
          <a:p>
            <a:r>
              <a:rPr lang="en-CA" sz="1100" b="1" dirty="0"/>
              <a:t>If</a:t>
            </a:r>
            <a:r>
              <a:rPr lang="en-CA" sz="1100" b="1" dirty="0">
                <a:solidFill>
                  <a:schemeClr val="accent1">
                    <a:lumMod val="75000"/>
                  </a:schemeClr>
                </a:solidFill>
              </a:rPr>
              <a:t> </a:t>
            </a:r>
            <a:r>
              <a:rPr lang="en-CA" sz="1100" b="1" dirty="0" err="1">
                <a:solidFill>
                  <a:schemeClr val="accent1">
                    <a:lumMod val="75000"/>
                  </a:schemeClr>
                </a:solidFill>
              </a:rPr>
              <a:t>bsf</a:t>
            </a:r>
            <a:r>
              <a:rPr lang="en-CA" sz="1100" b="1" dirty="0">
                <a:solidFill>
                  <a:schemeClr val="accent1">
                    <a:lumMod val="75000"/>
                  </a:schemeClr>
                </a:solidFill>
              </a:rPr>
              <a:t> </a:t>
            </a:r>
            <a:r>
              <a:rPr lang="en-CA" sz="1100" b="1" dirty="0"/>
              <a:t>&lt;=</a:t>
            </a:r>
            <a:endParaRPr lang="en-CA" sz="1100" b="1" dirty="0">
              <a:solidFill>
                <a:schemeClr val="accent1">
                  <a:lumMod val="75000"/>
                </a:schemeClr>
              </a:solidFill>
            </a:endParaRPr>
          </a:p>
          <a:p>
            <a:endParaRPr sz="1100" b="1" dirty="0">
              <a:solidFill>
                <a:srgbClr val="434343"/>
              </a:solidFill>
            </a:endParaRPr>
          </a:p>
        </p:txBody>
      </p:sp>
      <p:sp>
        <p:nvSpPr>
          <p:cNvPr id="92" name="Google Shape;2880;p83"/>
          <p:cNvSpPr/>
          <p:nvPr/>
        </p:nvSpPr>
        <p:spPr>
          <a:xfrm>
            <a:off x="7317047" y="3267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3" name="Google Shape;2881;p83"/>
          <p:cNvCxnSpPr>
            <a:endCxn id="92" idx="0"/>
          </p:cNvCxnSpPr>
          <p:nvPr/>
        </p:nvCxnSpPr>
        <p:spPr>
          <a:xfrm flipH="1">
            <a:off x="7438697" y="2379646"/>
            <a:ext cx="110664" cy="888084"/>
          </a:xfrm>
          <a:prstGeom prst="straightConnector1">
            <a:avLst/>
          </a:prstGeom>
          <a:noFill/>
          <a:ln w="9525" cap="flat" cmpd="sng">
            <a:solidFill>
              <a:schemeClr val="dk1"/>
            </a:solidFill>
            <a:prstDash val="solid"/>
            <a:round/>
            <a:headEnd type="none" w="sm" len="sm"/>
            <a:tailEnd type="none" w="sm" len="sm"/>
          </a:ln>
        </p:spPr>
      </p:cxnSp>
      <p:sp>
        <p:nvSpPr>
          <p:cNvPr id="94" name="Google Shape;2880;p83"/>
          <p:cNvSpPr/>
          <p:nvPr/>
        </p:nvSpPr>
        <p:spPr>
          <a:xfrm>
            <a:off x="7388883" y="434873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Calibri"/>
              <a:ea typeface="Calibri"/>
              <a:cs typeface="Calibri"/>
              <a:sym typeface="Calibri"/>
            </a:endParaRPr>
          </a:p>
        </p:txBody>
      </p:sp>
      <p:cxnSp>
        <p:nvCxnSpPr>
          <p:cNvPr id="95" name="Google Shape;2881;p83"/>
          <p:cNvCxnSpPr>
            <a:endCxn id="94" idx="0"/>
          </p:cNvCxnSpPr>
          <p:nvPr/>
        </p:nvCxnSpPr>
        <p:spPr>
          <a:xfrm>
            <a:off x="7449314" y="3327725"/>
            <a:ext cx="61223" cy="1021011"/>
          </a:xfrm>
          <a:prstGeom prst="straightConnector1">
            <a:avLst/>
          </a:prstGeom>
          <a:noFill/>
          <a:ln w="9525" cap="flat" cmpd="sng">
            <a:solidFill>
              <a:schemeClr val="dk1"/>
            </a:solidFill>
            <a:prstDash val="solid"/>
            <a:round/>
            <a:headEnd type="none" w="sm" len="sm"/>
            <a:tailEnd type="none" w="sm" len="sm"/>
          </a:ln>
        </p:spPr>
      </p:cxnSp>
      <p:sp>
        <p:nvSpPr>
          <p:cNvPr id="79" name="Oval 78"/>
          <p:cNvSpPr/>
          <p:nvPr/>
        </p:nvSpPr>
        <p:spPr>
          <a:xfrm>
            <a:off x="5972604" y="2117263"/>
            <a:ext cx="224235"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85" name="Rectangle 84"/>
          <p:cNvSpPr/>
          <p:nvPr/>
        </p:nvSpPr>
        <p:spPr>
          <a:xfrm>
            <a:off x="7226938" y="1586396"/>
            <a:ext cx="1039067" cy="262059"/>
          </a:xfrm>
          <a:prstGeom prst="rect">
            <a:avLst/>
          </a:prstGeom>
        </p:spPr>
        <p:txBody>
          <a:bodyPr wrap="none">
            <a:spAutoFit/>
          </a:bodyPr>
          <a:lstStyle/>
          <a:p>
            <a:r>
              <a:rPr lang="el-GR" sz="1103" b="1" dirty="0">
                <a:solidFill>
                  <a:srgbClr val="A61C00"/>
                </a:solidFill>
              </a:rPr>
              <a:t>(1+ε) </a:t>
            </a:r>
            <a:r>
              <a:rPr lang="en-CA" sz="1103" b="1" dirty="0">
                <a:solidFill>
                  <a:srgbClr val="A61C00"/>
                </a:solidFill>
              </a:rPr>
              <a:t>r</a:t>
            </a:r>
            <a:r>
              <a:rPr lang="el-GR" sz="1103" b="1" baseline="-25000" dirty="0">
                <a:solidFill>
                  <a:srgbClr val="A61C00"/>
                </a:solidFill>
              </a:rPr>
              <a:t>δ</a:t>
            </a:r>
            <a:r>
              <a:rPr lang="el-GR" sz="1103" b="1" dirty="0">
                <a:solidFill>
                  <a:srgbClr val="A61C00"/>
                </a:solidFill>
              </a:rPr>
              <a:t>(</a:t>
            </a:r>
            <a:r>
              <a:rPr lang="en-CA" sz="1103" b="1" dirty="0">
                <a:solidFill>
                  <a:srgbClr val="A61C00"/>
                </a:solidFill>
              </a:rPr>
              <a:t>O</a:t>
            </a:r>
            <a:r>
              <a:rPr lang="en-CA" sz="1103" b="1" baseline="-25000" dirty="0">
                <a:solidFill>
                  <a:srgbClr val="A61C00"/>
                </a:solidFill>
              </a:rPr>
              <a:t>Q</a:t>
            </a:r>
            <a:r>
              <a:rPr lang="en-CA" sz="1103" b="1" dirty="0">
                <a:solidFill>
                  <a:srgbClr val="A61C00"/>
                </a:solidFill>
              </a:rPr>
              <a:t>)</a:t>
            </a:r>
            <a:endParaRPr lang="en-CA" sz="1103" b="1" baseline="-25000" dirty="0"/>
          </a:p>
        </p:txBody>
      </p:sp>
      <p:cxnSp>
        <p:nvCxnSpPr>
          <p:cNvPr id="86" name="Straight Arrow Connector 85"/>
          <p:cNvCxnSpPr/>
          <p:nvPr/>
        </p:nvCxnSpPr>
        <p:spPr>
          <a:xfrm flipV="1">
            <a:off x="6212194" y="1825307"/>
            <a:ext cx="1501835" cy="3574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7" name="Picture 4" descr="Free Download Of Stop Sign Icon Clipart PNG Transparent Backgroun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01" t="18427" r="33367" b="18557"/>
          <a:stretch/>
        </p:blipFill>
        <p:spPr bwMode="auto">
          <a:xfrm>
            <a:off x="8116843" y="1452411"/>
            <a:ext cx="480143" cy="4875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7BCD673-74F0-482F-B332-AA3882BCCED8}"/>
              </a:ext>
            </a:extLst>
          </p:cNvPr>
          <p:cNvSpPr>
            <a:spLocks noGrp="1"/>
          </p:cNvSpPr>
          <p:nvPr>
            <p:ph type="ftr" sz="quarter" idx="11"/>
          </p:nvPr>
        </p:nvSpPr>
        <p:spPr/>
        <p:txBody>
          <a:bodyPr/>
          <a:lstStyle/>
          <a:p>
            <a:pPr>
              <a:defRPr/>
            </a:pPr>
            <a:r>
              <a:rPr lang="en-US"/>
              <a:t>Echihabi, Palpanas - MDM 2022</a:t>
            </a:r>
            <a:endParaRPr lang="en-US" dirty="0"/>
          </a:p>
        </p:txBody>
      </p:sp>
      <p:sp>
        <p:nvSpPr>
          <p:cNvPr id="3" name="Slide Number Placeholder 2">
            <a:extLst>
              <a:ext uri="{FF2B5EF4-FFF2-40B4-BE49-F238E27FC236}">
                <a16:creationId xmlns:a16="http://schemas.microsoft.com/office/drawing/2014/main" id="{7C8A582E-EBDA-48C1-B312-1841BB448D44}"/>
              </a:ext>
            </a:extLst>
          </p:cNvPr>
          <p:cNvSpPr>
            <a:spLocks noGrp="1"/>
          </p:cNvSpPr>
          <p:nvPr>
            <p:ph type="sldNum" sz="quarter" idx="12"/>
          </p:nvPr>
        </p:nvSpPr>
        <p:spPr/>
        <p:txBody>
          <a:bodyPr/>
          <a:lstStyle/>
          <a:p>
            <a:pPr>
              <a:defRPr/>
            </a:pPr>
            <a:fld id="{50C4E98D-7045-4952-A751-F5D41AADD046}" type="slidenum">
              <a:rPr lang="en-US" smtClean="0"/>
              <a:pPr>
                <a:defRPr/>
              </a:pPr>
              <a:t>99</a:t>
            </a:fld>
            <a:endParaRPr lang="en-US" dirty="0"/>
          </a:p>
        </p:txBody>
      </p:sp>
      <p:sp>
        <p:nvSpPr>
          <p:cNvPr id="90" name="Rectangle 89">
            <a:extLst>
              <a:ext uri="{FF2B5EF4-FFF2-40B4-BE49-F238E27FC236}">
                <a16:creationId xmlns:a16="http://schemas.microsoft.com/office/drawing/2014/main" id="{308B716B-FD11-4976-9BD5-4FB2F9343884}"/>
              </a:ext>
            </a:extLst>
          </p:cNvPr>
          <p:cNvSpPr/>
          <p:nvPr/>
        </p:nvSpPr>
        <p:spPr>
          <a:xfrm>
            <a:off x="7645631" y="845660"/>
            <a:ext cx="1290407" cy="4823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1" name="Rounded Rectangle 7">
            <a:extLst>
              <a:ext uri="{FF2B5EF4-FFF2-40B4-BE49-F238E27FC236}">
                <a16:creationId xmlns:a16="http://schemas.microsoft.com/office/drawing/2014/main" id="{90BC93AF-44B0-4658-ABE9-C9991EFB929F}"/>
              </a:ext>
            </a:extLst>
          </p:cNvPr>
          <p:cNvSpPr/>
          <p:nvPr/>
        </p:nvSpPr>
        <p:spPr>
          <a:xfrm>
            <a:off x="7717780" y="909104"/>
            <a:ext cx="1129241" cy="367268"/>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6" name="Rectangle 95">
            <a:extLst>
              <a:ext uri="{FF2B5EF4-FFF2-40B4-BE49-F238E27FC236}">
                <a16:creationId xmlns:a16="http://schemas.microsoft.com/office/drawing/2014/main" id="{33E58737-17B9-4B26-A189-9A69AFE132CE}"/>
              </a:ext>
            </a:extLst>
          </p:cNvPr>
          <p:cNvSpPr/>
          <p:nvPr/>
        </p:nvSpPr>
        <p:spPr>
          <a:xfrm>
            <a:off x="7649689" y="516582"/>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7" name="Google Shape;2878;p83">
            <a:extLst>
              <a:ext uri="{FF2B5EF4-FFF2-40B4-BE49-F238E27FC236}">
                <a16:creationId xmlns:a16="http://schemas.microsoft.com/office/drawing/2014/main" id="{9FE650A4-AECF-4395-A145-59D7163EC668}"/>
              </a:ext>
            </a:extLst>
          </p:cNvPr>
          <p:cNvSpPr txBox="1"/>
          <p:nvPr/>
        </p:nvSpPr>
        <p:spPr>
          <a:xfrm>
            <a:off x="3814919" y="4672535"/>
            <a:ext cx="5252881" cy="1179586"/>
          </a:xfrm>
          <a:prstGeom prst="rect">
            <a:avLst/>
          </a:prstGeom>
          <a:noFill/>
          <a:ln>
            <a:noFill/>
          </a:ln>
        </p:spPr>
        <p:txBody>
          <a:bodyPr spcFirstLastPara="1" wrap="square" lIns="91425" tIns="91425" rIns="91425" bIns="91425" anchor="t" anchorCtr="0">
            <a:noAutofit/>
          </a:bodyPr>
          <a:lstStyle/>
          <a:p>
            <a:r>
              <a:rPr lang="en-CA" sz="1200" b="1" dirty="0"/>
              <a:t>If </a:t>
            </a:r>
            <a:r>
              <a:rPr lang="en-CA" sz="1200" b="1" dirty="0">
                <a:solidFill>
                  <a:schemeClr val="accent6"/>
                </a:solidFill>
              </a:rPr>
              <a:t> </a:t>
            </a:r>
            <a:r>
              <a:rPr lang="en-CA" sz="1200" b="1" dirty="0" err="1">
                <a:solidFill>
                  <a:schemeClr val="accent1">
                    <a:lumMod val="75000"/>
                  </a:schemeClr>
                </a:solidFill>
              </a:rPr>
              <a:t>bsf</a:t>
            </a:r>
            <a:r>
              <a:rPr lang="en-CA" sz="1200" b="1" dirty="0">
                <a:solidFill>
                  <a:schemeClr val="accent1">
                    <a:lumMod val="75000"/>
                  </a:schemeClr>
                </a:solidFill>
              </a:rPr>
              <a:t> </a:t>
            </a:r>
            <a:r>
              <a:rPr lang="en-CA" sz="1200" b="1" dirty="0"/>
              <a:t>&lt;= </a:t>
            </a:r>
            <a:r>
              <a:rPr lang="el-GR" sz="1200" b="1" dirty="0">
                <a:solidFill>
                  <a:srgbClr val="A61C00"/>
                </a:solidFill>
              </a:rPr>
              <a:t>(1+ε) </a:t>
            </a:r>
            <a:r>
              <a:rPr lang="en-CA" sz="1200" b="1" dirty="0">
                <a:solidFill>
                  <a:srgbClr val="A61C00"/>
                </a:solidFill>
              </a:rPr>
              <a:t>r</a:t>
            </a:r>
            <a:r>
              <a:rPr lang="el-GR" sz="1200" b="1" baseline="-25000" dirty="0">
                <a:solidFill>
                  <a:srgbClr val="A61C00"/>
                </a:solidFill>
              </a:rPr>
              <a:t>δ</a:t>
            </a:r>
            <a:r>
              <a:rPr lang="el-GR" sz="1200" b="1" dirty="0">
                <a:solidFill>
                  <a:srgbClr val="A61C00"/>
                </a:solidFill>
              </a:rPr>
              <a:t>(</a:t>
            </a:r>
            <a:r>
              <a:rPr lang="en-CA" sz="1200" b="1" dirty="0">
                <a:solidFill>
                  <a:srgbClr val="A61C00"/>
                </a:solidFill>
              </a:rPr>
              <a:t>O</a:t>
            </a:r>
            <a:r>
              <a:rPr lang="en-CA" sz="1200" b="1" baseline="-25000" dirty="0">
                <a:solidFill>
                  <a:srgbClr val="A61C00"/>
                </a:solidFill>
              </a:rPr>
              <a:t>Q</a:t>
            </a:r>
            <a:r>
              <a:rPr lang="en-CA" sz="1200" b="1" dirty="0">
                <a:solidFill>
                  <a:srgbClr val="A61C00"/>
                </a:solidFill>
              </a:rPr>
              <a:t>)</a:t>
            </a:r>
            <a:endParaRPr lang="en-CA" sz="1200" b="1" dirty="0">
              <a:solidFill>
                <a:schemeClr val="accent1">
                  <a:lumMod val="75000"/>
                </a:schemeClr>
              </a:solidFill>
            </a:endParaRPr>
          </a:p>
          <a:p>
            <a:r>
              <a:rPr lang="en-CA" sz="1200" b="1" dirty="0">
                <a:solidFill>
                  <a:srgbClr val="002060"/>
                </a:solidFill>
              </a:rPr>
              <a:t>Given that</a:t>
            </a:r>
            <a:r>
              <a:rPr lang="en-CA" sz="1200" b="1" dirty="0">
                <a:solidFill>
                  <a:schemeClr val="accent6"/>
                </a:solidFill>
              </a:rPr>
              <a:t>  </a:t>
            </a:r>
            <a:r>
              <a:rPr lang="en-CA" sz="1200" b="1" dirty="0">
                <a:solidFill>
                  <a:srgbClr val="C00000"/>
                </a:solidFill>
              </a:rPr>
              <a:t>P{</a:t>
            </a:r>
            <a:r>
              <a:rPr lang="en-CA" sz="1200" b="1" dirty="0">
                <a:solidFill>
                  <a:srgbClr val="002060"/>
                </a:solidFill>
              </a:rPr>
              <a:t>d</a:t>
            </a:r>
            <a:r>
              <a:rPr lang="en-CA" sz="1200" b="1" baseline="-25000" dirty="0">
                <a:solidFill>
                  <a:srgbClr val="002060"/>
                </a:solidFill>
              </a:rPr>
              <a:t>x</a:t>
            </a:r>
            <a:r>
              <a:rPr lang="en-CA" sz="1200" b="1" dirty="0">
                <a:solidFill>
                  <a:srgbClr val="002060"/>
                </a:solidFill>
              </a:rPr>
              <a:t>  &gt;</a:t>
            </a:r>
            <a:r>
              <a:rPr lang="en-CA" sz="1200" b="1" dirty="0">
                <a:solidFill>
                  <a:schemeClr val="accent6"/>
                </a:solidFill>
              </a:rPr>
              <a:t> </a:t>
            </a:r>
            <a:r>
              <a:rPr lang="en-CA" sz="1200" b="1" dirty="0">
                <a:solidFill>
                  <a:srgbClr val="A61C00"/>
                </a:solidFill>
              </a:rPr>
              <a:t>r</a:t>
            </a:r>
            <a:r>
              <a:rPr lang="el-GR" sz="1200" b="1" baseline="-25000" dirty="0">
                <a:solidFill>
                  <a:srgbClr val="A61C00"/>
                </a:solidFill>
              </a:rPr>
              <a:t>δ</a:t>
            </a:r>
            <a:r>
              <a:rPr lang="el-GR" sz="1200" b="1" dirty="0">
                <a:solidFill>
                  <a:srgbClr val="A61C00"/>
                </a:solidFill>
              </a:rPr>
              <a:t>(</a:t>
            </a:r>
            <a:r>
              <a:rPr lang="en-CA" sz="1200" b="1" dirty="0">
                <a:solidFill>
                  <a:srgbClr val="A61C00"/>
                </a:solidFill>
              </a:rPr>
              <a:t>O</a:t>
            </a:r>
            <a:r>
              <a:rPr lang="en-CA" sz="1200" b="1" baseline="-25000" dirty="0">
                <a:solidFill>
                  <a:srgbClr val="A61C00"/>
                </a:solidFill>
              </a:rPr>
              <a:t>Q</a:t>
            </a:r>
            <a:r>
              <a:rPr lang="en-CA" sz="1200" b="1" dirty="0">
                <a:solidFill>
                  <a:srgbClr val="A61C00"/>
                </a:solidFill>
              </a:rPr>
              <a:t>)</a:t>
            </a:r>
            <a:r>
              <a:rPr lang="en-CA" sz="1200" b="1" dirty="0">
                <a:solidFill>
                  <a:srgbClr val="C00000"/>
                </a:solidFill>
              </a:rPr>
              <a:t>}</a:t>
            </a:r>
            <a:r>
              <a:rPr lang="en-CA" sz="1200" b="1" dirty="0">
                <a:solidFill>
                  <a:schemeClr val="accent6"/>
                </a:solidFill>
              </a:rPr>
              <a:t> </a:t>
            </a:r>
            <a:r>
              <a:rPr lang="en-CA" sz="1200" b="1" dirty="0"/>
              <a:t>&gt;=</a:t>
            </a:r>
            <a:r>
              <a:rPr lang="en-CA" sz="1200" b="1" dirty="0">
                <a:solidFill>
                  <a:schemeClr val="accent6"/>
                </a:solidFill>
              </a:rPr>
              <a:t> </a:t>
            </a:r>
            <a:r>
              <a:rPr lang="en-US" sz="1200" b="1" dirty="0">
                <a:solidFill>
                  <a:srgbClr val="C00000"/>
                </a:solidFill>
                <a:latin typeface="Arial" panose="020B0604020202020204" pitchFamily="34" charset="0"/>
                <a:ea typeface="Century Gothic"/>
                <a:cs typeface="Arial" panose="020B0604020202020204" pitchFamily="34" charset="0"/>
                <a:sym typeface="Century Gothic"/>
              </a:rPr>
              <a:t>δ</a:t>
            </a:r>
            <a:r>
              <a:rPr lang="en-US" sz="1200" b="1" dirty="0">
                <a:solidFill>
                  <a:srgbClr val="002060"/>
                </a:solidFill>
                <a:latin typeface="Arial" panose="020B0604020202020204" pitchFamily="34" charset="0"/>
                <a:ea typeface="Century Gothic"/>
                <a:cs typeface="Arial" panose="020B0604020202020204" pitchFamily="34" charset="0"/>
                <a:sym typeface="Century Gothic"/>
              </a:rPr>
              <a:t>, </a:t>
            </a:r>
            <a:r>
              <a:rPr lang="en-US" sz="1200" b="1" dirty="0" err="1">
                <a:solidFill>
                  <a:srgbClr val="002060"/>
                </a:solidFill>
                <a:latin typeface="Arial" panose="020B0604020202020204" pitchFamily="34" charset="0"/>
                <a:ea typeface="Century Gothic"/>
                <a:cs typeface="Arial" panose="020B0604020202020204" pitchFamily="34" charset="0"/>
                <a:sym typeface="Century Gothic"/>
              </a:rPr>
              <a:t>i.e</a:t>
            </a:r>
            <a:r>
              <a:rPr lang="en-US" sz="1200" b="1" dirty="0">
                <a:solidFill>
                  <a:srgbClr val="002060"/>
                </a:solidFill>
                <a:latin typeface="Arial" panose="020B0604020202020204" pitchFamily="34" charset="0"/>
                <a:ea typeface="Century Gothic"/>
                <a:cs typeface="Arial" panose="020B0604020202020204" pitchFamily="34" charset="0"/>
                <a:sym typeface="Century Gothic"/>
              </a:rPr>
              <a:t>, </a:t>
            </a:r>
            <a:r>
              <a:rPr lang="en-CA" sz="1200" b="1" dirty="0">
                <a:solidFill>
                  <a:srgbClr val="C00000"/>
                </a:solidFill>
              </a:rPr>
              <a:t>P{</a:t>
            </a:r>
            <a:r>
              <a:rPr lang="en-CA" sz="1200" b="1" dirty="0">
                <a:solidFill>
                  <a:srgbClr val="002060"/>
                </a:solidFill>
              </a:rPr>
              <a:t>d</a:t>
            </a:r>
            <a:r>
              <a:rPr lang="en-CA" sz="1200" b="1" baseline="-25000" dirty="0">
                <a:solidFill>
                  <a:srgbClr val="002060"/>
                </a:solidFill>
              </a:rPr>
              <a:t>x</a:t>
            </a:r>
            <a:r>
              <a:rPr lang="en-CA" sz="1200" b="1" dirty="0">
                <a:solidFill>
                  <a:srgbClr val="002060"/>
                </a:solidFill>
              </a:rPr>
              <a:t> &lt;= </a:t>
            </a:r>
            <a:r>
              <a:rPr lang="en-CA" sz="1200" b="1" dirty="0">
                <a:solidFill>
                  <a:srgbClr val="C00000"/>
                </a:solidFill>
              </a:rPr>
              <a:t>r</a:t>
            </a:r>
            <a:r>
              <a:rPr lang="el-GR" sz="1200" b="1" baseline="-25000" dirty="0">
                <a:solidFill>
                  <a:srgbClr val="C00000"/>
                </a:solidFill>
              </a:rPr>
              <a:t>δ</a:t>
            </a:r>
            <a:r>
              <a:rPr lang="el-GR" sz="1200" b="1" dirty="0">
                <a:solidFill>
                  <a:srgbClr val="C00000"/>
                </a:solidFill>
              </a:rPr>
              <a:t>(</a:t>
            </a:r>
            <a:r>
              <a:rPr lang="en-CA" sz="1200" b="1" dirty="0">
                <a:solidFill>
                  <a:srgbClr val="C00000"/>
                </a:solidFill>
              </a:rPr>
              <a:t>O</a:t>
            </a:r>
            <a:r>
              <a:rPr lang="en-CA" sz="1200" b="1" baseline="-25000" dirty="0">
                <a:solidFill>
                  <a:srgbClr val="C00000"/>
                </a:solidFill>
              </a:rPr>
              <a:t>Q</a:t>
            </a:r>
            <a:r>
              <a:rPr lang="en-CA" sz="1200" b="1" dirty="0">
                <a:solidFill>
                  <a:srgbClr val="C00000"/>
                </a:solidFill>
              </a:rPr>
              <a:t>)}</a:t>
            </a:r>
            <a:r>
              <a:rPr lang="en-CA" sz="1200" b="1" dirty="0">
                <a:solidFill>
                  <a:srgbClr val="002060"/>
                </a:solidFill>
              </a:rPr>
              <a:t> &lt;</a:t>
            </a:r>
            <a:r>
              <a:rPr lang="en-CA" sz="1200" b="1" dirty="0">
                <a:solidFill>
                  <a:srgbClr val="C00000"/>
                </a:solidFill>
              </a:rPr>
              <a:t> 1-</a:t>
            </a:r>
            <a:r>
              <a:rPr lang="en-US" sz="1200" b="1" dirty="0">
                <a:solidFill>
                  <a:srgbClr val="C00000"/>
                </a:solidFill>
                <a:latin typeface="Arial" panose="020B0604020202020204" pitchFamily="34" charset="0"/>
                <a:ea typeface="Century Gothic"/>
                <a:cs typeface="Arial" panose="020B0604020202020204" pitchFamily="34" charset="0"/>
                <a:sym typeface="Century Gothic"/>
              </a:rPr>
              <a:t>δ</a:t>
            </a:r>
            <a:r>
              <a:rPr lang="en-US" sz="1200" b="1" dirty="0">
                <a:solidFill>
                  <a:srgbClr val="002060"/>
                </a:solidFill>
                <a:latin typeface="Arial" panose="020B0604020202020204" pitchFamily="34" charset="0"/>
                <a:ea typeface="Century Gothic"/>
                <a:cs typeface="Arial" panose="020B0604020202020204" pitchFamily="34" charset="0"/>
                <a:sym typeface="Century Gothic"/>
              </a:rPr>
              <a:t> </a:t>
            </a:r>
          </a:p>
          <a:p>
            <a:r>
              <a:rPr lang="en-US" sz="1200" b="1" dirty="0">
                <a:solidFill>
                  <a:srgbClr val="002060"/>
                </a:solidFill>
                <a:latin typeface="Arial" panose="020B0604020202020204" pitchFamily="34" charset="0"/>
                <a:ea typeface="Century Gothic"/>
                <a:cs typeface="Arial" panose="020B0604020202020204" pitchFamily="34" charset="0"/>
                <a:sym typeface="Century Gothic"/>
              </a:rPr>
              <a:t>And </a:t>
            </a:r>
            <a:r>
              <a:rPr lang="en-CA" sz="1200" b="1" dirty="0" err="1">
                <a:solidFill>
                  <a:srgbClr val="002060"/>
                </a:solidFill>
              </a:rPr>
              <a:t>bsf</a:t>
            </a:r>
            <a:r>
              <a:rPr lang="en-CA" sz="1200" b="1" dirty="0">
                <a:solidFill>
                  <a:srgbClr val="002060"/>
                </a:solidFill>
              </a:rPr>
              <a:t> / (1+</a:t>
            </a:r>
            <a:r>
              <a:rPr lang="en-US" sz="1200" b="1" dirty="0">
                <a:solidFill>
                  <a:srgbClr val="002060"/>
                </a:solidFill>
                <a:latin typeface="Helvetica Neue"/>
                <a:ea typeface="Helvetica Neue"/>
                <a:cs typeface="Helvetica Neue"/>
                <a:sym typeface="Helvetica Neue"/>
              </a:rPr>
              <a:t>ε</a:t>
            </a:r>
            <a:r>
              <a:rPr lang="en-CA" sz="1200" b="1" dirty="0">
                <a:solidFill>
                  <a:srgbClr val="002060"/>
                </a:solidFill>
              </a:rPr>
              <a:t>) &lt;= </a:t>
            </a:r>
            <a:r>
              <a:rPr lang="en-CA" sz="1200" b="1" dirty="0">
                <a:solidFill>
                  <a:srgbClr val="C00000"/>
                </a:solidFill>
              </a:rPr>
              <a:t>r</a:t>
            </a:r>
            <a:r>
              <a:rPr lang="el-GR" sz="1200" b="1" baseline="-25000" dirty="0">
                <a:solidFill>
                  <a:srgbClr val="C00000"/>
                </a:solidFill>
              </a:rPr>
              <a:t>δ</a:t>
            </a:r>
            <a:r>
              <a:rPr lang="el-GR" sz="1200" b="1" dirty="0">
                <a:solidFill>
                  <a:srgbClr val="C00000"/>
                </a:solidFill>
              </a:rPr>
              <a:t>(</a:t>
            </a:r>
            <a:r>
              <a:rPr lang="en-CA" sz="1200" b="1" dirty="0">
                <a:solidFill>
                  <a:srgbClr val="C00000"/>
                </a:solidFill>
              </a:rPr>
              <a:t>O</a:t>
            </a:r>
            <a:r>
              <a:rPr lang="en-CA" sz="1200" b="1" baseline="-25000" dirty="0">
                <a:solidFill>
                  <a:srgbClr val="C00000"/>
                </a:solidFill>
              </a:rPr>
              <a:t>Q</a:t>
            </a:r>
            <a:r>
              <a:rPr lang="en-CA" sz="1200" b="1" dirty="0">
                <a:solidFill>
                  <a:srgbClr val="C00000"/>
                </a:solidFill>
              </a:rPr>
              <a:t>)</a:t>
            </a:r>
            <a:r>
              <a:rPr lang="en-CA" sz="1200" b="1" dirty="0">
                <a:solidFill>
                  <a:srgbClr val="002060"/>
                </a:solidFill>
              </a:rPr>
              <a:t> Then </a:t>
            </a:r>
            <a:r>
              <a:rPr lang="en-CA" sz="1200" b="1" dirty="0">
                <a:solidFill>
                  <a:srgbClr val="C00000"/>
                </a:solidFill>
              </a:rPr>
              <a:t>P{</a:t>
            </a:r>
            <a:r>
              <a:rPr lang="en-CA" sz="1200" b="1" dirty="0">
                <a:solidFill>
                  <a:srgbClr val="002060"/>
                </a:solidFill>
              </a:rPr>
              <a:t>d</a:t>
            </a:r>
            <a:r>
              <a:rPr lang="en-CA" sz="1200" b="1" baseline="-25000" dirty="0">
                <a:solidFill>
                  <a:srgbClr val="002060"/>
                </a:solidFill>
              </a:rPr>
              <a:t>x</a:t>
            </a:r>
            <a:r>
              <a:rPr lang="en-CA" sz="1200" b="1" dirty="0">
                <a:solidFill>
                  <a:srgbClr val="002060"/>
                </a:solidFill>
              </a:rPr>
              <a:t>  &lt;= </a:t>
            </a:r>
            <a:r>
              <a:rPr lang="en-CA" sz="1200" b="1" dirty="0" err="1">
                <a:solidFill>
                  <a:srgbClr val="002060"/>
                </a:solidFill>
              </a:rPr>
              <a:t>bsf</a:t>
            </a:r>
            <a:r>
              <a:rPr lang="en-CA" sz="1200" b="1" dirty="0">
                <a:solidFill>
                  <a:srgbClr val="002060"/>
                </a:solidFill>
              </a:rPr>
              <a:t> / (1+</a:t>
            </a:r>
            <a:r>
              <a:rPr lang="en-US" sz="1200" b="1" dirty="0">
                <a:solidFill>
                  <a:srgbClr val="002060"/>
                </a:solidFill>
                <a:latin typeface="Helvetica Neue"/>
                <a:ea typeface="Helvetica Neue"/>
                <a:cs typeface="Helvetica Neue"/>
                <a:sym typeface="Helvetica Neue"/>
              </a:rPr>
              <a:t>ε</a:t>
            </a:r>
            <a:r>
              <a:rPr lang="en-CA" sz="1200" b="1" dirty="0">
                <a:solidFill>
                  <a:srgbClr val="002060"/>
                </a:solidFill>
              </a:rPr>
              <a:t>)</a:t>
            </a:r>
            <a:r>
              <a:rPr lang="en-CA" sz="1200" b="1" dirty="0">
                <a:solidFill>
                  <a:srgbClr val="C00000"/>
                </a:solidFill>
              </a:rPr>
              <a:t>}</a:t>
            </a:r>
            <a:r>
              <a:rPr lang="en-CA" sz="1200" b="1" dirty="0">
                <a:solidFill>
                  <a:srgbClr val="002060"/>
                </a:solidFill>
              </a:rPr>
              <a:t> &lt; </a:t>
            </a:r>
            <a:r>
              <a:rPr lang="en-CA" sz="1200" b="1" dirty="0">
                <a:solidFill>
                  <a:srgbClr val="C00000"/>
                </a:solidFill>
              </a:rPr>
              <a:t>1-</a:t>
            </a:r>
            <a:r>
              <a:rPr lang="en-US" sz="1200" b="1" dirty="0">
                <a:solidFill>
                  <a:srgbClr val="C00000"/>
                </a:solidFill>
                <a:latin typeface="Arial" panose="020B0604020202020204" pitchFamily="34" charset="0"/>
                <a:ea typeface="Century Gothic"/>
                <a:cs typeface="Arial" panose="020B0604020202020204" pitchFamily="34" charset="0"/>
                <a:sym typeface="Century Gothic"/>
              </a:rPr>
              <a:t>δ</a:t>
            </a:r>
            <a:r>
              <a:rPr lang="en-US" sz="1200" b="1" dirty="0">
                <a:solidFill>
                  <a:srgbClr val="002060"/>
                </a:solidFill>
                <a:latin typeface="Arial" panose="020B0604020202020204" pitchFamily="34" charset="0"/>
                <a:ea typeface="Century Gothic"/>
                <a:cs typeface="Arial" panose="020B0604020202020204" pitchFamily="34" charset="0"/>
                <a:sym typeface="Century Gothic"/>
              </a:rPr>
              <a:t> </a:t>
            </a:r>
            <a:r>
              <a:rPr lang="en-CA" sz="1200" b="1" dirty="0">
                <a:solidFill>
                  <a:srgbClr val="002060"/>
                </a:solidFill>
              </a:rPr>
              <a:t>*</a:t>
            </a:r>
            <a:endParaRPr lang="en-US" sz="1200" b="1" dirty="0">
              <a:solidFill>
                <a:srgbClr val="002060"/>
              </a:solidFill>
              <a:latin typeface="Arial" panose="020B0604020202020204" pitchFamily="34" charset="0"/>
              <a:ea typeface="Century Gothic"/>
              <a:cs typeface="Arial" panose="020B0604020202020204" pitchFamily="34" charset="0"/>
              <a:sym typeface="Century Gothic"/>
            </a:endParaRPr>
          </a:p>
          <a:p>
            <a:r>
              <a:rPr lang="en-CA" sz="1200" b="1" dirty="0">
                <a:solidFill>
                  <a:srgbClr val="002060"/>
                </a:solidFill>
              </a:rPr>
              <a:t>So </a:t>
            </a:r>
            <a:r>
              <a:rPr lang="en-CA" sz="1200" b="1" dirty="0">
                <a:solidFill>
                  <a:srgbClr val="C00000"/>
                </a:solidFill>
              </a:rPr>
              <a:t>P{</a:t>
            </a:r>
            <a:r>
              <a:rPr lang="en-CA" sz="1200" b="1" dirty="0">
                <a:solidFill>
                  <a:srgbClr val="002060"/>
                </a:solidFill>
              </a:rPr>
              <a:t>d</a:t>
            </a:r>
            <a:r>
              <a:rPr lang="en-CA" sz="1200" b="1" baseline="-25000" dirty="0">
                <a:solidFill>
                  <a:srgbClr val="002060"/>
                </a:solidFill>
              </a:rPr>
              <a:t>x</a:t>
            </a:r>
            <a:r>
              <a:rPr lang="en-CA" sz="1200" b="1" dirty="0">
                <a:solidFill>
                  <a:srgbClr val="002060"/>
                </a:solidFill>
              </a:rPr>
              <a:t>  &gt; </a:t>
            </a:r>
            <a:r>
              <a:rPr lang="en-CA" sz="1200" b="1" dirty="0" err="1">
                <a:solidFill>
                  <a:srgbClr val="002060"/>
                </a:solidFill>
              </a:rPr>
              <a:t>bsf</a:t>
            </a:r>
            <a:r>
              <a:rPr lang="en-CA" sz="1200" b="1" dirty="0">
                <a:solidFill>
                  <a:srgbClr val="002060"/>
                </a:solidFill>
              </a:rPr>
              <a:t> / (1+</a:t>
            </a:r>
            <a:r>
              <a:rPr lang="en-US" sz="1200" b="1" dirty="0">
                <a:solidFill>
                  <a:srgbClr val="002060"/>
                </a:solidFill>
                <a:latin typeface="Helvetica Neue"/>
                <a:ea typeface="Helvetica Neue"/>
                <a:cs typeface="Helvetica Neue"/>
                <a:sym typeface="Helvetica Neue"/>
              </a:rPr>
              <a:t>ε</a:t>
            </a:r>
            <a:r>
              <a:rPr lang="en-CA" sz="1200" b="1" dirty="0">
                <a:solidFill>
                  <a:srgbClr val="002060"/>
                </a:solidFill>
              </a:rPr>
              <a:t>)</a:t>
            </a:r>
            <a:r>
              <a:rPr lang="en-CA" sz="1200" b="1" dirty="0">
                <a:solidFill>
                  <a:srgbClr val="C00000"/>
                </a:solidFill>
              </a:rPr>
              <a:t>}</a:t>
            </a:r>
            <a:r>
              <a:rPr lang="en-CA" sz="1200" b="1" dirty="0">
                <a:solidFill>
                  <a:srgbClr val="002060"/>
                </a:solidFill>
              </a:rPr>
              <a:t> &gt;= </a:t>
            </a:r>
            <a:r>
              <a:rPr lang="en-US" sz="1200" b="1" dirty="0">
                <a:solidFill>
                  <a:srgbClr val="C00000"/>
                </a:solidFill>
                <a:latin typeface="Arial" panose="020B0604020202020204" pitchFamily="34" charset="0"/>
                <a:ea typeface="Century Gothic"/>
                <a:cs typeface="Arial" panose="020B0604020202020204" pitchFamily="34" charset="0"/>
                <a:sym typeface="Century Gothic"/>
              </a:rPr>
              <a:t>δ</a:t>
            </a:r>
            <a:r>
              <a:rPr lang="en-CA" sz="1200" b="1" dirty="0">
                <a:solidFill>
                  <a:srgbClr val="002060"/>
                </a:solidFill>
                <a:latin typeface="Arial" panose="020B0604020202020204" pitchFamily="34" charset="0"/>
                <a:ea typeface="Century Gothic"/>
                <a:cs typeface="Arial" panose="020B0604020202020204" pitchFamily="34" charset="0"/>
                <a:sym typeface="Century Gothic"/>
              </a:rPr>
              <a:t>., </a:t>
            </a:r>
            <a:r>
              <a:rPr lang="en-CA" sz="1200" b="1" dirty="0">
                <a:solidFill>
                  <a:srgbClr val="002060"/>
                </a:solidFill>
              </a:rPr>
              <a:t>i.e., </a:t>
            </a:r>
            <a:r>
              <a:rPr lang="en-CA" sz="1200" b="1" dirty="0">
                <a:solidFill>
                  <a:srgbClr val="C00000"/>
                </a:solidFill>
              </a:rPr>
              <a:t>P{</a:t>
            </a:r>
            <a:r>
              <a:rPr lang="en-CA" sz="1200" b="1" dirty="0" err="1">
                <a:solidFill>
                  <a:srgbClr val="002060"/>
                </a:solidFill>
              </a:rPr>
              <a:t>bsf</a:t>
            </a:r>
            <a:r>
              <a:rPr lang="en-CA" sz="1200" b="1" dirty="0">
                <a:solidFill>
                  <a:srgbClr val="002060"/>
                </a:solidFill>
              </a:rPr>
              <a:t> &lt;  (1+</a:t>
            </a:r>
            <a:r>
              <a:rPr lang="en-US" sz="1200" b="1" dirty="0">
                <a:solidFill>
                  <a:srgbClr val="002060"/>
                </a:solidFill>
                <a:latin typeface="Helvetica Neue"/>
                <a:ea typeface="Helvetica Neue"/>
                <a:cs typeface="Helvetica Neue"/>
                <a:sym typeface="Helvetica Neue"/>
              </a:rPr>
              <a:t>ε</a:t>
            </a:r>
            <a:r>
              <a:rPr lang="en-CA" sz="1200" b="1" dirty="0">
                <a:solidFill>
                  <a:srgbClr val="002060"/>
                </a:solidFill>
              </a:rPr>
              <a:t>) d</a:t>
            </a:r>
            <a:r>
              <a:rPr lang="en-CA" sz="1200" b="1" baseline="-25000" dirty="0">
                <a:solidFill>
                  <a:srgbClr val="002060"/>
                </a:solidFill>
              </a:rPr>
              <a:t>x</a:t>
            </a:r>
            <a:r>
              <a:rPr lang="en-CA" sz="1200" b="1" dirty="0">
                <a:solidFill>
                  <a:srgbClr val="002060"/>
                </a:solidFill>
              </a:rPr>
              <a:t>)</a:t>
            </a:r>
            <a:r>
              <a:rPr lang="en-CA" sz="1200" b="1" dirty="0">
                <a:solidFill>
                  <a:srgbClr val="C00000"/>
                </a:solidFill>
              </a:rPr>
              <a:t>}</a:t>
            </a:r>
            <a:r>
              <a:rPr lang="en-CA" sz="1200" b="1" dirty="0">
                <a:solidFill>
                  <a:srgbClr val="002060"/>
                </a:solidFill>
              </a:rPr>
              <a:t> &gt;= </a:t>
            </a:r>
            <a:r>
              <a:rPr lang="en-US" sz="1200" b="1" dirty="0">
                <a:solidFill>
                  <a:srgbClr val="C00000"/>
                </a:solidFill>
                <a:latin typeface="Arial" panose="020B0604020202020204" pitchFamily="34" charset="0"/>
                <a:ea typeface="Century Gothic"/>
                <a:cs typeface="Arial" panose="020B0604020202020204" pitchFamily="34" charset="0"/>
                <a:sym typeface="Century Gothic"/>
              </a:rPr>
              <a:t>δ</a:t>
            </a:r>
          </a:p>
          <a:p>
            <a:endParaRPr lang="en-CA" sz="1200" b="1" dirty="0">
              <a:solidFill>
                <a:schemeClr val="accent6"/>
              </a:solidFill>
            </a:endParaRPr>
          </a:p>
          <a:p>
            <a:endParaRPr lang="en-CA" sz="1200" b="1" dirty="0">
              <a:solidFill>
                <a:schemeClr val="accent1">
                  <a:lumMod val="75000"/>
                </a:schemeClr>
              </a:solidFill>
            </a:endParaRPr>
          </a:p>
          <a:p>
            <a:r>
              <a:rPr lang="en-CA" sz="1200" b="1" dirty="0">
                <a:solidFill>
                  <a:schemeClr val="accent1">
                    <a:lumMod val="75000"/>
                  </a:schemeClr>
                </a:solidFill>
              </a:rPr>
              <a:t>  </a:t>
            </a:r>
          </a:p>
          <a:p>
            <a:endParaRPr sz="1100" b="1" dirty="0">
              <a:solidFill>
                <a:srgbClr val="434343"/>
              </a:solidFill>
            </a:endParaRPr>
          </a:p>
        </p:txBody>
      </p:sp>
      <p:sp>
        <p:nvSpPr>
          <p:cNvPr id="98" name="Google Shape;2905;p83">
            <a:extLst>
              <a:ext uri="{FF2B5EF4-FFF2-40B4-BE49-F238E27FC236}">
                <a16:creationId xmlns:a16="http://schemas.microsoft.com/office/drawing/2014/main" id="{9A4E06FD-4844-412A-A248-8A5B32EB689E}"/>
              </a:ext>
            </a:extLst>
          </p:cNvPr>
          <p:cNvSpPr txBox="1"/>
          <p:nvPr/>
        </p:nvSpPr>
        <p:spPr>
          <a:xfrm>
            <a:off x="44670" y="6476335"/>
            <a:ext cx="7044005" cy="463500"/>
          </a:xfrm>
          <a:prstGeom prst="rect">
            <a:avLst/>
          </a:prstGeom>
          <a:noFill/>
          <a:ln>
            <a:noFill/>
          </a:ln>
        </p:spPr>
        <p:txBody>
          <a:bodyPr spcFirstLastPara="1" wrap="square" lIns="91425" tIns="91425" rIns="91425" bIns="91425" anchor="t" anchorCtr="0">
            <a:noAutofit/>
          </a:bodyPr>
          <a:lstStyle/>
          <a:p>
            <a:r>
              <a:rPr lang="en" sz="1100" dirty="0">
                <a:solidFill>
                  <a:srgbClr val="002060"/>
                </a:solidFill>
              </a:rPr>
              <a:t>* We assume the monotonicity of the distribution of nearest neighbors of </a:t>
            </a:r>
            <a:r>
              <a:rPr lang="en-CA" sz="1100" dirty="0">
                <a:solidFill>
                  <a:srgbClr val="002060"/>
                </a:solidFill>
              </a:rPr>
              <a:t>O</a:t>
            </a:r>
            <a:r>
              <a:rPr lang="en-CA" sz="1100" baseline="-25000" dirty="0">
                <a:solidFill>
                  <a:srgbClr val="002060"/>
                </a:solidFill>
              </a:rPr>
              <a:t>Q</a:t>
            </a:r>
            <a:r>
              <a:rPr lang="en" sz="1100" dirty="0"/>
              <a:t> </a:t>
            </a:r>
            <a:endParaRPr sz="1100" b="1" baseline="-25000" dirty="0">
              <a:solidFill>
                <a:srgbClr val="85200C"/>
              </a:solidFill>
            </a:endParaRPr>
          </a:p>
        </p:txBody>
      </p:sp>
      <p:sp>
        <p:nvSpPr>
          <p:cNvPr id="99" name="Google Shape;380;p29">
            <a:extLst>
              <a:ext uri="{FF2B5EF4-FFF2-40B4-BE49-F238E27FC236}">
                <a16:creationId xmlns:a16="http://schemas.microsoft.com/office/drawing/2014/main" id="{D2A02252-8101-4E2D-9358-9B55AA8FDD2D}"/>
              </a:ext>
            </a:extLst>
          </p:cNvPr>
          <p:cNvSpPr txBox="1">
            <a:spLocks/>
          </p:cNvSpPr>
          <p:nvPr/>
        </p:nvSpPr>
        <p:spPr>
          <a:xfrm>
            <a:off x="4102803" y="2019855"/>
            <a:ext cx="2202732" cy="1120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rgbClr val="C00000"/>
                </a:solidFill>
              </a:rPr>
              <a:t>P{</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 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rgbClr val="C00000"/>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C00000"/>
                </a:solidFill>
              </a:rPr>
              <a:t> </a:t>
            </a:r>
          </a:p>
          <a:p>
            <a:endParaRPr lang="en-US" sz="140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Result is within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distance (1+ ε) of </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the exact answer</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with probability at </a:t>
            </a:r>
          </a:p>
          <a:p>
            <a:r>
              <a:rPr lang="en-US" sz="1400" b="1" dirty="0">
                <a:solidFill>
                  <a:srgbClr val="C00000"/>
                </a:solidFill>
                <a:latin typeface="Arial" panose="020B0604020202020204" pitchFamily="34" charset="0"/>
                <a:ea typeface="Century Gothic"/>
                <a:cs typeface="Arial" panose="020B0604020202020204" pitchFamily="34" charset="0"/>
                <a:sym typeface="Century Gothic"/>
              </a:rPr>
              <a:t>   least δ</a:t>
            </a:r>
          </a:p>
          <a:p>
            <a:r>
              <a:rPr lang="en-US" sz="1400" b="1" dirty="0">
                <a:solidFill>
                  <a:srgbClr val="3333FF"/>
                </a:solidFill>
                <a:latin typeface="Arial" panose="020B0604020202020204" pitchFamily="34" charset="0"/>
                <a:ea typeface="Century Gothic"/>
                <a:cs typeface="Arial" panose="020B0604020202020204" pitchFamily="34" charset="0"/>
                <a:sym typeface="Century Gothic"/>
              </a:rPr>
              <a:t> </a:t>
            </a:r>
          </a:p>
        </p:txBody>
      </p:sp>
    </p:spTree>
    <p:extLst>
      <p:ext uri="{BB962C8B-B14F-4D97-AF65-F5344CB8AC3E}">
        <p14:creationId xmlns:p14="http://schemas.microsoft.com/office/powerpoint/2010/main" val="36347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0.5|0.5|0.9|0.4|0.5"/>
</p:tagLst>
</file>

<file path=ppt/tags/tag2.xml><?xml version="1.0" encoding="utf-8"?>
<p:tagLst xmlns:a="http://schemas.openxmlformats.org/drawingml/2006/main" xmlns:r="http://schemas.openxmlformats.org/officeDocument/2006/relationships" xmlns:p="http://schemas.openxmlformats.org/presentationml/2006/main">
  <p:tag name="TIMING" val="|1.1|7.4|1.3|0.7|8.3|0.7|1.5|15.4|1.3|8.5|1.7"/>
</p:tagLst>
</file>

<file path=ppt/tags/tag3.xml><?xml version="1.0" encoding="utf-8"?>
<p:tagLst xmlns:a="http://schemas.openxmlformats.org/drawingml/2006/main" xmlns:r="http://schemas.openxmlformats.org/officeDocument/2006/relationships" xmlns:p="http://schemas.openxmlformats.org/presentationml/2006/main">
  <p:tag name="TIMING" val="|18.6|1.4|13.7|1|0.6|0.3|0.5|0.4|0.6"/>
</p:tagLst>
</file>

<file path=ppt/tags/tag4.xml><?xml version="1.0" encoding="utf-8"?>
<p:tagLst xmlns:a="http://schemas.openxmlformats.org/drawingml/2006/main" xmlns:r="http://schemas.openxmlformats.org/officeDocument/2006/relationships" xmlns:p="http://schemas.openxmlformats.org/presentationml/2006/main">
  <p:tag name="TIMING" val="|10.7|7.9|1.8"/>
</p:tagLst>
</file>

<file path=ppt/tags/tag5.xml><?xml version="1.0" encoding="utf-8"?>
<p:tagLst xmlns:a="http://schemas.openxmlformats.org/drawingml/2006/main" xmlns:r="http://schemas.openxmlformats.org/officeDocument/2006/relationships" xmlns:p="http://schemas.openxmlformats.org/presentationml/2006/main">
  <p:tag name="TIMING" val="|2.4|1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12579</TotalTime>
  <Words>28479</Words>
  <Application>Microsoft Office PowerPoint</Application>
  <PresentationFormat>On-screen Show (4:3)</PresentationFormat>
  <Paragraphs>5563</Paragraphs>
  <Slides>288</Slides>
  <Notes>200</Notes>
  <HiddenSlides>7</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288</vt:i4>
      </vt:variant>
    </vt:vector>
  </HeadingPairs>
  <TitlesOfParts>
    <vt:vector size="316" baseType="lpstr">
      <vt:lpstr>-apple-system</vt:lpstr>
      <vt:lpstr>Arial</vt:lpstr>
      <vt:lpstr>Calibri</vt:lpstr>
      <vt:lpstr>Cambria Math</vt:lpstr>
      <vt:lpstr>Centaur</vt:lpstr>
      <vt:lpstr>Century Gothic</vt:lpstr>
      <vt:lpstr>Courier New</vt:lpstr>
      <vt:lpstr>Ebrima</vt:lpstr>
      <vt:lpstr>Georgia</vt:lpstr>
      <vt:lpstr>Gill Sans</vt:lpstr>
      <vt:lpstr>Helvetica</vt:lpstr>
      <vt:lpstr>Helvetica Neue</vt:lpstr>
      <vt:lpstr>Open Sans</vt:lpstr>
      <vt:lpstr>Palatino Linotype</vt:lpstr>
      <vt:lpstr>Tahoma</vt:lpstr>
      <vt:lpstr>Times New Roman</vt:lpstr>
      <vt:lpstr>Trebuchet MS</vt:lpstr>
      <vt:lpstr>Verdana</vt:lpstr>
      <vt:lpstr>Wingdings</vt:lpstr>
      <vt:lpstr>Wingdings 2</vt:lpstr>
      <vt:lpstr>1_Urban</vt:lpstr>
      <vt:lpstr>Urban</vt:lpstr>
      <vt:lpstr>4_Urban</vt:lpstr>
      <vt:lpstr>3_Office Theme</vt:lpstr>
      <vt:lpstr>4_Office Theme</vt:lpstr>
      <vt:lpstr>2_Urban</vt:lpstr>
      <vt:lpstr>5_Urban</vt:lpstr>
      <vt:lpstr>Office Theme</vt:lpstr>
      <vt:lpstr>PowerPoint Presentation</vt:lpstr>
      <vt:lpstr>Questions This Tutorial Answers</vt:lpstr>
      <vt:lpstr>Acknowledgements</vt:lpstr>
      <vt:lpstr>Introduction, Motivation</vt:lpstr>
      <vt:lpstr>Data series</vt:lpstr>
      <vt:lpstr>Scientific Monitoring</vt:lpstr>
      <vt:lpstr>Neuroscience</vt:lpstr>
      <vt:lpstr>PowerPoint Presentation</vt:lpstr>
      <vt:lpstr>Medicine</vt:lpstr>
      <vt:lpstr>Analysis Tasks</vt:lpstr>
      <vt:lpstr>Analysis Tasks Subsequences</vt:lpstr>
      <vt:lpstr>Analysis Tasks: Simple Query Answering</vt:lpstr>
      <vt:lpstr>Analysis Tasks: Complex Analytics</vt:lpstr>
      <vt:lpstr>Analysis Tasks: Complex Analytics</vt:lpstr>
      <vt:lpstr>Analysis Tasks: Complex Analytics</vt:lpstr>
      <vt:lpstr>PowerPoint Presentation</vt:lpstr>
      <vt:lpstr>Comparison of Representations</vt:lpstr>
      <vt:lpstr>Data Series Similarity</vt:lpstr>
      <vt:lpstr>Problem Variations</vt:lpstr>
      <vt:lpstr>Problem Variations</vt:lpstr>
      <vt:lpstr>Problem Variations</vt:lpstr>
      <vt:lpstr>Problem Variations</vt:lpstr>
      <vt:lpstr>Distance Measures: LCSS against Euclidean, DTW </vt:lpstr>
      <vt:lpstr>Problem Variations</vt:lpstr>
      <vt:lpstr>Problem Variations</vt:lpstr>
      <vt:lpstr>Problem Variations</vt:lpstr>
      <vt:lpstr>Similarity Matching</vt:lpstr>
      <vt:lpstr>Similarity Matching Nearest Neighbor (NN) Search</vt:lpstr>
      <vt:lpstr>Similarity Matching k-Nearest Neighbors (kNN) Search</vt:lpstr>
      <vt:lpstr>Problem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 answering process</vt:lpstr>
      <vt:lpstr>Query answering process</vt:lpstr>
      <vt:lpstr>GEMINI Framework</vt:lpstr>
      <vt:lpstr>Generic Search using Lower Bounding</vt:lpstr>
      <vt:lpstr>GEMINI: contractiveness</vt:lpstr>
      <vt:lpstr>Questions?</vt:lpstr>
      <vt:lpstr>Similarity Search  Classes of Methods</vt:lpstr>
      <vt:lpstr>Similarity Search  Classes of Methods</vt:lpstr>
      <vt:lpstr>PowerPoint Presentation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Similarity Search            Data Series Extensions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Questions?</vt:lpstr>
      <vt:lpstr>Data Series Indexing</vt:lpstr>
      <vt:lpstr>DSTree Summarization </vt:lpstr>
      <vt:lpstr>DSTree Indexing </vt:lpstr>
      <vt:lpstr>Symbolic Fourier Approximation (SFA) Summarization </vt:lpstr>
      <vt:lpstr>SFA Indexing </vt:lpstr>
      <vt:lpstr>iSAX Family iSAX Summarization </vt:lpstr>
      <vt:lpstr>PowerPoint Presentation</vt:lpstr>
      <vt:lpstr>PowerPoint Presentation</vt:lpstr>
      <vt:lpstr>ADS+</vt:lpstr>
      <vt:lpstr>PowerPoint Presentation</vt:lpstr>
      <vt:lpstr>PowerPoint Presentation</vt:lpstr>
      <vt:lpstr>PowerPoint Presentation</vt:lpstr>
      <vt:lpstr>Coconut</vt:lpstr>
      <vt:lpstr>Coconut</vt:lpstr>
      <vt:lpstr>Coconut</vt:lpstr>
      <vt:lpstr>Coconut</vt:lpstr>
      <vt:lpstr>Coconut-LSM</vt:lpstr>
      <vt:lpstr>Coconut-LSM</vt:lpstr>
      <vt:lpstr>ULISSE</vt:lpstr>
      <vt:lpstr>ULISSE</vt:lpstr>
      <vt:lpstr>ULISSE</vt:lpstr>
      <vt:lpstr>Geolocated Data Series</vt:lpstr>
      <vt:lpstr>Geolocated Data Series</vt:lpstr>
      <vt:lpstr>Geolocated Data Series</vt:lpstr>
      <vt:lpstr>Geolocated Data Series</vt:lpstr>
      <vt:lpstr>Geolocated Data Series</vt:lpstr>
      <vt:lpstr>Geolocated Data Series</vt:lpstr>
      <vt:lpstr>Geolocated Data Series</vt:lpstr>
      <vt:lpstr>Geolocated Data Series</vt:lpstr>
      <vt:lpstr>Geolocated Data Series</vt:lpstr>
      <vt:lpstr>spaTScope</vt:lpstr>
      <vt:lpstr>spaTScope</vt:lpstr>
      <vt:lpstr>Twin Subsequence Search </vt:lpstr>
      <vt:lpstr>Twin Subsequence Search </vt:lpstr>
      <vt:lpstr>Twin Subsequence Search </vt:lpstr>
      <vt:lpstr>Twin Subsequence Search </vt:lpstr>
      <vt:lpstr>Twin Subsequence Search </vt:lpstr>
      <vt:lpstr>Twin Subsequence Search </vt:lpstr>
      <vt:lpstr>Twin Subsequence Search </vt:lpstr>
      <vt:lpstr>Twin Subsequence Search </vt:lpstr>
      <vt:lpstr>Twin Subsequence Search </vt:lpstr>
      <vt:lpstr>Data Series Indexing  Parallel &amp; Distributed</vt:lpstr>
      <vt:lpstr>PowerPoint Presentation</vt:lpstr>
      <vt:lpstr>ParIS+ Parallel Indexing of Sequences</vt:lpstr>
      <vt:lpstr>ParIS+ Parallel Indexing of Sequences</vt:lpstr>
      <vt:lpstr>ParIS+ Parallel Indexing of Sequences</vt:lpstr>
      <vt:lpstr>PowerPoint Presentation</vt:lpstr>
      <vt:lpstr>PowerPoint Presentation</vt:lpstr>
      <vt:lpstr>PowerPoint Presentation</vt:lpstr>
      <vt:lpstr>PowerPoint Presentation</vt:lpstr>
      <vt:lpstr>PowerPoint Presentation</vt:lpstr>
      <vt:lpstr>PowerPoint Presentation</vt:lpstr>
      <vt:lpstr>MESSI In-Memory Data Series Index</vt:lpstr>
      <vt:lpstr>PowerPoint Presentation</vt:lpstr>
      <vt:lpstr>PowerPoint Presentation</vt:lpstr>
      <vt:lpstr>PowerPoint Presentation</vt:lpstr>
      <vt:lpstr>PowerPoint Presentation</vt:lpstr>
      <vt:lpstr>SING Sequence Indexing Using GPUs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DPiSAX Distributed Partitioned iSAX</vt:lpstr>
      <vt:lpstr>DPiSAX Distributed Partitioned iSAX</vt:lpstr>
      <vt:lpstr>DPiSAX Distributed Partitioned iSAX</vt:lpstr>
      <vt:lpstr>iSAX Index Family Lineage Tree</vt:lpstr>
      <vt:lpstr>iSAX Index Family Lineage Tree</vt:lpstr>
      <vt:lpstr>iSAX Index Family Lineage Tree</vt:lpstr>
      <vt:lpstr>iSAX Index Family Lineage Tree</vt:lpstr>
      <vt:lpstr>iSAX Index Family Lineage Tree</vt:lpstr>
      <vt:lpstr>Hercules Parallel Indexing of Sequences</vt:lpstr>
      <vt:lpstr>Hercules Parallel Indexing of Sequences</vt:lpstr>
      <vt:lpstr>Hercules Parallel Indexing of Sequences</vt:lpstr>
      <vt:lpstr>PowerPoint Presentation</vt:lpstr>
      <vt:lpstr>Hercules Index Writing</vt:lpstr>
      <vt:lpstr>Hercules Query Answering</vt:lpstr>
      <vt:lpstr>TARDIS</vt:lpstr>
      <vt:lpstr>TARDIS</vt:lpstr>
      <vt:lpstr>TARDIS</vt:lpstr>
      <vt:lpstr>TARDIS</vt:lpstr>
      <vt:lpstr>KV-match</vt:lpstr>
      <vt:lpstr>KV-match</vt:lpstr>
      <vt:lpstr>KV-match</vt:lpstr>
      <vt:lpstr>L-match</vt:lpstr>
      <vt:lpstr>L-match</vt:lpstr>
      <vt:lpstr>Questions?</vt:lpstr>
      <vt:lpstr>Experimental Comparisons:            Exact Query Answering</vt:lpstr>
      <vt:lpstr>Experimental Framework</vt:lpstr>
      <vt:lpstr>PowerPoint Presentation</vt:lpstr>
      <vt:lpstr>Unexpected Results</vt:lpstr>
      <vt:lpstr>Insights</vt:lpstr>
      <vt:lpstr>Experimental Comparisons: Approximate Query Answering</vt:lpstr>
      <vt:lpstr>Experimental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AI and Similarity Search</vt:lpstr>
      <vt:lpstr>AI and Similarity Search</vt:lpstr>
      <vt:lpstr>AI and Similarity Search Representation Learning for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and  Open Problems</vt:lpstr>
      <vt:lpstr>Challenges and Open Problems</vt:lpstr>
      <vt:lpstr>Massive Data Series Collections</vt:lpstr>
      <vt:lpstr>Challenges and Open Problems Outline</vt:lpstr>
      <vt:lpstr>Management System</vt:lpstr>
      <vt:lpstr>Management System</vt:lpstr>
      <vt:lpstr>Management System</vt:lpstr>
      <vt:lpstr>Management System</vt:lpstr>
      <vt:lpstr>BestNeighbor: Choosing Indexing Method for Given Dataset</vt:lpstr>
      <vt:lpstr>Challenges and Open Problems Outline</vt:lpstr>
      <vt:lpstr>Previous Studies</vt:lpstr>
      <vt:lpstr>Previous Studies</vt:lpstr>
      <vt:lpstr>Problem with Random Queries</vt:lpstr>
      <vt:lpstr>Previous Workloads</vt:lpstr>
      <vt:lpstr>Previous Workloads</vt:lpstr>
      <vt:lpstr>Benchmark Workloads</vt:lpstr>
      <vt:lpstr>Characterizing Queries</vt:lpstr>
      <vt:lpstr>PowerPoint Presentation</vt:lpstr>
      <vt:lpstr>Experiments  Densification Methods </vt:lpstr>
      <vt:lpstr>Experiments  Densification Methods </vt:lpstr>
      <vt:lpstr>Summary</vt:lpstr>
      <vt:lpstr>Challenges and Open Problems Outline</vt:lpstr>
      <vt:lpstr>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Need for Interactive Analytics</vt:lpstr>
      <vt:lpstr>Challenges and Open Problems Outline</vt:lpstr>
      <vt:lpstr>Data Series vs. high-d Vectors</vt:lpstr>
      <vt:lpstr>Connections to Deep Learning</vt:lpstr>
      <vt:lpstr>Overall Conclusions</vt:lpstr>
      <vt:lpstr>PowerPoint Presentation</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(time series management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Echihabi</dc:creator>
  <cp:lastModifiedBy>Alpha</cp:lastModifiedBy>
  <cp:revision>269</cp:revision>
  <dcterms:created xsi:type="dcterms:W3CDTF">2020-06-23T20:06:46Z</dcterms:created>
  <dcterms:modified xsi:type="dcterms:W3CDTF">2022-06-30T13:40:00Z</dcterms:modified>
</cp:coreProperties>
</file>